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charts/chart6.xml" ContentType="application/vnd.openxmlformats-officedocument.drawingml.chart+xml"/>
  <Override PartName="/ppt/theme/themeOverride2.xml" ContentType="application/vnd.openxmlformats-officedocument.themeOverride+xml"/>
  <Override PartName="/ppt/charts/chart7.xml" ContentType="application/vnd.openxmlformats-officedocument.drawingml.chart+xml"/>
  <Override PartName="/ppt/theme/themeOverride3.xml" ContentType="application/vnd.openxmlformats-officedocument.themeOverride+xml"/>
  <Override PartName="/ppt/charts/chart8.xml" ContentType="application/vnd.openxmlformats-officedocument.drawingml.chart+xml"/>
  <Override PartName="/ppt/theme/themeOverride4.xml" ContentType="application/vnd.openxmlformats-officedocument.themeOverride+xml"/>
  <Override PartName="/ppt/charts/chart9.xml" ContentType="application/vnd.openxmlformats-officedocument.drawingml.chart+xml"/>
  <Override PartName="/ppt/charts/chart10.xml" ContentType="application/vnd.openxmlformats-officedocument.drawingml.chart+xml"/>
  <Override PartName="/ppt/theme/themeOverride5.xml" ContentType="application/vnd.openxmlformats-officedocument.themeOverride+xml"/>
  <Override PartName="/ppt/charts/chart11.xml" ContentType="application/vnd.openxmlformats-officedocument.drawingml.chart+xml"/>
  <Override PartName="/ppt/theme/themeOverride6.xml" ContentType="application/vnd.openxmlformats-officedocument.themeOverride+xml"/>
  <Override PartName="/ppt/charts/chart12.xml" ContentType="application/vnd.openxmlformats-officedocument.drawingml.chart+xml"/>
  <Override PartName="/ppt/theme/themeOverride7.xml" ContentType="application/vnd.openxmlformats-officedocument.themeOverr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theme/themeOverride8.xml" ContentType="application/vnd.openxmlformats-officedocument.themeOverride+xml"/>
  <Override PartName="/ppt/charts/chart16.xml" ContentType="application/vnd.openxmlformats-officedocument.drawingml.chart+xml"/>
  <Override PartName="/ppt/theme/themeOverride9.xml" ContentType="application/vnd.openxmlformats-officedocument.themeOverride+xml"/>
  <Override PartName="/ppt/charts/chart17.xml" ContentType="application/vnd.openxmlformats-officedocument.drawingml.chart+xml"/>
  <Override PartName="/ppt/theme/themeOverride10.xml" ContentType="application/vnd.openxmlformats-officedocument.themeOverride+xml"/>
  <Override PartName="/ppt/charts/chart18.xml" ContentType="application/vnd.openxmlformats-officedocument.drawingml.chart+xml"/>
  <Override PartName="/ppt/theme/themeOverride11.xml" ContentType="application/vnd.openxmlformats-officedocument.themeOverride+xml"/>
  <Override PartName="/ppt/charts/chart19.xml" ContentType="application/vnd.openxmlformats-officedocument.drawingml.chart+xml"/>
  <Override PartName="/ppt/theme/themeOverride12.xml" ContentType="application/vnd.openxmlformats-officedocument.themeOverr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theme/themeOverride13.xml" ContentType="application/vnd.openxmlformats-officedocument.themeOverride+xml"/>
  <Override PartName="/ppt/charts/chart23.xml" ContentType="application/vnd.openxmlformats-officedocument.drawingml.chart+xml"/>
  <Override PartName="/ppt/theme/themeOverride14.xml" ContentType="application/vnd.openxmlformats-officedocument.themeOverride+xml"/>
  <Override PartName="/ppt/charts/chart24.xml" ContentType="application/vnd.openxmlformats-officedocument.drawingml.chart+xml"/>
  <Override PartName="/ppt/charts/chart25.xml" ContentType="application/vnd.openxmlformats-officedocument.drawingml.chart+xml"/>
  <Override PartName="/ppt/theme/themeOverride15.xml" ContentType="application/vnd.openxmlformats-officedocument.themeOverride+xml"/>
  <Override PartName="/ppt/charts/chart26.xml" ContentType="application/vnd.openxmlformats-officedocument.drawingml.chart+xml"/>
  <Override PartName="/ppt/charts/chart27.xml" ContentType="application/vnd.openxmlformats-officedocument.drawingml.chart+xml"/>
  <Override PartName="/ppt/charts/chart28.xml" ContentType="application/vnd.openxmlformats-officedocument.drawingml.chart+xml"/>
  <Override PartName="/ppt/charts/chart29.xml" ContentType="application/vnd.openxmlformats-officedocument.drawingml.chart+xml"/>
  <Override PartName="/ppt/charts/chart30.xml" ContentType="application/vnd.openxmlformats-officedocument.drawingml.chart+xml"/>
  <Override PartName="/ppt/theme/themeOverride16.xml" ContentType="application/vnd.openxmlformats-officedocument.themeOverride+xml"/>
  <Override PartName="/ppt/charts/chart31.xml" ContentType="application/vnd.openxmlformats-officedocument.drawingml.chart+xml"/>
  <Override PartName="/ppt/theme/themeOverride17.xml" ContentType="application/vnd.openxmlformats-officedocument.themeOverride+xml"/>
  <Override PartName="/ppt/charts/chart32.xml" ContentType="application/vnd.openxmlformats-officedocument.drawingml.chart+xml"/>
  <Override PartName="/ppt/theme/themeOverride18.xml" ContentType="application/vnd.openxmlformats-officedocument.themeOverride+xml"/>
  <Override PartName="/ppt/charts/chart33.xml" ContentType="application/vnd.openxmlformats-officedocument.drawingml.chart+xml"/>
  <Override PartName="/ppt/theme/themeOverride19.xml" ContentType="application/vnd.openxmlformats-officedocument.themeOverride+xml"/>
  <Override PartName="/ppt/charts/chart34.xml" ContentType="application/vnd.openxmlformats-officedocument.drawingml.chart+xml"/>
  <Override PartName="/ppt/theme/themeOverride20.xml" ContentType="application/vnd.openxmlformats-officedocument.themeOverride+xml"/>
  <Override PartName="/ppt/charts/chart35.xml" ContentType="application/vnd.openxmlformats-officedocument.drawingml.chart+xml"/>
  <Override PartName="/ppt/theme/themeOverride21.xml" ContentType="application/vnd.openxmlformats-officedocument.themeOverride+xml"/>
  <Override PartName="/ppt/charts/chart36.xml" ContentType="application/vnd.openxmlformats-officedocument.drawingml.chart+xml"/>
  <Override PartName="/ppt/theme/themeOverride22.xml" ContentType="application/vnd.openxmlformats-officedocument.themeOverride+xml"/>
  <Override PartName="/ppt/charts/chart37.xml" ContentType="application/vnd.openxmlformats-officedocument.drawingml.chart+xml"/>
  <Override PartName="/ppt/theme/themeOverride23.xml" ContentType="application/vnd.openxmlformats-officedocument.themeOverride+xml"/>
  <Override PartName="/ppt/charts/chart38.xml" ContentType="application/vnd.openxmlformats-officedocument.drawingml.chart+xml"/>
  <Override PartName="/ppt/charts/chart39.xml" ContentType="application/vnd.openxmlformats-officedocument.drawingml.chart+xml"/>
  <Override PartName="/ppt/theme/themeOverride24.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theme/themeOverride25.xml" ContentType="application/vnd.openxmlformats-officedocument.themeOverride+xml"/>
  <Override PartName="/ppt/charts/chart42.xml" ContentType="application/vnd.openxmlformats-officedocument.drawingml.chart+xml"/>
  <Override PartName="/ppt/charts/chart43.xml" ContentType="application/vnd.openxmlformats-officedocument.drawingml.chart+xml"/>
  <Override PartName="/ppt/theme/themeOverride26.xml" ContentType="application/vnd.openxmlformats-officedocument.themeOverride+xml"/>
  <Override PartName="/ppt/charts/chart44.xml" ContentType="application/vnd.openxmlformats-officedocument.drawingml.chart+xml"/>
  <Override PartName="/ppt/theme/themeOverride27.xml" ContentType="application/vnd.openxmlformats-officedocument.themeOverride+xml"/>
  <Override PartName="/ppt/charts/chart45.xml" ContentType="application/vnd.openxmlformats-officedocument.drawingml.chart+xml"/>
  <Override PartName="/ppt/theme/themeOverride28.xml" ContentType="application/vnd.openxmlformats-officedocument.themeOverride+xml"/>
  <Override PartName="/ppt/charts/chart46.xml" ContentType="application/vnd.openxmlformats-officedocument.drawingml.chart+xml"/>
  <Override PartName="/ppt/theme/themeOverride29.xml" ContentType="application/vnd.openxmlformats-officedocument.themeOverride+xml"/>
  <Override PartName="/ppt/charts/chart47.xml" ContentType="application/vnd.openxmlformats-officedocument.drawingml.chart+xml"/>
  <Override PartName="/ppt/theme/themeOverride30.xml" ContentType="application/vnd.openxmlformats-officedocument.themeOverride+xml"/>
  <Override PartName="/ppt/charts/chart48.xml" ContentType="application/vnd.openxmlformats-officedocument.drawingml.chart+xml"/>
  <Override PartName="/ppt/theme/themeOverride31.xml" ContentType="application/vnd.openxmlformats-officedocument.themeOverride+xml"/>
  <Override PartName="/ppt/charts/chart49.xml" ContentType="application/vnd.openxmlformats-officedocument.drawingml.chart+xml"/>
  <Override PartName="/ppt/charts/chart50.xml" ContentType="application/vnd.openxmlformats-officedocument.drawingml.chart+xml"/>
  <Override PartName="/ppt/theme/themeOverride32.xml" ContentType="application/vnd.openxmlformats-officedocument.themeOverride+xml"/>
  <Override PartName="/ppt/charts/chart51.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p:sldMasterIdLst>
    <p:sldMasterId id="2147483669" r:id="rId4"/>
  </p:sldMasterIdLst>
  <p:notesMasterIdLst>
    <p:notesMasterId r:id="rId64"/>
  </p:notesMasterIdLst>
  <p:handoutMasterIdLst>
    <p:handoutMasterId r:id="rId65"/>
  </p:handoutMasterIdLst>
  <p:sldIdLst>
    <p:sldId id="9105" r:id="rId5"/>
    <p:sldId id="9163" r:id="rId6"/>
    <p:sldId id="9018" r:id="rId7"/>
    <p:sldId id="9111" r:id="rId8"/>
    <p:sldId id="9112" r:id="rId9"/>
    <p:sldId id="9113" r:id="rId10"/>
    <p:sldId id="9114" r:id="rId11"/>
    <p:sldId id="9115" r:id="rId12"/>
    <p:sldId id="9116" r:id="rId13"/>
    <p:sldId id="9117" r:id="rId14"/>
    <p:sldId id="9118" r:id="rId15"/>
    <p:sldId id="9119" r:id="rId16"/>
    <p:sldId id="9120" r:id="rId17"/>
    <p:sldId id="9121" r:id="rId18"/>
    <p:sldId id="9122" r:id="rId19"/>
    <p:sldId id="9110" r:id="rId20"/>
    <p:sldId id="9123" r:id="rId21"/>
    <p:sldId id="9124" r:id="rId22"/>
    <p:sldId id="9125" r:id="rId23"/>
    <p:sldId id="9126" r:id="rId24"/>
    <p:sldId id="9127" r:id="rId25"/>
    <p:sldId id="9128" r:id="rId26"/>
    <p:sldId id="9129" r:id="rId27"/>
    <p:sldId id="9130" r:id="rId28"/>
    <p:sldId id="9131" r:id="rId29"/>
    <p:sldId id="9132" r:id="rId30"/>
    <p:sldId id="9106" r:id="rId31"/>
    <p:sldId id="9133" r:id="rId32"/>
    <p:sldId id="9134" r:id="rId33"/>
    <p:sldId id="9135" r:id="rId34"/>
    <p:sldId id="9136" r:id="rId35"/>
    <p:sldId id="9137" r:id="rId36"/>
    <p:sldId id="9138" r:id="rId37"/>
    <p:sldId id="9139" r:id="rId38"/>
    <p:sldId id="9140" r:id="rId39"/>
    <p:sldId id="9141" r:id="rId40"/>
    <p:sldId id="9142" r:id="rId41"/>
    <p:sldId id="9143" r:id="rId42"/>
    <p:sldId id="9144" r:id="rId43"/>
    <p:sldId id="9145" r:id="rId44"/>
    <p:sldId id="9146" r:id="rId45"/>
    <p:sldId id="9147" r:id="rId46"/>
    <p:sldId id="9148" r:id="rId47"/>
    <p:sldId id="9149" r:id="rId48"/>
    <p:sldId id="9150" r:id="rId49"/>
    <p:sldId id="9151" r:id="rId50"/>
    <p:sldId id="9152" r:id="rId51"/>
    <p:sldId id="9153" r:id="rId52"/>
    <p:sldId id="9154" r:id="rId53"/>
    <p:sldId id="9155" r:id="rId54"/>
    <p:sldId id="9156" r:id="rId55"/>
    <p:sldId id="9157" r:id="rId56"/>
    <p:sldId id="9158" r:id="rId57"/>
    <p:sldId id="9159" r:id="rId58"/>
    <p:sldId id="9160" r:id="rId59"/>
    <p:sldId id="9161" r:id="rId60"/>
    <p:sldId id="9162" r:id="rId61"/>
    <p:sldId id="8989" r:id="rId62"/>
    <p:sldId id="8988" r:id="rId63"/>
  </p:sldIdLst>
  <p:sldSz cx="9144000" cy="6858000" type="screen4x3"/>
  <p:notesSz cx="7010400" cy="9236075"/>
  <p:defaultTextStyle>
    <a:defPPr>
      <a:defRPr lang="en-US"/>
    </a:defPPr>
    <a:lvl1pPr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2"/>
        </a:solidFill>
        <a:latin typeface="Times New Roman" panose="02020603050405020304" pitchFamily="18" charset="0"/>
        <a:ea typeface="+mn-ea"/>
        <a:cs typeface="Arial" panose="020B0604020202020204" pitchFamily="34" charset="0"/>
      </a:defRPr>
    </a:lvl5pPr>
    <a:lvl6pPr marL="22860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6pPr>
    <a:lvl7pPr marL="27432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7pPr>
    <a:lvl8pPr marL="32004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8pPr>
    <a:lvl9pPr marL="3657600" algn="l" defTabSz="914400" rtl="0" eaLnBrk="1" latinLnBrk="0" hangingPunct="1">
      <a:defRPr kern="1200">
        <a:solidFill>
          <a:schemeClr val="tx2"/>
        </a:solidFill>
        <a:latin typeface="Times New Roman" panose="02020603050405020304" pitchFamily="18"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oekel, Nicholas" initials="BN" lastIdx="1" clrIdx="0">
    <p:extLst>
      <p:ext uri="{19B8F6BF-5375-455C-9EA6-DF929625EA0E}">
        <p15:presenceInfo xmlns:p15="http://schemas.microsoft.com/office/powerpoint/2012/main" userId="S::nicholas.boekel@spglobal.com::d02b6d22-9bea-42b6-90b6-8093003e3257" providerId="AD"/>
      </p:ext>
    </p:extLst>
  </p:cmAuthor>
  <p:cmAuthor id="2" name="Levy, Miyer" initials="LM" lastIdx="1" clrIdx="1">
    <p:extLst>
      <p:ext uri="{19B8F6BF-5375-455C-9EA6-DF929625EA0E}">
        <p15:presenceInfo xmlns:p15="http://schemas.microsoft.com/office/powerpoint/2012/main" userId="S::miyer.levy@spglobal.com::d1ad813a-68c6-4cbf-b2b0-089f2b1198c8" providerId="AD"/>
      </p:ext>
    </p:extLst>
  </p:cmAuthor>
  <p:cmAuthor id="3" name="Lukatsky, Marina" initials="LM" lastIdx="3" clrIdx="2">
    <p:extLst>
      <p:ext uri="{19B8F6BF-5375-455C-9EA6-DF929625EA0E}">
        <p15:presenceInfo xmlns:p15="http://schemas.microsoft.com/office/powerpoint/2012/main" userId="S::marina.lukatsky@spglobal.com::86fb006a-ef98-4fc2-9e19-c9f37fa57e64"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BCB2"/>
    <a:srgbClr val="1D5080"/>
    <a:srgbClr val="40C2C9"/>
    <a:srgbClr val="6185A6"/>
    <a:srgbClr val="EFEADD"/>
    <a:srgbClr val="051C38"/>
    <a:srgbClr val="F5C914"/>
    <a:srgbClr val="C3EDEB"/>
    <a:srgbClr val="F8F5EF"/>
    <a:srgbClr val="F0EBD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420" autoAdjust="0"/>
    <p:restoredTop sz="96327" autoAdjust="0"/>
  </p:normalViewPr>
  <p:slideViewPr>
    <p:cSldViewPr>
      <p:cViewPr varScale="1">
        <p:scale>
          <a:sx n="96" d="100"/>
          <a:sy n="96" d="100"/>
        </p:scale>
        <p:origin x="1126" y="43"/>
      </p:cViewPr>
      <p:guideLst>
        <p:guide orient="horz" pos="2160"/>
        <p:guide pos="288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00" d="100"/>
        <a:sy n="100" d="100"/>
      </p:scale>
      <p:origin x="0" y="0"/>
    </p:cViewPr>
  </p:sorterViewPr>
  <p:notesViewPr>
    <p:cSldViewPr>
      <p:cViewPr>
        <p:scale>
          <a:sx n="200" d="100"/>
          <a:sy n="200" d="100"/>
        </p:scale>
        <p:origin x="142" y="-3655"/>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2" Type="http://schemas.openxmlformats.org/officeDocument/2006/relationships/package" Target="../embeddings/Microsoft_Excel_Worksheet9.xlsx"/><Relationship Id="rId1" Type="http://schemas.openxmlformats.org/officeDocument/2006/relationships/themeOverride" Target="../theme/themeOverride5.xml"/></Relationships>
</file>

<file path=ppt/charts/_rels/chart11.xml.rels><?xml version="1.0" encoding="UTF-8" standalone="yes"?>
<Relationships xmlns="http://schemas.openxmlformats.org/package/2006/relationships"><Relationship Id="rId2" Type="http://schemas.openxmlformats.org/officeDocument/2006/relationships/package" Target="../embeddings/Microsoft_Excel_Worksheet10.xlsx"/><Relationship Id="rId1" Type="http://schemas.openxmlformats.org/officeDocument/2006/relationships/themeOverride" Target="../theme/themeOverride6.xml"/></Relationships>
</file>

<file path=ppt/charts/_rels/chart12.xml.rels><?xml version="1.0" encoding="UTF-8" standalone="yes"?>
<Relationships xmlns="http://schemas.openxmlformats.org/package/2006/relationships"><Relationship Id="rId2" Type="http://schemas.openxmlformats.org/officeDocument/2006/relationships/package" Target="../embeddings/Microsoft_Excel_Worksheet11.xlsx"/><Relationship Id="rId1" Type="http://schemas.openxmlformats.org/officeDocument/2006/relationships/themeOverride" Target="../theme/themeOverride7.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1" Type="http://schemas.openxmlformats.org/officeDocument/2006/relationships/package" Target="../embeddings/Microsoft_Excel_Worksheet13.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themeOverride" Target="../theme/themeOverride8.xml"/></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themeOverride" Target="../theme/themeOverride9.xml"/></Relationships>
</file>

<file path=ppt/charts/_rels/chart17.xml.rels><?xml version="1.0" encoding="UTF-8" standalone="yes"?>
<Relationships xmlns="http://schemas.openxmlformats.org/package/2006/relationships"><Relationship Id="rId2" Type="http://schemas.openxmlformats.org/officeDocument/2006/relationships/package" Target="../embeddings/Microsoft_Excel_Worksheet16.xlsx"/><Relationship Id="rId1" Type="http://schemas.openxmlformats.org/officeDocument/2006/relationships/themeOverride" Target="../theme/themeOverride10.xml"/></Relationships>
</file>

<file path=ppt/charts/_rels/chart18.xml.rels><?xml version="1.0" encoding="UTF-8" standalone="yes"?>
<Relationships xmlns="http://schemas.openxmlformats.org/package/2006/relationships"><Relationship Id="rId2" Type="http://schemas.openxmlformats.org/officeDocument/2006/relationships/package" Target="../embeddings/Microsoft_Excel_Worksheet17.xlsx"/><Relationship Id="rId1" Type="http://schemas.openxmlformats.org/officeDocument/2006/relationships/themeOverride" Target="../theme/themeOverride11.xml"/></Relationships>
</file>

<file path=ppt/charts/_rels/chart19.xml.rels><?xml version="1.0" encoding="UTF-8" standalone="yes"?>
<Relationships xmlns="http://schemas.openxmlformats.org/package/2006/relationships"><Relationship Id="rId2" Type="http://schemas.openxmlformats.org/officeDocument/2006/relationships/package" Target="../embeddings/Microsoft_Excel_Worksheet18.xlsx"/><Relationship Id="rId1" Type="http://schemas.openxmlformats.org/officeDocument/2006/relationships/themeOverride" Target="../theme/themeOverride12.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1" Type="http://schemas.openxmlformats.org/officeDocument/2006/relationships/package" Target="../embeddings/Microsoft_Excel_Worksheet19.xlsx"/></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themeOverride" Target="../theme/themeOverride13.xml"/></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themeOverride" Target="../theme/themeOverride14.xml"/></Relationships>
</file>

<file path=ppt/charts/_rels/chart24.xml.rels><?xml version="1.0" encoding="UTF-8" standalone="yes"?>
<Relationships xmlns="http://schemas.openxmlformats.org/package/2006/relationships"><Relationship Id="rId1" Type="http://schemas.openxmlformats.org/officeDocument/2006/relationships/package" Target="../embeddings/Microsoft_Excel_Worksheet23.xlsx"/></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themeOverride" Target="../theme/themeOverride15.xml"/></Relationships>
</file>

<file path=ppt/charts/_rels/chart26.xml.rels><?xml version="1.0" encoding="UTF-8" standalone="yes"?>
<Relationships xmlns="http://schemas.openxmlformats.org/package/2006/relationships"><Relationship Id="rId1" Type="http://schemas.openxmlformats.org/officeDocument/2006/relationships/package" Target="../embeddings/Microsoft_Excel_Worksheet25.xlsx"/></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1" Type="http://schemas.openxmlformats.org/officeDocument/2006/relationships/package" Target="../embeddings/Microsoft_Excel_Worksheet27.xlsx"/></Relationships>
</file>

<file path=ppt/charts/_rels/chart29.xml.rels><?xml version="1.0" encoding="UTF-8" standalone="yes"?>
<Relationships xmlns="http://schemas.openxmlformats.org/package/2006/relationships"><Relationship Id="rId1" Type="http://schemas.openxmlformats.org/officeDocument/2006/relationships/package" Target="../embeddings/Microsoft_Excel_Worksheet28.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16.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17.xml"/></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themeOverride" Target="../theme/themeOverride18.xml"/></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themeOverride" Target="../theme/themeOverride19.xml"/></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themeOverride" Target="../theme/themeOverride20.xml"/></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21.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22.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23.xml"/></Relationships>
</file>

<file path=ppt/charts/_rels/chart38.xml.rels><?xml version="1.0" encoding="UTF-8" standalone="yes"?>
<Relationships xmlns="http://schemas.openxmlformats.org/package/2006/relationships"><Relationship Id="rId1" Type="http://schemas.openxmlformats.org/officeDocument/2006/relationships/package" Target="../embeddings/Microsoft_Excel_Worksheet37.xlsx"/></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24.xml"/></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2" Type="http://schemas.openxmlformats.org/officeDocument/2006/relationships/package" Target="../embeddings/Microsoft_Excel_Worksheet40.xlsx"/><Relationship Id="rId1" Type="http://schemas.openxmlformats.org/officeDocument/2006/relationships/themeOverride" Target="../theme/themeOverride25.xml"/></Relationships>
</file>

<file path=ppt/charts/_rels/chart42.xml.rels><?xml version="1.0" encoding="UTF-8" standalone="yes"?>
<Relationships xmlns="http://schemas.openxmlformats.org/package/2006/relationships"><Relationship Id="rId1" Type="http://schemas.openxmlformats.org/officeDocument/2006/relationships/package" Target="../embeddings/Microsoft_Excel_Worksheet41.xlsx"/></Relationships>
</file>

<file path=ppt/charts/_rels/chart43.xml.rels><?xml version="1.0" encoding="UTF-8" standalone="yes"?>
<Relationships xmlns="http://schemas.openxmlformats.org/package/2006/relationships"><Relationship Id="rId2" Type="http://schemas.openxmlformats.org/officeDocument/2006/relationships/package" Target="../embeddings/Microsoft_Excel_Worksheet42.xlsx"/><Relationship Id="rId1" Type="http://schemas.openxmlformats.org/officeDocument/2006/relationships/themeOverride" Target="../theme/themeOverride26.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themeOverride" Target="../theme/themeOverride27.xml"/></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themeOverride" Target="../theme/themeOverride28.xml"/></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themeOverride" Target="../theme/themeOverride29.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30.xml"/></Relationships>
</file>

<file path=ppt/charts/_rels/chart48.xml.rels><?xml version="1.0" encoding="UTF-8" standalone="yes"?>
<Relationships xmlns="http://schemas.openxmlformats.org/package/2006/relationships"><Relationship Id="rId2" Type="http://schemas.openxmlformats.org/officeDocument/2006/relationships/package" Target="../embeddings/Microsoft_Excel_Worksheet47.xlsx"/><Relationship Id="rId1" Type="http://schemas.openxmlformats.org/officeDocument/2006/relationships/themeOverride" Target="../theme/themeOverride31.xml"/></Relationships>
</file>

<file path=ppt/charts/_rels/chart49.xml.rels><?xml version="1.0" encoding="UTF-8" standalone="yes"?>
<Relationships xmlns="http://schemas.openxmlformats.org/package/2006/relationships"><Relationship Id="rId1" Type="http://schemas.openxmlformats.org/officeDocument/2006/relationships/package" Target="../embeddings/Microsoft_Excel_Worksheet48.xlsx"/></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50.xml.rels><?xml version="1.0" encoding="UTF-8" standalone="yes"?>
<Relationships xmlns="http://schemas.openxmlformats.org/package/2006/relationships"><Relationship Id="rId2" Type="http://schemas.openxmlformats.org/officeDocument/2006/relationships/package" Target="../embeddings/Microsoft_Excel_Worksheet49.xlsx"/><Relationship Id="rId1" Type="http://schemas.openxmlformats.org/officeDocument/2006/relationships/themeOverride" Target="../theme/themeOverride32.xml"/></Relationships>
</file>

<file path=ppt/charts/_rels/chart51.xml.rels><?xml version="1.0" encoding="UTF-8" standalone="yes"?>
<Relationships xmlns="http://schemas.openxmlformats.org/package/2006/relationships"><Relationship Id="rId1" Type="http://schemas.openxmlformats.org/officeDocument/2006/relationships/package" Target="../embeddings/Microsoft_Excel_Worksheet50.xlsx"/></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2" Type="http://schemas.openxmlformats.org/officeDocument/2006/relationships/package" Target="../embeddings/Microsoft_Excel_Worksheet6.xlsx"/><Relationship Id="rId1" Type="http://schemas.openxmlformats.org/officeDocument/2006/relationships/themeOverride" Target="../theme/themeOverride3.xml"/></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4.xml"/></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3053368328958"/>
          <c:y val="2.4761499227490175E-2"/>
          <c:w val="0.81432350367968709"/>
          <c:h val="0.87783362186109715"/>
        </c:manualLayout>
      </c:layout>
      <c:barChart>
        <c:barDir val="col"/>
        <c:grouping val="clustered"/>
        <c:varyColors val="0"/>
        <c:ser>
          <c:idx val="1"/>
          <c:order val="0"/>
          <c:tx>
            <c:strRef>
              <c:f>Sheet1!$B$1</c:f>
              <c:strCache>
                <c:ptCount val="1"/>
                <c:pt idx="0">
                  <c:v>LBO Volume</c:v>
                </c:pt>
              </c:strCache>
            </c:strRef>
          </c:tx>
          <c:spPr>
            <a:solidFill>
              <a:srgbClr val="1D5080"/>
            </a:solidFill>
            <a:ln w="25607">
              <a:noFill/>
            </a:ln>
          </c:spPr>
          <c:invertIfNegative val="0"/>
          <c:cat>
            <c:strRef>
              <c:f>Sheet1!$A$48:$A$108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Sheet1!$B$48:$B$108</c:f>
              <c:numCache>
                <c:formatCode>General</c:formatCode>
                <c:ptCount val="61"/>
                <c:pt idx="0">
                  <c:v>3.3923999999999999</c:v>
                </c:pt>
                <c:pt idx="1">
                  <c:v>7.9496000000000002</c:v>
                </c:pt>
                <c:pt idx="2">
                  <c:v>7.8841999999999999</c:v>
                </c:pt>
                <c:pt idx="3">
                  <c:v>23.599724999999999</c:v>
                </c:pt>
                <c:pt idx="4">
                  <c:v>29.566579000000001</c:v>
                </c:pt>
                <c:pt idx="5">
                  <c:v>18.286670000000001</c:v>
                </c:pt>
                <c:pt idx="6">
                  <c:v>26.498999999999999</c:v>
                </c:pt>
                <c:pt idx="7">
                  <c:v>27.1903714</c:v>
                </c:pt>
                <c:pt idx="8">
                  <c:v>22.520800000000001</c:v>
                </c:pt>
                <c:pt idx="9">
                  <c:v>34.78269117</c:v>
                </c:pt>
                <c:pt idx="10">
                  <c:v>19.239999999999998</c:v>
                </c:pt>
                <c:pt idx="11">
                  <c:v>22.07</c:v>
                </c:pt>
                <c:pt idx="12">
                  <c:v>26.89</c:v>
                </c:pt>
                <c:pt idx="13">
                  <c:v>29.81</c:v>
                </c:pt>
                <c:pt idx="14">
                  <c:v>53.16</c:v>
                </c:pt>
                <c:pt idx="15">
                  <c:v>15.27</c:v>
                </c:pt>
                <c:pt idx="16">
                  <c:v>70.819999999999993</c:v>
                </c:pt>
                <c:pt idx="17">
                  <c:v>24.97</c:v>
                </c:pt>
                <c:pt idx="18">
                  <c:v>41.53</c:v>
                </c:pt>
                <c:pt idx="19">
                  <c:v>48.99</c:v>
                </c:pt>
                <c:pt idx="20">
                  <c:v>31.86</c:v>
                </c:pt>
                <c:pt idx="21">
                  <c:v>27.04</c:v>
                </c:pt>
                <c:pt idx="22">
                  <c:v>42.42</c:v>
                </c:pt>
                <c:pt idx="23">
                  <c:v>39.33</c:v>
                </c:pt>
                <c:pt idx="24">
                  <c:v>37.24</c:v>
                </c:pt>
                <c:pt idx="25">
                  <c:v>15.25</c:v>
                </c:pt>
                <c:pt idx="26">
                  <c:v>44.68</c:v>
                </c:pt>
                <c:pt idx="27">
                  <c:v>54</c:v>
                </c:pt>
                <c:pt idx="28">
                  <c:v>48.56</c:v>
                </c:pt>
                <c:pt idx="29">
                  <c:v>39.22</c:v>
                </c:pt>
                <c:pt idx="30">
                  <c:v>50.21</c:v>
                </c:pt>
                <c:pt idx="31">
                  <c:v>58.06</c:v>
                </c:pt>
                <c:pt idx="32">
                  <c:v>70.58</c:v>
                </c:pt>
                <c:pt idx="33">
                  <c:v>28.65</c:v>
                </c:pt>
                <c:pt idx="34">
                  <c:v>53.57</c:v>
                </c:pt>
                <c:pt idx="35">
                  <c:v>68.08</c:v>
                </c:pt>
                <c:pt idx="36">
                  <c:v>98.82</c:v>
                </c:pt>
                <c:pt idx="37">
                  <c:v>54.16</c:v>
                </c:pt>
                <c:pt idx="38">
                  <c:v>80.94</c:v>
                </c:pt>
                <c:pt idx="39">
                  <c:v>30.48</c:v>
                </c:pt>
                <c:pt idx="40">
                  <c:v>69.91</c:v>
                </c:pt>
                <c:pt idx="41">
                  <c:v>69.02</c:v>
                </c:pt>
                <c:pt idx="42" formatCode="0.00">
                  <c:v>56.507370919000003</c:v>
                </c:pt>
                <c:pt idx="43" formatCode="0.00">
                  <c:v>43.498498810000008</c:v>
                </c:pt>
                <c:pt idx="44" formatCode="0.00">
                  <c:v>26.025195703999998</c:v>
                </c:pt>
                <c:pt idx="45" formatCode="0.00">
                  <c:v>59.648163688000004</c:v>
                </c:pt>
                <c:pt idx="46" formatCode="0.00">
                  <c:v>77.843564994000005</c:v>
                </c:pt>
                <c:pt idx="47" formatCode="0.00">
                  <c:v>99.206642848999991</c:v>
                </c:pt>
                <c:pt idx="48" formatCode="0.00">
                  <c:v>132.41</c:v>
                </c:pt>
                <c:pt idx="49">
                  <c:v>53.51</c:v>
                </c:pt>
                <c:pt idx="50">
                  <c:v>98.32</c:v>
                </c:pt>
                <c:pt idx="51" formatCode="0.00">
                  <c:v>49.2</c:v>
                </c:pt>
                <c:pt idx="52" formatCode="0.00">
                  <c:v>38.898739999999997</c:v>
                </c:pt>
                <c:pt idx="53" formatCode="0.00">
                  <c:v>0</c:v>
                </c:pt>
                <c:pt idx="54" formatCode="0.00">
                  <c:v>23.26</c:v>
                </c:pt>
                <c:pt idx="55">
                  <c:v>52.76</c:v>
                </c:pt>
                <c:pt idx="56">
                  <c:v>51.01</c:v>
                </c:pt>
                <c:pt idx="57">
                  <c:v>6.49</c:v>
                </c:pt>
                <c:pt idx="58">
                  <c:v>44.93</c:v>
                </c:pt>
                <c:pt idx="59">
                  <c:v>36.380000000000003</c:v>
                </c:pt>
                <c:pt idx="60">
                  <c:v>44.39</c:v>
                </c:pt>
              </c:numCache>
            </c:numRef>
          </c:val>
          <c:extLst>
            <c:ext xmlns:c16="http://schemas.microsoft.com/office/drawing/2014/chart" uri="{C3380CC4-5D6E-409C-BE32-E72D297353CC}">
              <c16:uniqueId val="{00000000-8A36-4580-BB09-695541875CDD}"/>
            </c:ext>
          </c:extLst>
        </c:ser>
        <c:dLbls>
          <c:showLegendKey val="0"/>
          <c:showVal val="0"/>
          <c:showCatName val="0"/>
          <c:showSerName val="0"/>
          <c:showPercent val="0"/>
          <c:showBubbleSize val="0"/>
        </c:dLbls>
        <c:gapWidth val="60"/>
        <c:axId val="204231784"/>
        <c:axId val="1"/>
      </c:barChart>
      <c:lineChart>
        <c:grouping val="standard"/>
        <c:varyColors val="0"/>
        <c:ser>
          <c:idx val="0"/>
          <c:order val="1"/>
          <c:tx>
            <c:strRef>
              <c:f>Sheet1!$C$1</c:f>
              <c:strCache>
                <c:ptCount val="1"/>
                <c:pt idx="0">
                  <c:v>Number of Deals</c:v>
                </c:pt>
              </c:strCache>
            </c:strRef>
          </c:tx>
          <c:spPr>
            <a:ln w="38100">
              <a:solidFill>
                <a:srgbClr val="40C2C9"/>
              </a:solidFill>
              <a:prstDash val="solid"/>
            </a:ln>
          </c:spPr>
          <c:marker>
            <c:symbol val="none"/>
          </c:marker>
          <c:cat>
            <c:strRef>
              <c:f>Sheet1!$A$48:$A$108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Sheet1!$C$48:$C$108</c:f>
              <c:numCache>
                <c:formatCode>General</c:formatCode>
                <c:ptCount val="61"/>
                <c:pt idx="0">
                  <c:v>3</c:v>
                </c:pt>
                <c:pt idx="1">
                  <c:v>11</c:v>
                </c:pt>
                <c:pt idx="2">
                  <c:v>7</c:v>
                </c:pt>
                <c:pt idx="3">
                  <c:v>25</c:v>
                </c:pt>
                <c:pt idx="4">
                  <c:v>22</c:v>
                </c:pt>
                <c:pt idx="5">
                  <c:v>24</c:v>
                </c:pt>
                <c:pt idx="6">
                  <c:v>25</c:v>
                </c:pt>
                <c:pt idx="7">
                  <c:v>26</c:v>
                </c:pt>
                <c:pt idx="8">
                  <c:v>23</c:v>
                </c:pt>
                <c:pt idx="9">
                  <c:v>23</c:v>
                </c:pt>
                <c:pt idx="10">
                  <c:v>18</c:v>
                </c:pt>
                <c:pt idx="11">
                  <c:v>27</c:v>
                </c:pt>
                <c:pt idx="12">
                  <c:v>22</c:v>
                </c:pt>
                <c:pt idx="13">
                  <c:v>30</c:v>
                </c:pt>
                <c:pt idx="14">
                  <c:v>23</c:v>
                </c:pt>
                <c:pt idx="15">
                  <c:v>20</c:v>
                </c:pt>
                <c:pt idx="16">
                  <c:v>29</c:v>
                </c:pt>
                <c:pt idx="17">
                  <c:v>23</c:v>
                </c:pt>
                <c:pt idx="18">
                  <c:v>36</c:v>
                </c:pt>
                <c:pt idx="19">
                  <c:v>40</c:v>
                </c:pt>
                <c:pt idx="20">
                  <c:v>32</c:v>
                </c:pt>
                <c:pt idx="21">
                  <c:v>28</c:v>
                </c:pt>
                <c:pt idx="22">
                  <c:v>32</c:v>
                </c:pt>
                <c:pt idx="23">
                  <c:v>34</c:v>
                </c:pt>
                <c:pt idx="24">
                  <c:v>35</c:v>
                </c:pt>
                <c:pt idx="25">
                  <c:v>13</c:v>
                </c:pt>
                <c:pt idx="26">
                  <c:v>19</c:v>
                </c:pt>
                <c:pt idx="27">
                  <c:v>27</c:v>
                </c:pt>
                <c:pt idx="28">
                  <c:v>29</c:v>
                </c:pt>
                <c:pt idx="29">
                  <c:v>30</c:v>
                </c:pt>
                <c:pt idx="30">
                  <c:v>39</c:v>
                </c:pt>
                <c:pt idx="31">
                  <c:v>42</c:v>
                </c:pt>
                <c:pt idx="32">
                  <c:v>49</c:v>
                </c:pt>
                <c:pt idx="33">
                  <c:v>22</c:v>
                </c:pt>
                <c:pt idx="34">
                  <c:v>44</c:v>
                </c:pt>
                <c:pt idx="35">
                  <c:v>36</c:v>
                </c:pt>
                <c:pt idx="36">
                  <c:v>43</c:v>
                </c:pt>
                <c:pt idx="37">
                  <c:v>34</c:v>
                </c:pt>
                <c:pt idx="38">
                  <c:v>29</c:v>
                </c:pt>
                <c:pt idx="39">
                  <c:v>26</c:v>
                </c:pt>
                <c:pt idx="40">
                  <c:v>30</c:v>
                </c:pt>
                <c:pt idx="41">
                  <c:v>24</c:v>
                </c:pt>
                <c:pt idx="42">
                  <c:v>20</c:v>
                </c:pt>
                <c:pt idx="43">
                  <c:v>10</c:v>
                </c:pt>
                <c:pt idx="44">
                  <c:v>11</c:v>
                </c:pt>
                <c:pt idx="45">
                  <c:v>32</c:v>
                </c:pt>
                <c:pt idx="46">
                  <c:v>33</c:v>
                </c:pt>
                <c:pt idx="47">
                  <c:v>44</c:v>
                </c:pt>
                <c:pt idx="48">
                  <c:v>45</c:v>
                </c:pt>
                <c:pt idx="49">
                  <c:v>25</c:v>
                </c:pt>
                <c:pt idx="50">
                  <c:v>27</c:v>
                </c:pt>
                <c:pt idx="51">
                  <c:v>17</c:v>
                </c:pt>
                <c:pt idx="52">
                  <c:v>6</c:v>
                </c:pt>
                <c:pt idx="53" formatCode="0">
                  <c:v>1</c:v>
                </c:pt>
                <c:pt idx="54" formatCode="0">
                  <c:v>8</c:v>
                </c:pt>
                <c:pt idx="55">
                  <c:v>8</c:v>
                </c:pt>
                <c:pt idx="56">
                  <c:v>12</c:v>
                </c:pt>
                <c:pt idx="57">
                  <c:v>4</c:v>
                </c:pt>
                <c:pt idx="58">
                  <c:v>12</c:v>
                </c:pt>
                <c:pt idx="59">
                  <c:v>9</c:v>
                </c:pt>
                <c:pt idx="60">
                  <c:v>18</c:v>
                </c:pt>
              </c:numCache>
            </c:numRef>
          </c:val>
          <c:smooth val="0"/>
          <c:extLst>
            <c:ext xmlns:c16="http://schemas.microsoft.com/office/drawing/2014/chart" uri="{C3380CC4-5D6E-409C-BE32-E72D297353CC}">
              <c16:uniqueId val="{00000001-8A36-4580-BB09-695541875CDD}"/>
            </c:ext>
          </c:extLst>
        </c:ser>
        <c:dLbls>
          <c:showLegendKey val="0"/>
          <c:showVal val="0"/>
          <c:showCatName val="0"/>
          <c:showSerName val="0"/>
          <c:showPercent val="0"/>
          <c:showBubbleSize val="0"/>
        </c:dLbls>
        <c:marker val="1"/>
        <c:smooth val="0"/>
        <c:axId val="3"/>
        <c:axId val="4"/>
      </c:lineChart>
      <c:catAx>
        <c:axId val="204231784"/>
        <c:scaling>
          <c:orientation val="minMax"/>
        </c:scaling>
        <c:delete val="0"/>
        <c:axPos val="b"/>
        <c:numFmt formatCode="General" sourceLinked="1"/>
        <c:majorTickMark val="none"/>
        <c:minorTickMark val="none"/>
        <c:tickLblPos val="nextTo"/>
        <c:spPr>
          <a:noFill/>
          <a:ln w="3201">
            <a:solidFill>
              <a:srgbClr val="C0BCB2"/>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ax val="200"/>
        </c:scaling>
        <c:delete val="0"/>
        <c:axPos val="l"/>
        <c:numFmt formatCode="&quot;$&quot;#,##0" sourceLinked="0"/>
        <c:majorTickMark val="cross"/>
        <c:minorTickMark val="none"/>
        <c:tickLblPos val="nextTo"/>
        <c:spPr>
          <a:noFill/>
          <a:ln w="3201">
            <a:noFill/>
            <a:prstDash val="solid"/>
          </a:ln>
        </c:spPr>
        <c:txPr>
          <a:bodyPr rot="0" vert="horz"/>
          <a:lstStyle/>
          <a:p>
            <a:pPr>
              <a:defRPr/>
            </a:pPr>
            <a:endParaRPr lang="en-US"/>
          </a:p>
        </c:txPr>
        <c:crossAx val="204231784"/>
        <c:crosses val="autoZero"/>
        <c:crossBetween val="between"/>
        <c:majorUnit val="5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scaling>
        <c:delete val="0"/>
        <c:axPos val="r"/>
        <c:numFmt formatCode="General" sourceLinked="1"/>
        <c:majorTickMark val="cross"/>
        <c:minorTickMark val="none"/>
        <c:tickLblPos val="nextTo"/>
        <c:spPr>
          <a:noFill/>
          <a:ln w="3201">
            <a:noFill/>
            <a:prstDash val="solid"/>
          </a:ln>
        </c:spPr>
        <c:txPr>
          <a:bodyPr rot="0" vert="horz"/>
          <a:lstStyle/>
          <a:p>
            <a:pPr>
              <a:defRPr/>
            </a:pPr>
            <a:endParaRPr lang="en-US"/>
          </a:p>
        </c:txPr>
        <c:crossAx val="3"/>
        <c:crosses val="max"/>
        <c:crossBetween val="between"/>
      </c:valAx>
      <c:spPr>
        <a:noFill/>
        <a:ln w="25607">
          <a:noFill/>
        </a:ln>
      </c:spPr>
    </c:plotArea>
    <c:legend>
      <c:legendPos val="t"/>
      <c:layout>
        <c:manualLayout>
          <c:xMode val="edge"/>
          <c:yMode val="edge"/>
          <c:x val="0.15496243116669242"/>
          <c:y val="5.9101654846335699E-2"/>
          <c:w val="0.69661108537903349"/>
          <c:h val="5.7488458889447334E-2"/>
        </c:manualLayout>
      </c:layout>
      <c:overlay val="0"/>
      <c:spPr>
        <a:noFill/>
        <a:ln w="3201">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1359065410941278"/>
          <c:y val="1.4370078740157482E-2"/>
          <c:w val="0.63461196026967215"/>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Sheet1!$A$2:$A$9</c:f>
              <c:strCache>
                <c:ptCount val="8"/>
                <c:pt idx="0">
                  <c:v>Refinancing</c:v>
                </c:pt>
                <c:pt idx="1">
                  <c:v>Dividend</c:v>
                </c:pt>
                <c:pt idx="2">
                  <c:v>LBO</c:v>
                </c:pt>
                <c:pt idx="3">
                  <c:v>Acquisition</c:v>
                </c:pt>
                <c:pt idx="4">
                  <c:v>General Recap</c:v>
                </c:pt>
                <c:pt idx="5">
                  <c:v>Stock Repurchase</c:v>
                </c:pt>
                <c:pt idx="6">
                  <c:v>Equity Infusion</c:v>
                </c:pt>
                <c:pt idx="7">
                  <c:v>Other</c:v>
                </c:pt>
              </c:strCache>
            </c:strRef>
          </c:cat>
          <c:val>
            <c:numRef>
              <c:f>Sheet1!$B$2:$B$9</c:f>
              <c:numCache>
                <c:formatCode>0.00%</c:formatCode>
                <c:ptCount val="8"/>
                <c:pt idx="0">
                  <c:v>0.43909999999999999</c:v>
                </c:pt>
                <c:pt idx="1">
                  <c:v>0.1968</c:v>
                </c:pt>
                <c:pt idx="2">
                  <c:v>0.18920000000000001</c:v>
                </c:pt>
                <c:pt idx="3">
                  <c:v>8.2900000000000001E-2</c:v>
                </c:pt>
                <c:pt idx="4">
                  <c:v>3.1399999999999997E-2</c:v>
                </c:pt>
                <c:pt idx="5">
                  <c:v>2.9499999999999998E-2</c:v>
                </c:pt>
                <c:pt idx="6">
                  <c:v>2.7400000000000001E-2</c:v>
                </c:pt>
                <c:pt idx="7">
                  <c:v>3.7000000000000002E-3</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60000000000000009"/>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500000000000000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5803509855385726"/>
          <c:y val="1.4370078740157482E-2"/>
          <c:w val="0.6901675158252277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Sheet1!$A$2:$A$8</c:f>
              <c:strCache>
                <c:ptCount val="7"/>
                <c:pt idx="0">
                  <c:v>Dividend</c:v>
                </c:pt>
                <c:pt idx="1">
                  <c:v>LBO</c:v>
                </c:pt>
                <c:pt idx="2">
                  <c:v>Refinancing</c:v>
                </c:pt>
                <c:pt idx="3">
                  <c:v>Acquisition</c:v>
                </c:pt>
                <c:pt idx="4">
                  <c:v>General Recap</c:v>
                </c:pt>
                <c:pt idx="5">
                  <c:v>Corp Purpose</c:v>
                </c:pt>
                <c:pt idx="6">
                  <c:v>Equity Infusion</c:v>
                </c:pt>
              </c:strCache>
            </c:strRef>
          </c:cat>
          <c:val>
            <c:numRef>
              <c:f>Sheet1!$B$2:$B$8</c:f>
              <c:numCache>
                <c:formatCode>0.00%</c:formatCode>
                <c:ptCount val="7"/>
                <c:pt idx="0">
                  <c:v>0.311</c:v>
                </c:pt>
                <c:pt idx="1">
                  <c:v>0.27160000000000001</c:v>
                </c:pt>
                <c:pt idx="2">
                  <c:v>0.2092</c:v>
                </c:pt>
                <c:pt idx="3">
                  <c:v>9.0700000000000003E-2</c:v>
                </c:pt>
                <c:pt idx="4">
                  <c:v>5.4899999999999997E-2</c:v>
                </c:pt>
                <c:pt idx="5">
                  <c:v>4.7800000000000002E-2</c:v>
                </c:pt>
                <c:pt idx="6">
                  <c:v>1.49E-2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60000000000000009"/>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500000000000000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76429416911122"/>
          <c:y val="1.4370078740157482E-2"/>
          <c:w val="0.67055967268797279"/>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Sheet1!$A$2:$A$9</c:f>
              <c:strCache>
                <c:ptCount val="8"/>
                <c:pt idx="0">
                  <c:v>Dividend</c:v>
                </c:pt>
                <c:pt idx="1">
                  <c:v>LBO</c:v>
                </c:pt>
                <c:pt idx="2">
                  <c:v>Refinancing</c:v>
                </c:pt>
                <c:pt idx="3">
                  <c:v>Acquisition</c:v>
                </c:pt>
                <c:pt idx="4">
                  <c:v>General Recap</c:v>
                </c:pt>
                <c:pt idx="5">
                  <c:v>Equity Infusion</c:v>
                </c:pt>
                <c:pt idx="6">
                  <c:v>Equity Infusion</c:v>
                </c:pt>
                <c:pt idx="7">
                  <c:v>Corp Purpose</c:v>
                </c:pt>
              </c:strCache>
            </c:strRef>
          </c:cat>
          <c:val>
            <c:numRef>
              <c:f>Sheet1!$B$2:$B$9</c:f>
              <c:numCache>
                <c:formatCode>0.00%</c:formatCode>
                <c:ptCount val="8"/>
                <c:pt idx="0">
                  <c:v>0.33679999999999999</c:v>
                </c:pt>
                <c:pt idx="1">
                  <c:v>0.27350000000000002</c:v>
                </c:pt>
                <c:pt idx="2">
                  <c:v>0.22500000000000001</c:v>
                </c:pt>
                <c:pt idx="3">
                  <c:v>9.0800000000000006E-2</c:v>
                </c:pt>
                <c:pt idx="4">
                  <c:v>5.8000000000000003E-2</c:v>
                </c:pt>
                <c:pt idx="5">
                  <c:v>1.6E-2</c:v>
                </c:pt>
                <c:pt idx="6">
                  <c:v>1.3899999999999999E-2</c:v>
                </c:pt>
                <c:pt idx="7">
                  <c:v>4.0000000000000002E-4</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60000000000000009"/>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500000000000000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343370273160298E-2"/>
          <c:y val="2.9054322755110155E-2"/>
          <c:w val="0.77598996306017298"/>
          <c:h val="0.77522468782311305"/>
        </c:manualLayout>
      </c:layout>
      <c:barChart>
        <c:barDir val="col"/>
        <c:grouping val="percentStacked"/>
        <c:varyColors val="0"/>
        <c:ser>
          <c:idx val="0"/>
          <c:order val="0"/>
          <c:tx>
            <c:strRef>
              <c:f>Sheet1!$B$1</c:f>
              <c:strCache>
                <c:ptCount val="1"/>
                <c:pt idx="0">
                  <c:v>$1B or more</c:v>
                </c:pt>
              </c:strCache>
            </c:strRef>
          </c:tx>
          <c:spPr>
            <a:solidFill>
              <a:srgbClr val="1D5080"/>
            </a:solidFill>
            <a:ln w="24235">
              <a:noFill/>
            </a:ln>
          </c:spPr>
          <c:invertIfNegative val="0"/>
          <c:dLbls>
            <c:delete val="1"/>
          </c:dLbls>
          <c:cat>
            <c:strRef>
              <c:f>Sheet1!$A$2:$A$28</c:f>
              <c:strCache>
                <c:ptCount val="22"/>
                <c:pt idx="0">
                  <c:v>2005 (134)</c:v>
                </c:pt>
                <c:pt idx="1">
                  <c:v>2006 (178)</c:v>
                </c:pt>
                <c:pt idx="2">
                  <c:v>2007 (207)</c:v>
                </c:pt>
                <c:pt idx="3">
                  <c:v>2008 (69)</c:v>
                </c:pt>
                <c:pt idx="4">
                  <c:v>2009 (23)</c:v>
                </c:pt>
                <c:pt idx="5">
                  <c:v>2010 (78)</c:v>
                </c:pt>
                <c:pt idx="6">
                  <c:v>2011 (97)</c:v>
                </c:pt>
                <c:pt idx="7">
                  <c:v>2012 (96)</c:v>
                </c:pt>
                <c:pt idx="8">
                  <c:v>2013 (95)</c:v>
                </c:pt>
                <c:pt idx="9">
                  <c:v>2014 (136)</c:v>
                </c:pt>
                <c:pt idx="10">
                  <c:v>2015 (114)</c:v>
                </c:pt>
                <c:pt idx="11">
                  <c:v>2016 (105)</c:v>
                </c:pt>
                <c:pt idx="12">
                  <c:v>2017 (152)</c:v>
                </c:pt>
                <c:pt idx="13">
                  <c:v>2018 (157)</c:v>
                </c:pt>
                <c:pt idx="14">
                  <c:v>2019 (109)</c:v>
                </c:pt>
                <c:pt idx="15">
                  <c:v>2020 (73)</c:v>
                </c:pt>
                <c:pt idx="16">
                  <c:v>2021 (148)</c:v>
                </c:pt>
                <c:pt idx="17">
                  <c:v>2022 (56)</c:v>
                </c:pt>
                <c:pt idx="18">
                  <c:v>2023 (32)</c:v>
                </c:pt>
                <c:pt idx="20">
                  <c:v>1-3Q23 (28)</c:v>
                </c:pt>
                <c:pt idx="21">
                  <c:v>1-3Q24 (39)</c:v>
                </c:pt>
              </c:strCache>
            </c:strRef>
          </c:cat>
          <c:val>
            <c:numRef>
              <c:f>Sheet1!$B$2:$B$28</c:f>
              <c:numCache>
                <c:formatCode>0.00%</c:formatCode>
                <c:ptCount val="22"/>
                <c:pt idx="0">
                  <c:v>0.20895522399999999</c:v>
                </c:pt>
                <c:pt idx="1">
                  <c:v>0.30337078699999998</c:v>
                </c:pt>
                <c:pt idx="2">
                  <c:v>0.34782608700000001</c:v>
                </c:pt>
                <c:pt idx="3">
                  <c:v>0.33333333300000001</c:v>
                </c:pt>
                <c:pt idx="4">
                  <c:v>0.15</c:v>
                </c:pt>
                <c:pt idx="5">
                  <c:v>0.256410256</c:v>
                </c:pt>
                <c:pt idx="6">
                  <c:v>0.30927835100000001</c:v>
                </c:pt>
                <c:pt idx="7">
                  <c:v>0.34375</c:v>
                </c:pt>
                <c:pt idx="8">
                  <c:v>0.34739999999999999</c:v>
                </c:pt>
                <c:pt idx="9">
                  <c:v>0.33100000000000002</c:v>
                </c:pt>
                <c:pt idx="10">
                  <c:v>0.39500000000000002</c:v>
                </c:pt>
                <c:pt idx="11">
                  <c:v>0.495</c:v>
                </c:pt>
                <c:pt idx="12">
                  <c:v>0.45390000000000003</c:v>
                </c:pt>
                <c:pt idx="13">
                  <c:v>0.49</c:v>
                </c:pt>
                <c:pt idx="14">
                  <c:v>0.61499999999999999</c:v>
                </c:pt>
                <c:pt idx="15">
                  <c:v>0.78082191780821919</c:v>
                </c:pt>
                <c:pt idx="16">
                  <c:v>0.73599999999999999</c:v>
                </c:pt>
                <c:pt idx="17">
                  <c:v>0.76800000000000002</c:v>
                </c:pt>
                <c:pt idx="18">
                  <c:v>0.84399999999999997</c:v>
                </c:pt>
                <c:pt idx="20">
                  <c:v>0.85699999999999998</c:v>
                </c:pt>
                <c:pt idx="21">
                  <c:v>0.89700000000000002</c:v>
                </c:pt>
              </c:numCache>
            </c:numRef>
          </c:val>
          <c:extLst>
            <c:ext xmlns:c16="http://schemas.microsoft.com/office/drawing/2014/chart" uri="{C3380CC4-5D6E-409C-BE32-E72D297353CC}">
              <c16:uniqueId val="{00000000-85A3-467E-9705-E20C919C2260}"/>
            </c:ext>
          </c:extLst>
        </c:ser>
        <c:ser>
          <c:idx val="1"/>
          <c:order val="1"/>
          <c:tx>
            <c:strRef>
              <c:f>Sheet1!$C$1</c:f>
              <c:strCache>
                <c:ptCount val="1"/>
                <c:pt idx="0">
                  <c:v>$500M - $999M</c:v>
                </c:pt>
              </c:strCache>
            </c:strRef>
          </c:tx>
          <c:spPr>
            <a:solidFill>
              <a:srgbClr val="6185A6"/>
            </a:solidFill>
            <a:ln w="24235">
              <a:noFill/>
            </a:ln>
          </c:spPr>
          <c:invertIfNegative val="0"/>
          <c:dLbls>
            <c:delete val="1"/>
          </c:dLbls>
          <c:cat>
            <c:strRef>
              <c:f>Sheet1!$A$2:$A$28</c:f>
              <c:strCache>
                <c:ptCount val="22"/>
                <c:pt idx="0">
                  <c:v>2005 (134)</c:v>
                </c:pt>
                <c:pt idx="1">
                  <c:v>2006 (178)</c:v>
                </c:pt>
                <c:pt idx="2">
                  <c:v>2007 (207)</c:v>
                </c:pt>
                <c:pt idx="3">
                  <c:v>2008 (69)</c:v>
                </c:pt>
                <c:pt idx="4">
                  <c:v>2009 (23)</c:v>
                </c:pt>
                <c:pt idx="5">
                  <c:v>2010 (78)</c:v>
                </c:pt>
                <c:pt idx="6">
                  <c:v>2011 (97)</c:v>
                </c:pt>
                <c:pt idx="7">
                  <c:v>2012 (96)</c:v>
                </c:pt>
                <c:pt idx="8">
                  <c:v>2013 (95)</c:v>
                </c:pt>
                <c:pt idx="9">
                  <c:v>2014 (136)</c:v>
                </c:pt>
                <c:pt idx="10">
                  <c:v>2015 (114)</c:v>
                </c:pt>
                <c:pt idx="11">
                  <c:v>2016 (105)</c:v>
                </c:pt>
                <c:pt idx="12">
                  <c:v>2017 (152)</c:v>
                </c:pt>
                <c:pt idx="13">
                  <c:v>2018 (157)</c:v>
                </c:pt>
                <c:pt idx="14">
                  <c:v>2019 (109)</c:v>
                </c:pt>
                <c:pt idx="15">
                  <c:v>2020 (73)</c:v>
                </c:pt>
                <c:pt idx="16">
                  <c:v>2021 (148)</c:v>
                </c:pt>
                <c:pt idx="17">
                  <c:v>2022 (56)</c:v>
                </c:pt>
                <c:pt idx="18">
                  <c:v>2023 (32)</c:v>
                </c:pt>
                <c:pt idx="20">
                  <c:v>1-3Q23 (28)</c:v>
                </c:pt>
                <c:pt idx="21">
                  <c:v>1-3Q24 (39)</c:v>
                </c:pt>
              </c:strCache>
            </c:strRef>
          </c:cat>
          <c:val>
            <c:numRef>
              <c:f>Sheet1!$C$2:$C$28</c:f>
              <c:numCache>
                <c:formatCode>0.00%</c:formatCode>
                <c:ptCount val="22"/>
                <c:pt idx="0">
                  <c:v>0.20895522399999999</c:v>
                </c:pt>
                <c:pt idx="1">
                  <c:v>0.18539325800000001</c:v>
                </c:pt>
                <c:pt idx="2">
                  <c:v>0.23671497599999999</c:v>
                </c:pt>
                <c:pt idx="3">
                  <c:v>0.15942028999999999</c:v>
                </c:pt>
                <c:pt idx="4">
                  <c:v>0.15</c:v>
                </c:pt>
                <c:pt idx="5">
                  <c:v>0.33333333300000001</c:v>
                </c:pt>
                <c:pt idx="6">
                  <c:v>0.27835051500000002</c:v>
                </c:pt>
                <c:pt idx="7">
                  <c:v>0.32291666699999999</c:v>
                </c:pt>
                <c:pt idx="8">
                  <c:v>0.32629999999999998</c:v>
                </c:pt>
                <c:pt idx="9">
                  <c:v>0.39700000000000002</c:v>
                </c:pt>
                <c:pt idx="10">
                  <c:v>0.36</c:v>
                </c:pt>
                <c:pt idx="11">
                  <c:v>0.30499999999999999</c:v>
                </c:pt>
                <c:pt idx="12">
                  <c:v>0.3947</c:v>
                </c:pt>
                <c:pt idx="13">
                  <c:v>0.36299999999999999</c:v>
                </c:pt>
                <c:pt idx="14">
                  <c:v>0.33900000000000002</c:v>
                </c:pt>
                <c:pt idx="15">
                  <c:v>0.19178082191780821</c:v>
                </c:pt>
                <c:pt idx="16">
                  <c:v>0.23599999999999999</c:v>
                </c:pt>
                <c:pt idx="17">
                  <c:v>0.23200000000000001</c:v>
                </c:pt>
                <c:pt idx="18">
                  <c:v>0.125</c:v>
                </c:pt>
                <c:pt idx="20">
                  <c:v>0.107</c:v>
                </c:pt>
                <c:pt idx="21">
                  <c:v>5.0999999999999997E-2</c:v>
                </c:pt>
              </c:numCache>
            </c:numRef>
          </c:val>
          <c:extLst>
            <c:ext xmlns:c16="http://schemas.microsoft.com/office/drawing/2014/chart" uri="{C3380CC4-5D6E-409C-BE32-E72D297353CC}">
              <c16:uniqueId val="{00000001-85A3-467E-9705-E20C919C2260}"/>
            </c:ext>
          </c:extLst>
        </c:ser>
        <c:ser>
          <c:idx val="2"/>
          <c:order val="2"/>
          <c:tx>
            <c:strRef>
              <c:f>Sheet1!$D$1</c:f>
              <c:strCache>
                <c:ptCount val="1"/>
                <c:pt idx="0">
                  <c:v>$250M - $499M</c:v>
                </c:pt>
              </c:strCache>
            </c:strRef>
          </c:tx>
          <c:spPr>
            <a:solidFill>
              <a:srgbClr val="40C2C9"/>
            </a:solidFill>
            <a:ln w="24235">
              <a:noFill/>
            </a:ln>
          </c:spPr>
          <c:invertIfNegative val="0"/>
          <c:dLbls>
            <c:delete val="1"/>
          </c:dLbls>
          <c:cat>
            <c:strRef>
              <c:f>Sheet1!$A$2:$A$28</c:f>
              <c:strCache>
                <c:ptCount val="22"/>
                <c:pt idx="0">
                  <c:v>2005 (134)</c:v>
                </c:pt>
                <c:pt idx="1">
                  <c:v>2006 (178)</c:v>
                </c:pt>
                <c:pt idx="2">
                  <c:v>2007 (207)</c:v>
                </c:pt>
                <c:pt idx="3">
                  <c:v>2008 (69)</c:v>
                </c:pt>
                <c:pt idx="4">
                  <c:v>2009 (23)</c:v>
                </c:pt>
                <c:pt idx="5">
                  <c:v>2010 (78)</c:v>
                </c:pt>
                <c:pt idx="6">
                  <c:v>2011 (97)</c:v>
                </c:pt>
                <c:pt idx="7">
                  <c:v>2012 (96)</c:v>
                </c:pt>
                <c:pt idx="8">
                  <c:v>2013 (95)</c:v>
                </c:pt>
                <c:pt idx="9">
                  <c:v>2014 (136)</c:v>
                </c:pt>
                <c:pt idx="10">
                  <c:v>2015 (114)</c:v>
                </c:pt>
                <c:pt idx="11">
                  <c:v>2016 (105)</c:v>
                </c:pt>
                <c:pt idx="12">
                  <c:v>2017 (152)</c:v>
                </c:pt>
                <c:pt idx="13">
                  <c:v>2018 (157)</c:v>
                </c:pt>
                <c:pt idx="14">
                  <c:v>2019 (109)</c:v>
                </c:pt>
                <c:pt idx="15">
                  <c:v>2020 (73)</c:v>
                </c:pt>
                <c:pt idx="16">
                  <c:v>2021 (148)</c:v>
                </c:pt>
                <c:pt idx="17">
                  <c:v>2022 (56)</c:v>
                </c:pt>
                <c:pt idx="18">
                  <c:v>2023 (32)</c:v>
                </c:pt>
                <c:pt idx="20">
                  <c:v>1-3Q23 (28)</c:v>
                </c:pt>
                <c:pt idx="21">
                  <c:v>1-3Q24 (39)</c:v>
                </c:pt>
              </c:strCache>
            </c:strRef>
          </c:cat>
          <c:val>
            <c:numRef>
              <c:f>Sheet1!$D$2:$D$28</c:f>
              <c:numCache>
                <c:formatCode>0.00%</c:formatCode>
                <c:ptCount val="22"/>
                <c:pt idx="0">
                  <c:v>0.32089552199999999</c:v>
                </c:pt>
                <c:pt idx="1">
                  <c:v>0.25280898899999998</c:v>
                </c:pt>
                <c:pt idx="2">
                  <c:v>0.222222222</c:v>
                </c:pt>
                <c:pt idx="3">
                  <c:v>0.20289855100000001</c:v>
                </c:pt>
                <c:pt idx="4">
                  <c:v>0.35</c:v>
                </c:pt>
                <c:pt idx="5">
                  <c:v>0.243589744</c:v>
                </c:pt>
                <c:pt idx="6">
                  <c:v>0.26804123699999999</c:v>
                </c:pt>
                <c:pt idx="7">
                  <c:v>0.30208333300000001</c:v>
                </c:pt>
                <c:pt idx="8">
                  <c:v>0.25259999999999999</c:v>
                </c:pt>
                <c:pt idx="9">
                  <c:v>0.24299999999999999</c:v>
                </c:pt>
                <c:pt idx="10">
                  <c:v>0.193</c:v>
                </c:pt>
                <c:pt idx="11">
                  <c:v>0.16200000000000001</c:v>
                </c:pt>
                <c:pt idx="12">
                  <c:v>0.13159999999999999</c:v>
                </c:pt>
                <c:pt idx="13">
                  <c:v>0.121</c:v>
                </c:pt>
                <c:pt idx="14">
                  <c:v>2.8000000000000001E-2</c:v>
                </c:pt>
                <c:pt idx="15">
                  <c:v>1.3698630136986301E-2</c:v>
                </c:pt>
                <c:pt idx="16">
                  <c:v>0.02</c:v>
                </c:pt>
                <c:pt idx="17">
                  <c:v>0</c:v>
                </c:pt>
                <c:pt idx="18">
                  <c:v>3.1E-2</c:v>
                </c:pt>
                <c:pt idx="20">
                  <c:v>3.5999999999999997E-2</c:v>
                </c:pt>
                <c:pt idx="21">
                  <c:v>5.0999999999999997E-2</c:v>
                </c:pt>
              </c:numCache>
            </c:numRef>
          </c:val>
          <c:extLst>
            <c:ext xmlns:c16="http://schemas.microsoft.com/office/drawing/2014/chart" uri="{C3380CC4-5D6E-409C-BE32-E72D297353CC}">
              <c16:uniqueId val="{00000002-85A3-467E-9705-E20C919C2260}"/>
            </c:ext>
          </c:extLst>
        </c:ser>
        <c:ser>
          <c:idx val="3"/>
          <c:order val="3"/>
          <c:tx>
            <c:strRef>
              <c:f>Sheet1!$E$1</c:f>
              <c:strCache>
                <c:ptCount val="1"/>
                <c:pt idx="0">
                  <c:v>$100M - $249M</c:v>
                </c:pt>
              </c:strCache>
            </c:strRef>
          </c:tx>
          <c:spPr>
            <a:solidFill>
              <a:srgbClr val="C3EDEB"/>
            </a:solidFill>
            <a:ln w="24235">
              <a:noFill/>
            </a:ln>
          </c:spPr>
          <c:invertIfNegative val="0"/>
          <c:dLbls>
            <c:delete val="1"/>
          </c:dLbls>
          <c:cat>
            <c:strRef>
              <c:f>Sheet1!$A$2:$A$28</c:f>
              <c:strCache>
                <c:ptCount val="22"/>
                <c:pt idx="0">
                  <c:v>2005 (134)</c:v>
                </c:pt>
                <c:pt idx="1">
                  <c:v>2006 (178)</c:v>
                </c:pt>
                <c:pt idx="2">
                  <c:v>2007 (207)</c:v>
                </c:pt>
                <c:pt idx="3">
                  <c:v>2008 (69)</c:v>
                </c:pt>
                <c:pt idx="4">
                  <c:v>2009 (23)</c:v>
                </c:pt>
                <c:pt idx="5">
                  <c:v>2010 (78)</c:v>
                </c:pt>
                <c:pt idx="6">
                  <c:v>2011 (97)</c:v>
                </c:pt>
                <c:pt idx="7">
                  <c:v>2012 (96)</c:v>
                </c:pt>
                <c:pt idx="8">
                  <c:v>2013 (95)</c:v>
                </c:pt>
                <c:pt idx="9">
                  <c:v>2014 (136)</c:v>
                </c:pt>
                <c:pt idx="10">
                  <c:v>2015 (114)</c:v>
                </c:pt>
                <c:pt idx="11">
                  <c:v>2016 (105)</c:v>
                </c:pt>
                <c:pt idx="12">
                  <c:v>2017 (152)</c:v>
                </c:pt>
                <c:pt idx="13">
                  <c:v>2018 (157)</c:v>
                </c:pt>
                <c:pt idx="14">
                  <c:v>2019 (109)</c:v>
                </c:pt>
                <c:pt idx="15">
                  <c:v>2020 (73)</c:v>
                </c:pt>
                <c:pt idx="16">
                  <c:v>2021 (148)</c:v>
                </c:pt>
                <c:pt idx="17">
                  <c:v>2022 (56)</c:v>
                </c:pt>
                <c:pt idx="18">
                  <c:v>2023 (32)</c:v>
                </c:pt>
                <c:pt idx="20">
                  <c:v>1-3Q23 (28)</c:v>
                </c:pt>
                <c:pt idx="21">
                  <c:v>1-3Q24 (39)</c:v>
                </c:pt>
              </c:strCache>
            </c:strRef>
          </c:cat>
          <c:val>
            <c:numRef>
              <c:f>Sheet1!$E$2:$E$28</c:f>
              <c:numCache>
                <c:formatCode>0.00%</c:formatCode>
                <c:ptCount val="22"/>
                <c:pt idx="0">
                  <c:v>0.23880597000000001</c:v>
                </c:pt>
                <c:pt idx="1">
                  <c:v>0.24719101099999999</c:v>
                </c:pt>
                <c:pt idx="2">
                  <c:v>0.18840579700000001</c:v>
                </c:pt>
                <c:pt idx="3">
                  <c:v>0.30434782599999999</c:v>
                </c:pt>
                <c:pt idx="4">
                  <c:v>0.35</c:v>
                </c:pt>
                <c:pt idx="5">
                  <c:v>0.15384615400000001</c:v>
                </c:pt>
                <c:pt idx="6">
                  <c:v>0.13402061900000001</c:v>
                </c:pt>
                <c:pt idx="7">
                  <c:v>3.125E-2</c:v>
                </c:pt>
                <c:pt idx="8">
                  <c:v>7.3700000000000002E-2</c:v>
                </c:pt>
                <c:pt idx="9">
                  <c:v>2.9000000000000001E-2</c:v>
                </c:pt>
                <c:pt idx="10">
                  <c:v>5.2999999999999999E-2</c:v>
                </c:pt>
                <c:pt idx="11">
                  <c:v>3.7999999999999999E-2</c:v>
                </c:pt>
                <c:pt idx="12">
                  <c:v>1.9699999999999999E-2</c:v>
                </c:pt>
                <c:pt idx="13">
                  <c:v>2.5000000000000001E-2</c:v>
                </c:pt>
                <c:pt idx="14">
                  <c:v>1.7999999999999999E-2</c:v>
                </c:pt>
                <c:pt idx="15">
                  <c:v>1.3698630136986301E-2</c:v>
                </c:pt>
                <c:pt idx="16">
                  <c:v>7.0000000000000001E-3</c:v>
                </c:pt>
                <c:pt idx="17">
                  <c:v>0</c:v>
                </c:pt>
                <c:pt idx="18">
                  <c:v>0</c:v>
                </c:pt>
                <c:pt idx="20">
                  <c:v>0</c:v>
                </c:pt>
                <c:pt idx="21">
                  <c:v>0</c:v>
                </c:pt>
              </c:numCache>
            </c:numRef>
          </c:val>
          <c:extLst>
            <c:ext xmlns:c16="http://schemas.microsoft.com/office/drawing/2014/chart" uri="{C3380CC4-5D6E-409C-BE32-E72D297353CC}">
              <c16:uniqueId val="{00000003-85A3-467E-9705-E20C919C2260}"/>
            </c:ext>
          </c:extLst>
        </c:ser>
        <c:ser>
          <c:idx val="4"/>
          <c:order val="4"/>
          <c:tx>
            <c:strRef>
              <c:f>Sheet1!$F$1</c:f>
              <c:strCache>
                <c:ptCount val="1"/>
                <c:pt idx="0">
                  <c:v>Less Than $100M</c:v>
                </c:pt>
              </c:strCache>
            </c:strRef>
          </c:tx>
          <c:spPr>
            <a:solidFill>
              <a:srgbClr val="F5C914"/>
            </a:solidFill>
            <a:ln w="24235">
              <a:noFill/>
            </a:ln>
          </c:spPr>
          <c:invertIfNegative val="0"/>
          <c:dLbls>
            <c:delete val="1"/>
          </c:dLbls>
          <c:cat>
            <c:strRef>
              <c:f>Sheet1!$A$2:$A$28</c:f>
              <c:strCache>
                <c:ptCount val="22"/>
                <c:pt idx="0">
                  <c:v>2005 (134)</c:v>
                </c:pt>
                <c:pt idx="1">
                  <c:v>2006 (178)</c:v>
                </c:pt>
                <c:pt idx="2">
                  <c:v>2007 (207)</c:v>
                </c:pt>
                <c:pt idx="3">
                  <c:v>2008 (69)</c:v>
                </c:pt>
                <c:pt idx="4">
                  <c:v>2009 (23)</c:v>
                </c:pt>
                <c:pt idx="5">
                  <c:v>2010 (78)</c:v>
                </c:pt>
                <c:pt idx="6">
                  <c:v>2011 (97)</c:v>
                </c:pt>
                <c:pt idx="7">
                  <c:v>2012 (96)</c:v>
                </c:pt>
                <c:pt idx="8">
                  <c:v>2013 (95)</c:v>
                </c:pt>
                <c:pt idx="9">
                  <c:v>2014 (136)</c:v>
                </c:pt>
                <c:pt idx="10">
                  <c:v>2015 (114)</c:v>
                </c:pt>
                <c:pt idx="11">
                  <c:v>2016 (105)</c:v>
                </c:pt>
                <c:pt idx="12">
                  <c:v>2017 (152)</c:v>
                </c:pt>
                <c:pt idx="13">
                  <c:v>2018 (157)</c:v>
                </c:pt>
                <c:pt idx="14">
                  <c:v>2019 (109)</c:v>
                </c:pt>
                <c:pt idx="15">
                  <c:v>2020 (73)</c:v>
                </c:pt>
                <c:pt idx="16">
                  <c:v>2021 (148)</c:v>
                </c:pt>
                <c:pt idx="17">
                  <c:v>2022 (56)</c:v>
                </c:pt>
                <c:pt idx="18">
                  <c:v>2023 (32)</c:v>
                </c:pt>
                <c:pt idx="20">
                  <c:v>1-3Q23 (28)</c:v>
                </c:pt>
                <c:pt idx="21">
                  <c:v>1-3Q24 (39)</c:v>
                </c:pt>
              </c:strCache>
            </c:strRef>
          </c:cat>
          <c:val>
            <c:numRef>
              <c:f>Sheet1!$F$2:$F$28</c:f>
              <c:numCache>
                <c:formatCode>0.00%</c:formatCode>
                <c:ptCount val="22"/>
                <c:pt idx="0">
                  <c:v>2.2388060000000001E-2</c:v>
                </c:pt>
                <c:pt idx="1">
                  <c:v>1.1235955000000001E-2</c:v>
                </c:pt>
                <c:pt idx="2">
                  <c:v>4.830918E-3</c:v>
                </c:pt>
                <c:pt idx="3">
                  <c:v>0</c:v>
                </c:pt>
                <c:pt idx="4">
                  <c:v>0</c:v>
                </c:pt>
                <c:pt idx="5">
                  <c:v>1.2820513E-2</c:v>
                </c:pt>
                <c:pt idx="6">
                  <c:v>1.0309278E-2</c:v>
                </c:pt>
                <c:pt idx="7">
                  <c:v>0</c:v>
                </c:pt>
                <c:pt idx="8">
                  <c:v>0</c:v>
                </c:pt>
                <c:pt idx="9">
                  <c:v>0</c:v>
                </c:pt>
                <c:pt idx="10">
                  <c:v>0</c:v>
                </c:pt>
                <c:pt idx="11">
                  <c:v>0</c:v>
                </c:pt>
                <c:pt idx="12">
                  <c:v>0</c:v>
                </c:pt>
                <c:pt idx="13">
                  <c:v>0</c:v>
                </c:pt>
                <c:pt idx="14">
                  <c:v>0</c:v>
                </c:pt>
                <c:pt idx="15">
                  <c:v>0</c:v>
                </c:pt>
                <c:pt idx="16">
                  <c:v>0</c:v>
                </c:pt>
                <c:pt idx="17">
                  <c:v>0</c:v>
                </c:pt>
                <c:pt idx="18">
                  <c:v>0</c:v>
                </c:pt>
                <c:pt idx="20">
                  <c:v>0</c:v>
                </c:pt>
                <c:pt idx="21">
                  <c:v>0</c:v>
                </c:pt>
              </c:numCache>
            </c:numRef>
          </c:val>
          <c:extLst>
            <c:ext xmlns:c16="http://schemas.microsoft.com/office/drawing/2014/chart" uri="{C3380CC4-5D6E-409C-BE32-E72D297353CC}">
              <c16:uniqueId val="{00000004-85A3-467E-9705-E20C919C2260}"/>
            </c:ext>
          </c:extLst>
        </c:ser>
        <c:dLbls>
          <c:showLegendKey val="0"/>
          <c:showVal val="1"/>
          <c:showCatName val="0"/>
          <c:showSerName val="0"/>
          <c:showPercent val="0"/>
          <c:showBubbleSize val="0"/>
        </c:dLbls>
        <c:gapWidth val="60"/>
        <c:overlap val="100"/>
        <c:axId val="204228832"/>
        <c:axId val="1"/>
      </c:barChart>
      <c:catAx>
        <c:axId val="20422883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029">
            <a:noFill/>
            <a:prstDash val="solid"/>
          </a:ln>
        </c:spPr>
        <c:txPr>
          <a:bodyPr rot="0" vert="horz"/>
          <a:lstStyle/>
          <a:p>
            <a:pPr>
              <a:defRPr/>
            </a:pPr>
            <a:endParaRPr lang="en-US"/>
          </a:p>
        </c:txPr>
        <c:crossAx val="204228832"/>
        <c:crosses val="autoZero"/>
        <c:crossBetween val="between"/>
      </c:valAx>
      <c:spPr>
        <a:noFill/>
        <a:ln w="24235">
          <a:noFill/>
        </a:ln>
      </c:spPr>
    </c:plotArea>
    <c:legend>
      <c:legendPos val="tr"/>
      <c:overlay val="0"/>
      <c:spPr>
        <a:noFill/>
        <a:ln w="3029">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4959293282784103E-2"/>
          <c:y val="3.0715223097112866E-2"/>
          <c:w val="0.93504070671721595"/>
          <c:h val="0.86245108565974704"/>
        </c:manualLayout>
      </c:layout>
      <c:barChart>
        <c:barDir val="col"/>
        <c:grouping val="stacked"/>
        <c:varyColors val="0"/>
        <c:ser>
          <c:idx val="0"/>
          <c:order val="0"/>
          <c:tx>
            <c:strRef>
              <c:f>Sheet1!$B$1</c:f>
              <c:strCache>
                <c:ptCount val="1"/>
                <c:pt idx="0">
                  <c:v>Average</c:v>
                </c:pt>
              </c:strCache>
            </c:strRef>
          </c:tx>
          <c:spPr>
            <a:solidFill>
              <a:srgbClr val="1D5080"/>
            </a:solidFill>
            <a:ln w="24275">
              <a:noFill/>
            </a:ln>
          </c:spPr>
          <c:invertIfNegative val="0"/>
          <c:dLbls>
            <c:delete val="1"/>
          </c:dLbls>
          <c:cat>
            <c:strRef>
              <c:f>Sheet1!$A$2:$A$32</c:f>
              <c:strCache>
                <c:ptCount val="23"/>
                <c:pt idx="0">
                  <c:v>2004</c:v>
                </c:pt>
                <c:pt idx="1">
                  <c:v>2005</c:v>
                </c:pt>
                <c:pt idx="2">
                  <c:v>2006</c:v>
                </c:pt>
                <c:pt idx="3">
                  <c:v>2007</c:v>
                </c:pt>
                <c:pt idx="4">
                  <c:v>2008</c:v>
                </c:pt>
                <c:pt idx="5">
                  <c:v>2009</c:v>
                </c:pt>
                <c:pt idx="6">
                  <c:v>2010</c:v>
                </c:pt>
                <c:pt idx="7">
                  <c:v>2011</c:v>
                </c:pt>
                <c:pt idx="8">
                  <c:v>2012</c:v>
                </c:pt>
                <c:pt idx="9">
                  <c:v>2013</c:v>
                </c:pt>
                <c:pt idx="10">
                  <c:v>2014</c:v>
                </c:pt>
                <c:pt idx="11">
                  <c:v>2015</c:v>
                </c:pt>
                <c:pt idx="12">
                  <c:v>2016</c:v>
                </c:pt>
                <c:pt idx="13">
                  <c:v>2017</c:v>
                </c:pt>
                <c:pt idx="14">
                  <c:v>2018</c:v>
                </c:pt>
                <c:pt idx="15">
                  <c:v>2019</c:v>
                </c:pt>
                <c:pt idx="16">
                  <c:v>2020</c:v>
                </c:pt>
                <c:pt idx="17">
                  <c:v>2021</c:v>
                </c:pt>
                <c:pt idx="18">
                  <c:v>2022</c:v>
                </c:pt>
                <c:pt idx="19">
                  <c:v>2023</c:v>
                </c:pt>
                <c:pt idx="21">
                  <c:v>1-3Q23</c:v>
                </c:pt>
                <c:pt idx="22">
                  <c:v>1-3Q24</c:v>
                </c:pt>
              </c:strCache>
            </c:strRef>
          </c:cat>
          <c:val>
            <c:numRef>
              <c:f>Sheet1!$B$2:$B$32</c:f>
              <c:numCache>
                <c:formatCode>0.00</c:formatCode>
                <c:ptCount val="23"/>
                <c:pt idx="0">
                  <c:v>706.06</c:v>
                </c:pt>
                <c:pt idx="1">
                  <c:v>972.43671640000002</c:v>
                </c:pt>
                <c:pt idx="2">
                  <c:v>1308.81</c:v>
                </c:pt>
                <c:pt idx="3">
                  <c:v>2095.0100000000002</c:v>
                </c:pt>
                <c:pt idx="4">
                  <c:v>1731.86</c:v>
                </c:pt>
                <c:pt idx="5">
                  <c:v>639.57000000000005</c:v>
                </c:pt>
                <c:pt idx="6">
                  <c:v>1017.143256</c:v>
                </c:pt>
                <c:pt idx="7">
                  <c:v>1144.2563150000001</c:v>
                </c:pt>
                <c:pt idx="8">
                  <c:v>1010.330924</c:v>
                </c:pt>
                <c:pt idx="9" formatCode="General">
                  <c:v>1728.67</c:v>
                </c:pt>
                <c:pt idx="10" formatCode="General">
                  <c:v>1099.0999999999999</c:v>
                </c:pt>
                <c:pt idx="11" formatCode="General">
                  <c:v>1177.52</c:v>
                </c:pt>
                <c:pt idx="12" formatCode="General">
                  <c:v>1775.82</c:v>
                </c:pt>
                <c:pt idx="13" formatCode="#,##0.00">
                  <c:v>1365.19</c:v>
                </c:pt>
                <c:pt idx="14" formatCode="General">
                  <c:v>1749.28</c:v>
                </c:pt>
                <c:pt idx="15" formatCode="General">
                  <c:v>2296.89</c:v>
                </c:pt>
                <c:pt idx="16" formatCode="General">
                  <c:v>2543.5500000000002</c:v>
                </c:pt>
                <c:pt idx="17">
                  <c:v>2484.63</c:v>
                </c:pt>
                <c:pt idx="18" formatCode="General">
                  <c:v>3811.43</c:v>
                </c:pt>
                <c:pt idx="19" formatCode="General">
                  <c:v>4176.7299999999996</c:v>
                </c:pt>
                <c:pt idx="21" formatCode="General">
                  <c:v>4541.53</c:v>
                </c:pt>
                <c:pt idx="22" formatCode="General">
                  <c:v>3397.25</c:v>
                </c:pt>
              </c:numCache>
            </c:numRef>
          </c:val>
          <c:extLst>
            <c:ext xmlns:c16="http://schemas.microsoft.com/office/drawing/2014/chart" uri="{C3380CC4-5D6E-409C-BE32-E72D297353CC}">
              <c16:uniqueId val="{00000000-B07C-4AD1-8987-5F8598791BE8}"/>
            </c:ext>
          </c:extLst>
        </c:ser>
        <c:dLbls>
          <c:showLegendKey val="0"/>
          <c:showVal val="1"/>
          <c:showCatName val="0"/>
          <c:showSerName val="0"/>
          <c:showPercent val="0"/>
          <c:showBubbleSize val="0"/>
        </c:dLbls>
        <c:gapWidth val="60"/>
        <c:overlap val="100"/>
        <c:axId val="237479488"/>
        <c:axId val="1"/>
      </c:barChart>
      <c:catAx>
        <c:axId val="237479488"/>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5000"/>
        </c:scaling>
        <c:delete val="0"/>
        <c:axPos val="l"/>
        <c:numFmt formatCode="&quot;$&quot;#,##0" sourceLinked="0"/>
        <c:majorTickMark val="out"/>
        <c:minorTickMark val="none"/>
        <c:tickLblPos val="nextTo"/>
        <c:spPr>
          <a:noFill/>
          <a:ln w="3034">
            <a:noFill/>
            <a:prstDash val="solid"/>
          </a:ln>
        </c:spPr>
        <c:txPr>
          <a:bodyPr rot="0" vert="horz"/>
          <a:lstStyle/>
          <a:p>
            <a:pPr>
              <a:defRPr/>
            </a:pPr>
            <a:endParaRPr lang="en-US"/>
          </a:p>
        </c:txPr>
        <c:crossAx val="237479488"/>
        <c:crosses val="autoZero"/>
        <c:crossBetween val="between"/>
      </c:valAx>
      <c:spPr>
        <a:noFill/>
        <a:ln w="24275">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43370273160298E-2"/>
          <c:y val="2.9054322755110155E-2"/>
          <c:w val="0.83154551861572856"/>
          <c:h val="0.86561262228585067"/>
        </c:manualLayout>
      </c:layout>
      <c:barChart>
        <c:barDir val="col"/>
        <c:grouping val="percentStacked"/>
        <c:varyColors val="0"/>
        <c:ser>
          <c:idx val="0"/>
          <c:order val="0"/>
          <c:tx>
            <c:strRef>
              <c:f>Sheet1!$B$1</c:f>
              <c:strCache>
                <c:ptCount val="1"/>
                <c:pt idx="0">
                  <c:v>Sponsor</c:v>
                </c:pt>
              </c:strCache>
            </c:strRef>
          </c:tx>
          <c:spPr>
            <a:solidFill>
              <a:srgbClr val="1D5080"/>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Sheet1!$B$2:$B$26</c:f>
              <c:numCache>
                <c:formatCode>0.00%</c:formatCode>
                <c:ptCount val="21"/>
                <c:pt idx="0">
                  <c:v>0.17410672499999999</c:v>
                </c:pt>
                <c:pt idx="1">
                  <c:v>0.127859209</c:v>
                </c:pt>
                <c:pt idx="2">
                  <c:v>9.7567256000000005E-2</c:v>
                </c:pt>
                <c:pt idx="3">
                  <c:v>0.16984200199999999</c:v>
                </c:pt>
                <c:pt idx="4">
                  <c:v>0.359624153</c:v>
                </c:pt>
                <c:pt idx="5">
                  <c:v>0.27316827900000001</c:v>
                </c:pt>
                <c:pt idx="6">
                  <c:v>0.54617264200000004</c:v>
                </c:pt>
                <c:pt idx="7">
                  <c:v>0.28870000000000001</c:v>
                </c:pt>
                <c:pt idx="8">
                  <c:v>0.57399999999999995</c:v>
                </c:pt>
                <c:pt idx="9">
                  <c:v>0.52600000000000002</c:v>
                </c:pt>
                <c:pt idx="10">
                  <c:v>0.50939999999999996</c:v>
                </c:pt>
                <c:pt idx="11">
                  <c:v>0.52490000000000003</c:v>
                </c:pt>
                <c:pt idx="12">
                  <c:v>0.39</c:v>
                </c:pt>
                <c:pt idx="13">
                  <c:v>0.39300000000000002</c:v>
                </c:pt>
                <c:pt idx="14">
                  <c:v>0.32103515445529318</c:v>
                </c:pt>
                <c:pt idx="15">
                  <c:v>0.45500000000000002</c:v>
                </c:pt>
                <c:pt idx="16">
                  <c:v>0.373</c:v>
                </c:pt>
                <c:pt idx="17">
                  <c:v>8.4000000000000005E-2</c:v>
                </c:pt>
                <c:pt idx="19">
                  <c:v>7.0999999999999994E-2</c:v>
                </c:pt>
                <c:pt idx="20">
                  <c:v>0.32</c:v>
                </c:pt>
              </c:numCache>
            </c:numRef>
          </c:val>
          <c:extLst>
            <c:ext xmlns:c16="http://schemas.microsoft.com/office/drawing/2014/chart" uri="{C3380CC4-5D6E-409C-BE32-E72D297353CC}">
              <c16:uniqueId val="{00000000-85A3-467E-9705-E20C919C2260}"/>
            </c:ext>
          </c:extLst>
        </c:ser>
        <c:ser>
          <c:idx val="1"/>
          <c:order val="1"/>
          <c:tx>
            <c:strRef>
              <c:f>Sheet1!$C$1</c:f>
              <c:strCache>
                <c:ptCount val="1"/>
                <c:pt idx="0">
                  <c:v>Public</c:v>
                </c:pt>
              </c:strCache>
            </c:strRef>
          </c:tx>
          <c:spPr>
            <a:solidFill>
              <a:srgbClr val="6185A6"/>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Sheet1!$C$2:$C$26</c:f>
              <c:numCache>
                <c:formatCode>0.00%</c:formatCode>
                <c:ptCount val="21"/>
                <c:pt idx="0">
                  <c:v>0.489035045</c:v>
                </c:pt>
                <c:pt idx="1">
                  <c:v>0.60232749399999996</c:v>
                </c:pt>
                <c:pt idx="2">
                  <c:v>0.66584938500000002</c:v>
                </c:pt>
                <c:pt idx="3">
                  <c:v>8.3158083999999993E-2</c:v>
                </c:pt>
                <c:pt idx="4">
                  <c:v>0.45271652899999998</c:v>
                </c:pt>
                <c:pt idx="5">
                  <c:v>0.45831775899999999</c:v>
                </c:pt>
                <c:pt idx="6">
                  <c:v>0.193808067</c:v>
                </c:pt>
                <c:pt idx="7">
                  <c:v>0.48930000000000001</c:v>
                </c:pt>
                <c:pt idx="8">
                  <c:v>8.8999999999999996E-2</c:v>
                </c:pt>
                <c:pt idx="9">
                  <c:v>0.24099999999999999</c:v>
                </c:pt>
                <c:pt idx="10">
                  <c:v>0.28720000000000001</c:v>
                </c:pt>
                <c:pt idx="11">
                  <c:v>0.2984</c:v>
                </c:pt>
                <c:pt idx="12">
                  <c:v>0.216</c:v>
                </c:pt>
                <c:pt idx="13">
                  <c:v>0.35899999999999999</c:v>
                </c:pt>
                <c:pt idx="14">
                  <c:v>0.24269584075897799</c:v>
                </c:pt>
                <c:pt idx="15">
                  <c:v>0.22600000000000001</c:v>
                </c:pt>
                <c:pt idx="16">
                  <c:v>0.46</c:v>
                </c:pt>
                <c:pt idx="17">
                  <c:v>0.48399999999999999</c:v>
                </c:pt>
                <c:pt idx="19">
                  <c:v>0.48899999999999999</c:v>
                </c:pt>
                <c:pt idx="20">
                  <c:v>0.26900000000000002</c:v>
                </c:pt>
              </c:numCache>
            </c:numRef>
          </c:val>
          <c:extLst>
            <c:ext xmlns:c16="http://schemas.microsoft.com/office/drawing/2014/chart" uri="{C3380CC4-5D6E-409C-BE32-E72D297353CC}">
              <c16:uniqueId val="{00000001-85A3-467E-9705-E20C919C2260}"/>
            </c:ext>
          </c:extLst>
        </c:ser>
        <c:ser>
          <c:idx val="2"/>
          <c:order val="2"/>
          <c:tx>
            <c:strRef>
              <c:f>Sheet1!$D$1</c:f>
              <c:strCache>
                <c:ptCount val="1"/>
                <c:pt idx="0">
                  <c:v>Corporate</c:v>
                </c:pt>
              </c:strCache>
            </c:strRef>
          </c:tx>
          <c:spPr>
            <a:solidFill>
              <a:srgbClr val="40C2C9"/>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Sheet1!$D$2:$D$26</c:f>
              <c:numCache>
                <c:formatCode>0.00%</c:formatCode>
                <c:ptCount val="21"/>
                <c:pt idx="0">
                  <c:v>0.30903595299999997</c:v>
                </c:pt>
                <c:pt idx="1">
                  <c:v>0.24778586699999999</c:v>
                </c:pt>
                <c:pt idx="2">
                  <c:v>0.23000995199999999</c:v>
                </c:pt>
                <c:pt idx="3">
                  <c:v>0.64520416199999997</c:v>
                </c:pt>
                <c:pt idx="4">
                  <c:v>0.17730351699999999</c:v>
                </c:pt>
                <c:pt idx="5">
                  <c:v>0.14602410399999999</c:v>
                </c:pt>
                <c:pt idx="6">
                  <c:v>0.15398415400000001</c:v>
                </c:pt>
                <c:pt idx="7">
                  <c:v>0.1646</c:v>
                </c:pt>
                <c:pt idx="8">
                  <c:v>0.22800000000000001</c:v>
                </c:pt>
                <c:pt idx="9">
                  <c:v>0.113</c:v>
                </c:pt>
                <c:pt idx="10">
                  <c:v>0.1421</c:v>
                </c:pt>
                <c:pt idx="11">
                  <c:v>0.1143</c:v>
                </c:pt>
                <c:pt idx="12">
                  <c:v>0.29399999999999998</c:v>
                </c:pt>
                <c:pt idx="13">
                  <c:v>0.186</c:v>
                </c:pt>
                <c:pt idx="14">
                  <c:v>0.23706382786259458</c:v>
                </c:pt>
                <c:pt idx="15">
                  <c:v>0.14499999999999999</c:v>
                </c:pt>
                <c:pt idx="16">
                  <c:v>0.156</c:v>
                </c:pt>
                <c:pt idx="17">
                  <c:v>0.432</c:v>
                </c:pt>
                <c:pt idx="19">
                  <c:v>0.439</c:v>
                </c:pt>
                <c:pt idx="20">
                  <c:v>0.31</c:v>
                </c:pt>
              </c:numCache>
            </c:numRef>
          </c:val>
          <c:extLst>
            <c:ext xmlns:c16="http://schemas.microsoft.com/office/drawing/2014/chart" uri="{C3380CC4-5D6E-409C-BE32-E72D297353CC}">
              <c16:uniqueId val="{00000002-85A3-467E-9705-E20C919C2260}"/>
            </c:ext>
          </c:extLst>
        </c:ser>
        <c:ser>
          <c:idx val="3"/>
          <c:order val="3"/>
          <c:tx>
            <c:strRef>
              <c:f>Sheet1!$E$1</c:f>
              <c:strCache>
                <c:ptCount val="1"/>
                <c:pt idx="0">
                  <c:v>Other</c:v>
                </c:pt>
              </c:strCache>
            </c:strRef>
          </c:tx>
          <c:spPr>
            <a:solidFill>
              <a:srgbClr val="F5C914"/>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Sheet1!$E$2:$E$26</c:f>
              <c:numCache>
                <c:formatCode>0.00%</c:formatCode>
                <c:ptCount val="21"/>
                <c:pt idx="0">
                  <c:v>2.7822277999999999E-2</c:v>
                </c:pt>
                <c:pt idx="1">
                  <c:v>0.02</c:v>
                </c:pt>
                <c:pt idx="2">
                  <c:v>6.5734060000000004E-3</c:v>
                </c:pt>
                <c:pt idx="3">
                  <c:v>0.101795752</c:v>
                </c:pt>
                <c:pt idx="4">
                  <c:v>1.0355801E-2</c:v>
                </c:pt>
                <c:pt idx="5">
                  <c:v>0.12248985799999999</c:v>
                </c:pt>
                <c:pt idx="6">
                  <c:v>0.106035136</c:v>
                </c:pt>
                <c:pt idx="7">
                  <c:v>5.74E-2</c:v>
                </c:pt>
                <c:pt idx="8">
                  <c:v>0.109</c:v>
                </c:pt>
                <c:pt idx="9">
                  <c:v>0.121</c:v>
                </c:pt>
                <c:pt idx="10">
                  <c:v>6.13E-2</c:v>
                </c:pt>
                <c:pt idx="11">
                  <c:v>6.25E-2</c:v>
                </c:pt>
                <c:pt idx="12">
                  <c:v>0.1</c:v>
                </c:pt>
                <c:pt idx="13">
                  <c:v>6.2E-2</c:v>
                </c:pt>
                <c:pt idx="14">
                  <c:v>0.19920517692313439</c:v>
                </c:pt>
                <c:pt idx="15">
                  <c:v>0.17399999999999999</c:v>
                </c:pt>
                <c:pt idx="16">
                  <c:v>1.0999999999999999E-2</c:v>
                </c:pt>
                <c:pt idx="17">
                  <c:v>0</c:v>
                </c:pt>
                <c:pt idx="19">
                  <c:v>0</c:v>
                </c:pt>
                <c:pt idx="20">
                  <c:v>0.1</c:v>
                </c:pt>
              </c:numCache>
            </c:numRef>
          </c:val>
          <c:extLst>
            <c:ext xmlns:c16="http://schemas.microsoft.com/office/drawing/2014/chart" uri="{C3380CC4-5D6E-409C-BE32-E72D297353CC}">
              <c16:uniqueId val="{00000003-85A3-467E-9705-E20C919C2260}"/>
            </c:ext>
          </c:extLst>
        </c:ser>
        <c:dLbls>
          <c:showLegendKey val="0"/>
          <c:showVal val="1"/>
          <c:showCatName val="0"/>
          <c:showSerName val="0"/>
          <c:showPercent val="0"/>
          <c:showBubbleSize val="0"/>
        </c:dLbls>
        <c:gapWidth val="60"/>
        <c:overlap val="100"/>
        <c:axId val="204228832"/>
        <c:axId val="1"/>
      </c:barChart>
      <c:catAx>
        <c:axId val="20422883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029">
            <a:noFill/>
            <a:prstDash val="solid"/>
          </a:ln>
        </c:spPr>
        <c:txPr>
          <a:bodyPr rot="0" vert="horz"/>
          <a:lstStyle/>
          <a:p>
            <a:pPr>
              <a:defRPr/>
            </a:pPr>
            <a:endParaRPr lang="en-US"/>
          </a:p>
        </c:txPr>
        <c:crossAx val="204228832"/>
        <c:crosses val="autoZero"/>
        <c:crossBetween val="between"/>
      </c:valAx>
      <c:spPr>
        <a:noFill/>
        <a:ln w="24235">
          <a:noFill/>
        </a:ln>
      </c:spPr>
    </c:plotArea>
    <c:legend>
      <c:legendPos val="tr"/>
      <c:overlay val="0"/>
      <c:spPr>
        <a:noFill/>
        <a:ln w="3029">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43370273160298E-2"/>
          <c:y val="2.9054322755110155E-2"/>
          <c:w val="0.83154551861572856"/>
          <c:h val="0.82015807683130515"/>
        </c:manualLayout>
      </c:layout>
      <c:barChart>
        <c:barDir val="col"/>
        <c:grouping val="percentStacked"/>
        <c:varyColors val="0"/>
        <c:ser>
          <c:idx val="0"/>
          <c:order val="0"/>
          <c:tx>
            <c:strRef>
              <c:f>Sheet1!$B$1</c:f>
              <c:strCache>
                <c:ptCount val="1"/>
                <c:pt idx="0">
                  <c:v>Sponsor</c:v>
                </c:pt>
              </c:strCache>
            </c:strRef>
          </c:tx>
          <c:spPr>
            <a:solidFill>
              <a:srgbClr val="1D5080"/>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Sheet1!$B$2:$B$26</c:f>
              <c:numCache>
                <c:formatCode>0.00%</c:formatCode>
                <c:ptCount val="21"/>
                <c:pt idx="0">
                  <c:v>0.31868131900000002</c:v>
                </c:pt>
                <c:pt idx="1">
                  <c:v>0.26086956500000003</c:v>
                </c:pt>
                <c:pt idx="2">
                  <c:v>0.28125</c:v>
                </c:pt>
                <c:pt idx="3">
                  <c:v>0.25</c:v>
                </c:pt>
                <c:pt idx="4">
                  <c:v>0.47435897399999999</c:v>
                </c:pt>
                <c:pt idx="5">
                  <c:v>0.44329896899999999</c:v>
                </c:pt>
                <c:pt idx="6">
                  <c:v>0.60824742300000001</c:v>
                </c:pt>
                <c:pt idx="7">
                  <c:v>0.44209999999999999</c:v>
                </c:pt>
                <c:pt idx="8">
                  <c:v>0.61799999999999999</c:v>
                </c:pt>
                <c:pt idx="9">
                  <c:v>0.59599999999999997</c:v>
                </c:pt>
                <c:pt idx="10">
                  <c:v>0.56189999999999996</c:v>
                </c:pt>
                <c:pt idx="11">
                  <c:v>0.65129999999999999</c:v>
                </c:pt>
                <c:pt idx="12">
                  <c:v>0.497</c:v>
                </c:pt>
                <c:pt idx="13">
                  <c:v>0.51400000000000001</c:v>
                </c:pt>
                <c:pt idx="14">
                  <c:v>0.46575342465753422</c:v>
                </c:pt>
                <c:pt idx="15">
                  <c:v>0.54700000000000004</c:v>
                </c:pt>
                <c:pt idx="16">
                  <c:v>0.47099999999999997</c:v>
                </c:pt>
                <c:pt idx="17">
                  <c:v>0.25</c:v>
                </c:pt>
                <c:pt idx="19">
                  <c:v>0.214</c:v>
                </c:pt>
                <c:pt idx="20">
                  <c:v>0.35899999999999999</c:v>
                </c:pt>
              </c:numCache>
            </c:numRef>
          </c:val>
          <c:extLst>
            <c:ext xmlns:c16="http://schemas.microsoft.com/office/drawing/2014/chart" uri="{C3380CC4-5D6E-409C-BE32-E72D297353CC}">
              <c16:uniqueId val="{00000000-85A3-467E-9705-E20C919C2260}"/>
            </c:ext>
          </c:extLst>
        </c:ser>
        <c:ser>
          <c:idx val="1"/>
          <c:order val="1"/>
          <c:tx>
            <c:strRef>
              <c:f>Sheet1!$C$1</c:f>
              <c:strCache>
                <c:ptCount val="1"/>
                <c:pt idx="0">
                  <c:v>Public</c:v>
                </c:pt>
              </c:strCache>
            </c:strRef>
          </c:tx>
          <c:spPr>
            <a:solidFill>
              <a:srgbClr val="6185A6"/>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Sheet1!$C$2:$C$26</c:f>
              <c:numCache>
                <c:formatCode>0.00%</c:formatCode>
                <c:ptCount val="21"/>
                <c:pt idx="0">
                  <c:v>0.192307692</c:v>
                </c:pt>
                <c:pt idx="1">
                  <c:v>0.25603864700000001</c:v>
                </c:pt>
                <c:pt idx="2">
                  <c:v>0.265625</c:v>
                </c:pt>
                <c:pt idx="3">
                  <c:v>0.15</c:v>
                </c:pt>
                <c:pt idx="4">
                  <c:v>0.20512820500000001</c:v>
                </c:pt>
                <c:pt idx="5">
                  <c:v>0.25773195900000001</c:v>
                </c:pt>
                <c:pt idx="6">
                  <c:v>0.10309278400000001</c:v>
                </c:pt>
                <c:pt idx="7">
                  <c:v>0.16839999999999999</c:v>
                </c:pt>
                <c:pt idx="8">
                  <c:v>7.3999999999999996E-2</c:v>
                </c:pt>
                <c:pt idx="9">
                  <c:v>9.6000000000000002E-2</c:v>
                </c:pt>
                <c:pt idx="10">
                  <c:v>0.1714</c:v>
                </c:pt>
                <c:pt idx="11">
                  <c:v>0.1447</c:v>
                </c:pt>
                <c:pt idx="12">
                  <c:v>0.127</c:v>
                </c:pt>
                <c:pt idx="13">
                  <c:v>0.17399999999999999</c:v>
                </c:pt>
                <c:pt idx="14">
                  <c:v>0.15068493150684931</c:v>
                </c:pt>
                <c:pt idx="15">
                  <c:v>0.155</c:v>
                </c:pt>
                <c:pt idx="16">
                  <c:v>0.23499999999999999</c:v>
                </c:pt>
                <c:pt idx="17">
                  <c:v>0.375</c:v>
                </c:pt>
                <c:pt idx="19">
                  <c:v>0.39300000000000002</c:v>
                </c:pt>
                <c:pt idx="20">
                  <c:v>0.28199999999999997</c:v>
                </c:pt>
              </c:numCache>
            </c:numRef>
          </c:val>
          <c:extLst>
            <c:ext xmlns:c16="http://schemas.microsoft.com/office/drawing/2014/chart" uri="{C3380CC4-5D6E-409C-BE32-E72D297353CC}">
              <c16:uniqueId val="{00000001-85A3-467E-9705-E20C919C2260}"/>
            </c:ext>
          </c:extLst>
        </c:ser>
        <c:ser>
          <c:idx val="2"/>
          <c:order val="2"/>
          <c:tx>
            <c:strRef>
              <c:f>Sheet1!$D$1</c:f>
              <c:strCache>
                <c:ptCount val="1"/>
                <c:pt idx="0">
                  <c:v>Corporate</c:v>
                </c:pt>
              </c:strCache>
            </c:strRef>
          </c:tx>
          <c:spPr>
            <a:solidFill>
              <a:srgbClr val="40C2C9"/>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Sheet1!$D$2:$D$26</c:f>
              <c:numCache>
                <c:formatCode>0.00%</c:formatCode>
                <c:ptCount val="21"/>
                <c:pt idx="0">
                  <c:v>0.39010989000000001</c:v>
                </c:pt>
                <c:pt idx="1">
                  <c:v>0.42995169100000002</c:v>
                </c:pt>
                <c:pt idx="2">
                  <c:v>0.40625</c:v>
                </c:pt>
                <c:pt idx="3">
                  <c:v>0.45</c:v>
                </c:pt>
                <c:pt idx="4">
                  <c:v>0.26923076899999998</c:v>
                </c:pt>
                <c:pt idx="5">
                  <c:v>0.19587628900000001</c:v>
                </c:pt>
                <c:pt idx="6">
                  <c:v>0.13402061900000001</c:v>
                </c:pt>
                <c:pt idx="7">
                  <c:v>0.21049999999999999</c:v>
                </c:pt>
                <c:pt idx="8">
                  <c:v>0.184</c:v>
                </c:pt>
                <c:pt idx="9">
                  <c:v>9.6000000000000002E-2</c:v>
                </c:pt>
                <c:pt idx="10">
                  <c:v>0.1143</c:v>
                </c:pt>
                <c:pt idx="11">
                  <c:v>9.2100000000000001E-2</c:v>
                </c:pt>
                <c:pt idx="12">
                  <c:v>0.217</c:v>
                </c:pt>
                <c:pt idx="13">
                  <c:v>0.17399999999999999</c:v>
                </c:pt>
                <c:pt idx="14">
                  <c:v>0.15068493150684931</c:v>
                </c:pt>
                <c:pt idx="15">
                  <c:v>0.14899999999999999</c:v>
                </c:pt>
                <c:pt idx="16">
                  <c:v>0.255</c:v>
                </c:pt>
                <c:pt idx="17">
                  <c:v>0.375</c:v>
                </c:pt>
                <c:pt idx="19">
                  <c:v>0.39300000000000002</c:v>
                </c:pt>
                <c:pt idx="20">
                  <c:v>0.23100000000000001</c:v>
                </c:pt>
              </c:numCache>
            </c:numRef>
          </c:val>
          <c:extLst>
            <c:ext xmlns:c16="http://schemas.microsoft.com/office/drawing/2014/chart" uri="{C3380CC4-5D6E-409C-BE32-E72D297353CC}">
              <c16:uniqueId val="{00000002-85A3-467E-9705-E20C919C2260}"/>
            </c:ext>
          </c:extLst>
        </c:ser>
        <c:ser>
          <c:idx val="3"/>
          <c:order val="3"/>
          <c:tx>
            <c:strRef>
              <c:f>Sheet1!$E$1</c:f>
              <c:strCache>
                <c:ptCount val="1"/>
                <c:pt idx="0">
                  <c:v>Other</c:v>
                </c:pt>
              </c:strCache>
            </c:strRef>
          </c:tx>
          <c:spPr>
            <a:solidFill>
              <a:srgbClr val="F5C914"/>
            </a:solidFill>
            <a:ln w="24235">
              <a:noFill/>
            </a:ln>
          </c:spPr>
          <c:invertIfNegative val="0"/>
          <c:dLbls>
            <c:delete val="1"/>
          </c:dLbls>
          <c:cat>
            <c:strRef>
              <c:f>Sheet1!$A$2:$A$26</c:f>
              <c:strCache>
                <c:ptCount val="21"/>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9">
                  <c:v>1-3Q23</c:v>
                </c:pt>
                <c:pt idx="20">
                  <c:v>1-3Q24</c:v>
                </c:pt>
              </c:strCache>
            </c:strRef>
          </c:cat>
          <c:val>
            <c:numRef>
              <c:f>Sheet1!$E$2:$E$26</c:f>
              <c:numCache>
                <c:formatCode>0.00%</c:formatCode>
                <c:ptCount val="21"/>
                <c:pt idx="0">
                  <c:v>9.8901099000000006E-2</c:v>
                </c:pt>
                <c:pt idx="1">
                  <c:v>0.05</c:v>
                </c:pt>
                <c:pt idx="2">
                  <c:v>4.6875E-2</c:v>
                </c:pt>
                <c:pt idx="3">
                  <c:v>0.15</c:v>
                </c:pt>
                <c:pt idx="4">
                  <c:v>5.1282051000000002E-2</c:v>
                </c:pt>
                <c:pt idx="5">
                  <c:v>0.10309278400000001</c:v>
                </c:pt>
                <c:pt idx="6">
                  <c:v>0.15463917499999999</c:v>
                </c:pt>
                <c:pt idx="7">
                  <c:v>0.1789</c:v>
                </c:pt>
                <c:pt idx="8">
                  <c:v>0.125</c:v>
                </c:pt>
                <c:pt idx="9">
                  <c:v>0.21099999999999999</c:v>
                </c:pt>
                <c:pt idx="10">
                  <c:v>0.15240000000000001</c:v>
                </c:pt>
                <c:pt idx="11">
                  <c:v>0.1118</c:v>
                </c:pt>
                <c:pt idx="12">
                  <c:v>0.159</c:v>
                </c:pt>
                <c:pt idx="13">
                  <c:v>0.13800000000000001</c:v>
                </c:pt>
                <c:pt idx="14">
                  <c:v>0.23287671232876711</c:v>
                </c:pt>
                <c:pt idx="15">
                  <c:v>0.14899999999999999</c:v>
                </c:pt>
                <c:pt idx="16">
                  <c:v>3.9E-2</c:v>
                </c:pt>
                <c:pt idx="17">
                  <c:v>0</c:v>
                </c:pt>
                <c:pt idx="19">
                  <c:v>0</c:v>
                </c:pt>
                <c:pt idx="20">
                  <c:v>0.128</c:v>
                </c:pt>
              </c:numCache>
            </c:numRef>
          </c:val>
          <c:extLst>
            <c:ext xmlns:c16="http://schemas.microsoft.com/office/drawing/2014/chart" uri="{C3380CC4-5D6E-409C-BE32-E72D297353CC}">
              <c16:uniqueId val="{00000003-85A3-467E-9705-E20C919C2260}"/>
            </c:ext>
          </c:extLst>
        </c:ser>
        <c:dLbls>
          <c:showLegendKey val="0"/>
          <c:showVal val="1"/>
          <c:showCatName val="0"/>
          <c:showSerName val="0"/>
          <c:showPercent val="0"/>
          <c:showBubbleSize val="0"/>
        </c:dLbls>
        <c:gapWidth val="60"/>
        <c:overlap val="100"/>
        <c:axId val="204228832"/>
        <c:axId val="1"/>
      </c:barChart>
      <c:catAx>
        <c:axId val="20422883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029">
            <a:noFill/>
            <a:prstDash val="solid"/>
          </a:ln>
        </c:spPr>
        <c:txPr>
          <a:bodyPr rot="0" vert="horz"/>
          <a:lstStyle/>
          <a:p>
            <a:pPr>
              <a:defRPr/>
            </a:pPr>
            <a:endParaRPr lang="en-US"/>
          </a:p>
        </c:txPr>
        <c:crossAx val="204228832"/>
        <c:crosses val="autoZero"/>
        <c:crossBetween val="between"/>
      </c:valAx>
      <c:spPr>
        <a:noFill/>
        <a:ln w="24235">
          <a:noFill/>
        </a:ln>
      </c:spPr>
    </c:plotArea>
    <c:legend>
      <c:legendPos val="tr"/>
      <c:overlay val="0"/>
      <c:spPr>
        <a:noFill/>
        <a:ln w="3029">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7343370273160298E-2"/>
          <c:y val="2.9054322755110155E-2"/>
          <c:w val="0.82228625935646948"/>
          <c:h val="0.83278433945756791"/>
        </c:manualLayout>
      </c:layout>
      <c:barChart>
        <c:barDir val="col"/>
        <c:grouping val="percentStacked"/>
        <c:varyColors val="0"/>
        <c:ser>
          <c:idx val="0"/>
          <c:order val="0"/>
          <c:tx>
            <c:strRef>
              <c:f>Sheet1!$B$1</c:f>
              <c:strCache>
                <c:ptCount val="1"/>
                <c:pt idx="0">
                  <c:v>Institutional</c:v>
                </c:pt>
              </c:strCache>
            </c:strRef>
          </c:tx>
          <c:spPr>
            <a:solidFill>
              <a:srgbClr val="1D5080"/>
            </a:solidFill>
            <a:ln w="24235">
              <a:noFill/>
            </a:ln>
          </c:spPr>
          <c:invertIfNegative val="0"/>
          <c:dLbls>
            <c:delete val="1"/>
          </c:dLbls>
          <c:cat>
            <c:strRef>
              <c:f>Sheet1!$A$2:$A$101</c:f>
              <c:strCache>
                <c:ptCount val="42"/>
                <c:pt idx="0">
                  <c:v>2Q14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pt idx="37">
                  <c:v>3Q23</c:v>
                </c:pt>
                <c:pt idx="38">
                  <c:v>4Q23</c:v>
                </c:pt>
                <c:pt idx="39">
                  <c:v>1Q24</c:v>
                </c:pt>
                <c:pt idx="40">
                  <c:v>2Q24</c:v>
                </c:pt>
                <c:pt idx="41">
                  <c:v>3Q24</c:v>
                </c:pt>
              </c:strCache>
            </c:strRef>
          </c:cat>
          <c:val>
            <c:numRef>
              <c:f>Sheet1!$B$2:$B$101</c:f>
              <c:numCache>
                <c:formatCode>0.00%</c:formatCode>
                <c:ptCount val="42"/>
                <c:pt idx="0">
                  <c:v>0.87380000000000002</c:v>
                </c:pt>
                <c:pt idx="1">
                  <c:v>0.88759999999999994</c:v>
                </c:pt>
                <c:pt idx="2">
                  <c:v>0.89770000000000005</c:v>
                </c:pt>
                <c:pt idx="3">
                  <c:v>0.89690000000000003</c:v>
                </c:pt>
                <c:pt idx="4">
                  <c:v>0.87970000000000004</c:v>
                </c:pt>
                <c:pt idx="5">
                  <c:v>0.8599</c:v>
                </c:pt>
                <c:pt idx="6">
                  <c:v>0.81389999999999996</c:v>
                </c:pt>
                <c:pt idx="7">
                  <c:v>0.71809999999999996</c:v>
                </c:pt>
                <c:pt idx="8">
                  <c:v>0.88370000000000004</c:v>
                </c:pt>
                <c:pt idx="9">
                  <c:v>0.9254</c:v>
                </c:pt>
                <c:pt idx="10">
                  <c:v>0.89829999999999999</c:v>
                </c:pt>
                <c:pt idx="11">
                  <c:v>0.89670000000000005</c:v>
                </c:pt>
                <c:pt idx="12">
                  <c:v>0.89570000000000005</c:v>
                </c:pt>
                <c:pt idx="13">
                  <c:v>0.85160000000000002</c:v>
                </c:pt>
                <c:pt idx="14">
                  <c:v>0.89680000000000004</c:v>
                </c:pt>
                <c:pt idx="15">
                  <c:v>0.89459999999999995</c:v>
                </c:pt>
                <c:pt idx="16">
                  <c:v>0.87809999999999999</c:v>
                </c:pt>
                <c:pt idx="17">
                  <c:v>0.88700000000000001</c:v>
                </c:pt>
                <c:pt idx="18">
                  <c:v>0.84730000000000005</c:v>
                </c:pt>
                <c:pt idx="19">
                  <c:v>0.84079999999999999</c:v>
                </c:pt>
                <c:pt idx="20">
                  <c:v>0.86360000000000003</c:v>
                </c:pt>
                <c:pt idx="21">
                  <c:v>0.85770000000000002</c:v>
                </c:pt>
                <c:pt idx="22">
                  <c:v>0.81969999999999998</c:v>
                </c:pt>
                <c:pt idx="23">
                  <c:v>0.88549999999999995</c:v>
                </c:pt>
                <c:pt idx="24">
                  <c:v>0.76970000000000005</c:v>
                </c:pt>
                <c:pt idx="25">
                  <c:v>0.83630000000000004</c:v>
                </c:pt>
                <c:pt idx="26">
                  <c:v>0.88878720280653578</c:v>
                </c:pt>
                <c:pt idx="27">
                  <c:v>0.78908639757000121</c:v>
                </c:pt>
                <c:pt idx="28">
                  <c:v>0.87589709297251361</c:v>
                </c:pt>
                <c:pt idx="29">
                  <c:v>0.8556468561637931</c:v>
                </c:pt>
                <c:pt idx="30">
                  <c:v>0.85650000000000004</c:v>
                </c:pt>
                <c:pt idx="31">
                  <c:v>0.86629999999999996</c:v>
                </c:pt>
                <c:pt idx="32">
                  <c:v>0.87060000000000004</c:v>
                </c:pt>
                <c:pt idx="33">
                  <c:v>0.67</c:v>
                </c:pt>
                <c:pt idx="34">
                  <c:v>0.433</c:v>
                </c:pt>
                <c:pt idx="35">
                  <c:v>0.74239999999999995</c:v>
                </c:pt>
                <c:pt idx="36">
                  <c:v>0.69020000000000004</c:v>
                </c:pt>
                <c:pt idx="37">
                  <c:v>0.76649999999999996</c:v>
                </c:pt>
                <c:pt idx="38">
                  <c:v>0.66059999999999997</c:v>
                </c:pt>
                <c:pt idx="39">
                  <c:v>0.83960000000000001</c:v>
                </c:pt>
                <c:pt idx="40">
                  <c:v>0.87990000000000002</c:v>
                </c:pt>
                <c:pt idx="41">
                  <c:v>0.85119999999999996</c:v>
                </c:pt>
              </c:numCache>
            </c:numRef>
          </c:val>
          <c:extLst>
            <c:ext xmlns:c16="http://schemas.microsoft.com/office/drawing/2014/chart" uri="{C3380CC4-5D6E-409C-BE32-E72D297353CC}">
              <c16:uniqueId val="{00000000-85A3-467E-9705-E20C919C2260}"/>
            </c:ext>
          </c:extLst>
        </c:ser>
        <c:ser>
          <c:idx val="1"/>
          <c:order val="1"/>
          <c:tx>
            <c:strRef>
              <c:f>Sheet1!$C$1</c:f>
              <c:strCache>
                <c:ptCount val="1"/>
                <c:pt idx="0">
                  <c:v>TLa</c:v>
                </c:pt>
              </c:strCache>
            </c:strRef>
          </c:tx>
          <c:spPr>
            <a:solidFill>
              <a:srgbClr val="6185A6"/>
            </a:solidFill>
            <a:ln w="24235">
              <a:noFill/>
            </a:ln>
          </c:spPr>
          <c:invertIfNegative val="0"/>
          <c:dLbls>
            <c:delete val="1"/>
          </c:dLbls>
          <c:cat>
            <c:strRef>
              <c:f>Sheet1!$A$2:$A$101</c:f>
              <c:strCache>
                <c:ptCount val="42"/>
                <c:pt idx="0">
                  <c:v>2Q14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pt idx="37">
                  <c:v>3Q23</c:v>
                </c:pt>
                <c:pt idx="38">
                  <c:v>4Q23</c:v>
                </c:pt>
                <c:pt idx="39">
                  <c:v>1Q24</c:v>
                </c:pt>
                <c:pt idx="40">
                  <c:v>2Q24</c:v>
                </c:pt>
                <c:pt idx="41">
                  <c:v>3Q24</c:v>
                </c:pt>
              </c:strCache>
            </c:strRef>
          </c:cat>
          <c:val>
            <c:numRef>
              <c:f>Sheet1!$C$2:$C$101</c:f>
              <c:numCache>
                <c:formatCode>0.00%</c:formatCode>
                <c:ptCount val="42"/>
                <c:pt idx="0">
                  <c:v>3.3E-3</c:v>
                </c:pt>
                <c:pt idx="1">
                  <c:v>0</c:v>
                </c:pt>
                <c:pt idx="2">
                  <c:v>0</c:v>
                </c:pt>
                <c:pt idx="3">
                  <c:v>0</c:v>
                </c:pt>
                <c:pt idx="4">
                  <c:v>0</c:v>
                </c:pt>
                <c:pt idx="5">
                  <c:v>0</c:v>
                </c:pt>
                <c:pt idx="6">
                  <c:v>0</c:v>
                </c:pt>
                <c:pt idx="7">
                  <c:v>0.1666</c:v>
                </c:pt>
                <c:pt idx="8">
                  <c:v>2.18E-2</c:v>
                </c:pt>
                <c:pt idx="9">
                  <c:v>0</c:v>
                </c:pt>
                <c:pt idx="10">
                  <c:v>0</c:v>
                </c:pt>
                <c:pt idx="11">
                  <c:v>0</c:v>
                </c:pt>
                <c:pt idx="12">
                  <c:v>0</c:v>
                </c:pt>
                <c:pt idx="13">
                  <c:v>6.0000000000000001E-3</c:v>
                </c:pt>
                <c:pt idx="14">
                  <c:v>0</c:v>
                </c:pt>
                <c:pt idx="15">
                  <c:v>0</c:v>
                </c:pt>
                <c:pt idx="16">
                  <c:v>0</c:v>
                </c:pt>
                <c:pt idx="17">
                  <c:v>2.3400000000000001E-2</c:v>
                </c:pt>
                <c:pt idx="18">
                  <c:v>0</c:v>
                </c:pt>
                <c:pt idx="19">
                  <c:v>0</c:v>
                </c:pt>
                <c:pt idx="20">
                  <c:v>0</c:v>
                </c:pt>
                <c:pt idx="21">
                  <c:v>7.1000000000000004E-3</c:v>
                </c:pt>
                <c:pt idx="22">
                  <c:v>1.26E-2</c:v>
                </c:pt>
                <c:pt idx="23">
                  <c:v>0</c:v>
                </c:pt>
                <c:pt idx="24">
                  <c:v>0</c:v>
                </c:pt>
                <c:pt idx="25">
                  <c:v>1.03E-2</c:v>
                </c:pt>
                <c:pt idx="26">
                  <c:v>0</c:v>
                </c:pt>
                <c:pt idx="27">
                  <c:v>1.0695415944726089E-2</c:v>
                </c:pt>
                <c:pt idx="28">
                  <c:v>5.1435573015120757E-3</c:v>
                </c:pt>
                <c:pt idx="29">
                  <c:v>2.8889888693036858E-3</c:v>
                </c:pt>
                <c:pt idx="30">
                  <c:v>0</c:v>
                </c:pt>
                <c:pt idx="31">
                  <c:v>0</c:v>
                </c:pt>
                <c:pt idx="32">
                  <c:v>0</c:v>
                </c:pt>
                <c:pt idx="33">
                  <c:v>0.17530000000000001</c:v>
                </c:pt>
                <c:pt idx="34">
                  <c:v>0.433</c:v>
                </c:pt>
                <c:pt idx="35">
                  <c:v>0.13650000000000001</c:v>
                </c:pt>
                <c:pt idx="36">
                  <c:v>3.8899999999999997E-2</c:v>
                </c:pt>
                <c:pt idx="37">
                  <c:v>6.5299999999999997E-2</c:v>
                </c:pt>
                <c:pt idx="38">
                  <c:v>0</c:v>
                </c:pt>
                <c:pt idx="39">
                  <c:v>0</c:v>
                </c:pt>
                <c:pt idx="40">
                  <c:v>0</c:v>
                </c:pt>
                <c:pt idx="41">
                  <c:v>0</c:v>
                </c:pt>
              </c:numCache>
            </c:numRef>
          </c:val>
          <c:extLst>
            <c:ext xmlns:c16="http://schemas.microsoft.com/office/drawing/2014/chart" uri="{C3380CC4-5D6E-409C-BE32-E72D297353CC}">
              <c16:uniqueId val="{00000001-85A3-467E-9705-E20C919C2260}"/>
            </c:ext>
          </c:extLst>
        </c:ser>
        <c:ser>
          <c:idx val="2"/>
          <c:order val="2"/>
          <c:tx>
            <c:strRef>
              <c:f>Sheet1!$D$1</c:f>
              <c:strCache>
                <c:ptCount val="1"/>
                <c:pt idx="0">
                  <c:v>Revolvers</c:v>
                </c:pt>
              </c:strCache>
            </c:strRef>
          </c:tx>
          <c:spPr>
            <a:solidFill>
              <a:srgbClr val="40C2C9"/>
            </a:solidFill>
            <a:ln w="24235">
              <a:noFill/>
            </a:ln>
          </c:spPr>
          <c:invertIfNegative val="0"/>
          <c:dLbls>
            <c:delete val="1"/>
          </c:dLbls>
          <c:cat>
            <c:strRef>
              <c:f>Sheet1!$A$2:$A$101</c:f>
              <c:strCache>
                <c:ptCount val="42"/>
                <c:pt idx="0">
                  <c:v>2Q14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pt idx="37">
                  <c:v>3Q23</c:v>
                </c:pt>
                <c:pt idx="38">
                  <c:v>4Q23</c:v>
                </c:pt>
                <c:pt idx="39">
                  <c:v>1Q24</c:v>
                </c:pt>
                <c:pt idx="40">
                  <c:v>2Q24</c:v>
                </c:pt>
                <c:pt idx="41">
                  <c:v>3Q24</c:v>
                </c:pt>
              </c:strCache>
            </c:strRef>
          </c:cat>
          <c:val>
            <c:numRef>
              <c:f>Sheet1!$D$2:$D$101</c:f>
              <c:numCache>
                <c:formatCode>0.00%</c:formatCode>
                <c:ptCount val="42"/>
                <c:pt idx="0">
                  <c:v>0.1229</c:v>
                </c:pt>
                <c:pt idx="1">
                  <c:v>0.1106</c:v>
                </c:pt>
                <c:pt idx="2">
                  <c:v>0.1023</c:v>
                </c:pt>
                <c:pt idx="3">
                  <c:v>0.1031</c:v>
                </c:pt>
                <c:pt idx="4">
                  <c:v>0.1203</c:v>
                </c:pt>
                <c:pt idx="5">
                  <c:v>0.1401</c:v>
                </c:pt>
                <c:pt idx="6">
                  <c:v>0.18609999999999999</c:v>
                </c:pt>
                <c:pt idx="7">
                  <c:v>0.1153</c:v>
                </c:pt>
                <c:pt idx="8">
                  <c:v>9.3799999999999994E-2</c:v>
                </c:pt>
                <c:pt idx="9">
                  <c:v>7.46E-2</c:v>
                </c:pt>
                <c:pt idx="10">
                  <c:v>0.1017</c:v>
                </c:pt>
                <c:pt idx="11">
                  <c:v>0.10299999999999999</c:v>
                </c:pt>
                <c:pt idx="12">
                  <c:v>0.1043</c:v>
                </c:pt>
                <c:pt idx="13">
                  <c:v>0.1424</c:v>
                </c:pt>
                <c:pt idx="14">
                  <c:v>0.1032</c:v>
                </c:pt>
                <c:pt idx="15">
                  <c:v>9.9099999999999994E-2</c:v>
                </c:pt>
                <c:pt idx="16">
                  <c:v>0.12189999999999999</c:v>
                </c:pt>
                <c:pt idx="17">
                  <c:v>8.9700000000000002E-2</c:v>
                </c:pt>
                <c:pt idx="18">
                  <c:v>0.12559999999999999</c:v>
                </c:pt>
                <c:pt idx="19">
                  <c:v>0.15920000000000001</c:v>
                </c:pt>
                <c:pt idx="20">
                  <c:v>0.13639999999999999</c:v>
                </c:pt>
                <c:pt idx="21">
                  <c:v>0.13519999999999999</c:v>
                </c:pt>
                <c:pt idx="22">
                  <c:v>0.1678</c:v>
                </c:pt>
                <c:pt idx="23">
                  <c:v>0.1089</c:v>
                </c:pt>
                <c:pt idx="24">
                  <c:v>0.2303</c:v>
                </c:pt>
                <c:pt idx="25">
                  <c:v>0.15329999999999999</c:v>
                </c:pt>
                <c:pt idx="26">
                  <c:v>0.11121279719346408</c:v>
                </c:pt>
                <c:pt idx="27">
                  <c:v>0.20021818648527237</c:v>
                </c:pt>
                <c:pt idx="28">
                  <c:v>0.11330143669431056</c:v>
                </c:pt>
                <c:pt idx="29">
                  <c:v>0.14146415496690382</c:v>
                </c:pt>
                <c:pt idx="30">
                  <c:v>0.14349999999999999</c:v>
                </c:pt>
                <c:pt idx="31">
                  <c:v>0.13370000000000001</c:v>
                </c:pt>
                <c:pt idx="32">
                  <c:v>0.12039999999999999</c:v>
                </c:pt>
                <c:pt idx="33">
                  <c:v>0.1547</c:v>
                </c:pt>
                <c:pt idx="34">
                  <c:v>0.13400000000000001</c:v>
                </c:pt>
                <c:pt idx="35">
                  <c:v>0.1211</c:v>
                </c:pt>
                <c:pt idx="36">
                  <c:v>0.27089999999999997</c:v>
                </c:pt>
                <c:pt idx="37">
                  <c:v>0.16819999999999999</c:v>
                </c:pt>
                <c:pt idx="38">
                  <c:v>0.33939999999999998</c:v>
                </c:pt>
                <c:pt idx="39">
                  <c:v>0.16039999999999999</c:v>
                </c:pt>
                <c:pt idx="40">
                  <c:v>0.1201</c:v>
                </c:pt>
                <c:pt idx="41">
                  <c:v>0.14879999999999999</c:v>
                </c:pt>
              </c:numCache>
            </c:numRef>
          </c:val>
          <c:extLst>
            <c:ext xmlns:c16="http://schemas.microsoft.com/office/drawing/2014/chart" uri="{C3380CC4-5D6E-409C-BE32-E72D297353CC}">
              <c16:uniqueId val="{00000002-85A3-467E-9705-E20C919C2260}"/>
            </c:ext>
          </c:extLst>
        </c:ser>
        <c:ser>
          <c:idx val="3"/>
          <c:order val="3"/>
          <c:tx>
            <c:strRef>
              <c:f>Sheet1!$E$1</c:f>
              <c:strCache>
                <c:ptCount val="1"/>
                <c:pt idx="0">
                  <c:v>Other</c:v>
                </c:pt>
              </c:strCache>
            </c:strRef>
          </c:tx>
          <c:spPr>
            <a:solidFill>
              <a:srgbClr val="F5C914"/>
            </a:solidFill>
            <a:ln w="24235">
              <a:noFill/>
            </a:ln>
          </c:spPr>
          <c:invertIfNegative val="0"/>
          <c:dLbls>
            <c:delete val="1"/>
          </c:dLbls>
          <c:cat>
            <c:strRef>
              <c:f>Sheet1!$A$2:$A$101</c:f>
              <c:strCache>
                <c:ptCount val="42"/>
                <c:pt idx="0">
                  <c:v>2Q14</c:v>
                </c:pt>
                <c:pt idx="1">
                  <c:v>3Q14</c:v>
                </c:pt>
                <c:pt idx="2">
                  <c:v>4Q14</c:v>
                </c:pt>
                <c:pt idx="3">
                  <c:v>1Q15</c:v>
                </c:pt>
                <c:pt idx="4">
                  <c:v>2Q15</c:v>
                </c:pt>
                <c:pt idx="5">
                  <c:v>3Q15</c:v>
                </c:pt>
                <c:pt idx="6">
                  <c:v>4Q15</c:v>
                </c:pt>
                <c:pt idx="7">
                  <c:v>1Q16</c:v>
                </c:pt>
                <c:pt idx="8">
                  <c:v>2Q16</c:v>
                </c:pt>
                <c:pt idx="9">
                  <c:v>3Q16</c:v>
                </c:pt>
                <c:pt idx="10">
                  <c:v>4Q16</c:v>
                </c:pt>
                <c:pt idx="11">
                  <c:v>1Q17</c:v>
                </c:pt>
                <c:pt idx="12">
                  <c:v>2Q17</c:v>
                </c:pt>
                <c:pt idx="13">
                  <c:v>3Q17</c:v>
                </c:pt>
                <c:pt idx="14">
                  <c:v>4Q17</c:v>
                </c:pt>
                <c:pt idx="15">
                  <c:v>1Q18</c:v>
                </c:pt>
                <c:pt idx="16">
                  <c:v>2Q18</c:v>
                </c:pt>
                <c:pt idx="17">
                  <c:v>3Q18</c:v>
                </c:pt>
                <c:pt idx="18">
                  <c:v>4Q18</c:v>
                </c:pt>
                <c:pt idx="19">
                  <c:v>1Q19</c:v>
                </c:pt>
                <c:pt idx="20">
                  <c:v>2Q19</c:v>
                </c:pt>
                <c:pt idx="21">
                  <c:v>3Q19</c:v>
                </c:pt>
                <c:pt idx="22">
                  <c:v>4Q19</c:v>
                </c:pt>
                <c:pt idx="23">
                  <c:v>1Q20</c:v>
                </c:pt>
                <c:pt idx="24">
                  <c:v>2Q20</c:v>
                </c:pt>
                <c:pt idx="25">
                  <c:v>3Q20</c:v>
                </c:pt>
                <c:pt idx="26">
                  <c:v>4Q20</c:v>
                </c:pt>
                <c:pt idx="27">
                  <c:v>1Q21</c:v>
                </c:pt>
                <c:pt idx="28">
                  <c:v>2Q21</c:v>
                </c:pt>
                <c:pt idx="29">
                  <c:v>3Q21</c:v>
                </c:pt>
                <c:pt idx="30">
                  <c:v>4Q21</c:v>
                </c:pt>
                <c:pt idx="31">
                  <c:v>1Q22</c:v>
                </c:pt>
                <c:pt idx="32">
                  <c:v>2Q22</c:v>
                </c:pt>
                <c:pt idx="33">
                  <c:v>3Q22</c:v>
                </c:pt>
                <c:pt idx="34">
                  <c:v>4Q22</c:v>
                </c:pt>
                <c:pt idx="35">
                  <c:v>1Q23</c:v>
                </c:pt>
                <c:pt idx="36">
                  <c:v>2Q23</c:v>
                </c:pt>
                <c:pt idx="37">
                  <c:v>3Q23</c:v>
                </c:pt>
                <c:pt idx="38">
                  <c:v>4Q23</c:v>
                </c:pt>
                <c:pt idx="39">
                  <c:v>1Q24</c:v>
                </c:pt>
                <c:pt idx="40">
                  <c:v>2Q24</c:v>
                </c:pt>
                <c:pt idx="41">
                  <c:v>3Q24</c:v>
                </c:pt>
              </c:strCache>
            </c:strRef>
          </c:cat>
          <c:val>
            <c:numRef>
              <c:f>Sheet1!$E$2:$E$101</c:f>
              <c:numCache>
                <c:formatCode>0.00%</c:formatCode>
                <c:ptCount val="42"/>
                <c:pt idx="0">
                  <c:v>0</c:v>
                </c:pt>
                <c:pt idx="1">
                  <c:v>1.8E-3</c:v>
                </c:pt>
                <c:pt idx="2">
                  <c:v>0</c:v>
                </c:pt>
                <c:pt idx="3">
                  <c:v>0</c:v>
                </c:pt>
                <c:pt idx="4">
                  <c:v>0</c:v>
                </c:pt>
                <c:pt idx="5">
                  <c:v>0</c:v>
                </c:pt>
                <c:pt idx="6">
                  <c:v>0</c:v>
                </c:pt>
                <c:pt idx="7">
                  <c:v>0</c:v>
                </c:pt>
                <c:pt idx="8">
                  <c:v>6.9999999999999999E-4</c:v>
                </c:pt>
                <c:pt idx="9">
                  <c:v>0</c:v>
                </c:pt>
                <c:pt idx="10">
                  <c:v>0</c:v>
                </c:pt>
                <c:pt idx="11">
                  <c:v>4.0000000000000002E-4</c:v>
                </c:pt>
                <c:pt idx="12">
                  <c:v>0</c:v>
                </c:pt>
                <c:pt idx="13">
                  <c:v>0</c:v>
                </c:pt>
                <c:pt idx="14">
                  <c:v>0</c:v>
                </c:pt>
                <c:pt idx="15">
                  <c:v>6.3E-3</c:v>
                </c:pt>
                <c:pt idx="16">
                  <c:v>0</c:v>
                </c:pt>
                <c:pt idx="17">
                  <c:v>0</c:v>
                </c:pt>
                <c:pt idx="18">
                  <c:v>2.7099999999999999E-2</c:v>
                </c:pt>
                <c:pt idx="19">
                  <c:v>0</c:v>
                </c:pt>
                <c:pt idx="20">
                  <c:v>0</c:v>
                </c:pt>
                <c:pt idx="21">
                  <c:v>0</c:v>
                </c:pt>
                <c:pt idx="22">
                  <c:v>0</c:v>
                </c:pt>
                <c:pt idx="23">
                  <c:v>5.5999999999999999E-3</c:v>
                </c:pt>
                <c:pt idx="24">
                  <c:v>0</c:v>
                </c:pt>
                <c:pt idx="25">
                  <c:v>0</c:v>
                </c:pt>
                <c:pt idx="26">
                  <c:v>0</c:v>
                </c:pt>
                <c:pt idx="27">
                  <c:v>0</c:v>
                </c:pt>
                <c:pt idx="28">
                  <c:v>5.6579130316637416E-3</c:v>
                </c:pt>
                <c:pt idx="29">
                  <c:v>0</c:v>
                </c:pt>
                <c:pt idx="30">
                  <c:v>0</c:v>
                </c:pt>
                <c:pt idx="31">
                  <c:v>0</c:v>
                </c:pt>
                <c:pt idx="32">
                  <c:v>8.9999999999999993E-3</c:v>
                </c:pt>
                <c:pt idx="33">
                  <c:v>0</c:v>
                </c:pt>
                <c:pt idx="34">
                  <c:v>0</c:v>
                </c:pt>
                <c:pt idx="35">
                  <c:v>0</c:v>
                </c:pt>
                <c:pt idx="36">
                  <c:v>0</c:v>
                </c:pt>
                <c:pt idx="37">
                  <c:v>0</c:v>
                </c:pt>
                <c:pt idx="38">
                  <c:v>0</c:v>
                </c:pt>
                <c:pt idx="39">
                  <c:v>0</c:v>
                </c:pt>
                <c:pt idx="40">
                  <c:v>0</c:v>
                </c:pt>
                <c:pt idx="41">
                  <c:v>0</c:v>
                </c:pt>
              </c:numCache>
            </c:numRef>
          </c:val>
          <c:extLst>
            <c:ext xmlns:c16="http://schemas.microsoft.com/office/drawing/2014/chart" uri="{C3380CC4-5D6E-409C-BE32-E72D297353CC}">
              <c16:uniqueId val="{00000003-85A3-467E-9705-E20C919C2260}"/>
            </c:ext>
          </c:extLst>
        </c:ser>
        <c:dLbls>
          <c:showLegendKey val="0"/>
          <c:showVal val="1"/>
          <c:showCatName val="0"/>
          <c:showSerName val="0"/>
          <c:showPercent val="0"/>
          <c:showBubbleSize val="0"/>
        </c:dLbls>
        <c:gapWidth val="60"/>
        <c:overlap val="100"/>
        <c:axId val="204228832"/>
        <c:axId val="1"/>
      </c:barChart>
      <c:catAx>
        <c:axId val="20422883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029">
            <a:noFill/>
            <a:prstDash val="solid"/>
          </a:ln>
        </c:spPr>
        <c:txPr>
          <a:bodyPr rot="0" vert="horz"/>
          <a:lstStyle/>
          <a:p>
            <a:pPr>
              <a:defRPr/>
            </a:pPr>
            <a:endParaRPr lang="en-US"/>
          </a:p>
        </c:txPr>
        <c:crossAx val="204228832"/>
        <c:crosses val="autoZero"/>
        <c:crossBetween val="between"/>
      </c:valAx>
      <c:spPr>
        <a:noFill/>
        <a:ln w="24235">
          <a:noFill/>
        </a:ln>
      </c:spPr>
    </c:plotArea>
    <c:legend>
      <c:legendPos val="tr"/>
      <c:overlay val="0"/>
      <c:spPr>
        <a:noFill/>
        <a:ln w="3029">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06355823169165E-2"/>
          <c:y val="2.9994787885556859E-2"/>
          <c:w val="0.91349364417683088"/>
          <c:h val="0.7203540049515087"/>
        </c:manualLayout>
      </c:layout>
      <c:barChart>
        <c:barDir val="col"/>
        <c:grouping val="stacked"/>
        <c:varyColors val="0"/>
        <c:ser>
          <c:idx val="1"/>
          <c:order val="0"/>
          <c:tx>
            <c:strRef>
              <c:f>Sheet1!$B$1</c:f>
              <c:strCache>
                <c:ptCount val="1"/>
                <c:pt idx="0">
                  <c:v>Purchase Price</c:v>
                </c:pt>
              </c:strCache>
            </c:strRef>
          </c:tx>
          <c:spPr>
            <a:solidFill>
              <a:srgbClr val="1D5080"/>
            </a:solidFill>
            <a:ln w="25651">
              <a:noFill/>
            </a:ln>
          </c:spPr>
          <c:invertIfNegative val="0"/>
          <c:cat>
            <c:strRef>
              <c:f>Sheet1!$A$2:$A$32</c:f>
              <c:strCache>
                <c:ptCount val="19"/>
                <c:pt idx="0">
                  <c:v>2007 (207)</c:v>
                </c:pt>
                <c:pt idx="1">
                  <c:v>2008 (69)</c:v>
                </c:pt>
                <c:pt idx="2">
                  <c:v>2009 (23)</c:v>
                </c:pt>
                <c:pt idx="3">
                  <c:v>2010 (78)</c:v>
                </c:pt>
                <c:pt idx="4">
                  <c:v>2011 (97)</c:v>
                </c:pt>
                <c:pt idx="5">
                  <c:v>2012 (97)</c:v>
                </c:pt>
                <c:pt idx="6">
                  <c:v>2013 (95)</c:v>
                </c:pt>
                <c:pt idx="7">
                  <c:v>2014 (136)</c:v>
                </c:pt>
                <c:pt idx="8">
                  <c:v>2015 (114)</c:v>
                </c:pt>
                <c:pt idx="9">
                  <c:v>2016 (105)</c:v>
                </c:pt>
                <c:pt idx="10">
                  <c:v>2017 (140)</c:v>
                </c:pt>
                <c:pt idx="11">
                  <c:v>2018 (157)</c:v>
                </c:pt>
                <c:pt idx="12">
                  <c:v>2019 (109)</c:v>
                </c:pt>
                <c:pt idx="13">
                  <c:v>2020 (73)</c:v>
                </c:pt>
                <c:pt idx="14">
                  <c:v>2021 (148)</c:v>
                </c:pt>
                <c:pt idx="15">
                  <c:v>2022 (51)</c:v>
                </c:pt>
                <c:pt idx="16">
                  <c:v>2023 (32)</c:v>
                </c:pt>
                <c:pt idx="17">
                  <c:v>1Q-3Q24 (39)</c:v>
                </c:pt>
                <c:pt idx="18">
                  <c:v>3Q24 (18)</c:v>
                </c:pt>
              </c:strCache>
            </c:strRef>
          </c:cat>
          <c:val>
            <c:numRef>
              <c:f>Sheet1!$B$2:$B$32</c:f>
              <c:numCache>
                <c:formatCode>0.00</c:formatCode>
                <c:ptCount val="19"/>
                <c:pt idx="0">
                  <c:v>9.3330000000000002</c:v>
                </c:pt>
                <c:pt idx="1">
                  <c:v>8.72997552</c:v>
                </c:pt>
                <c:pt idx="2">
                  <c:v>7.2399429260000003</c:v>
                </c:pt>
                <c:pt idx="3">
                  <c:v>8.0653509929999991</c:v>
                </c:pt>
                <c:pt idx="4">
                  <c:v>8.4234304229999992</c:v>
                </c:pt>
                <c:pt idx="5">
                  <c:v>8.273812671</c:v>
                </c:pt>
                <c:pt idx="6" formatCode="General">
                  <c:v>8.43</c:v>
                </c:pt>
                <c:pt idx="7" formatCode="General">
                  <c:v>9.34</c:v>
                </c:pt>
                <c:pt idx="8" formatCode="General">
                  <c:v>9.91</c:v>
                </c:pt>
                <c:pt idx="9" formatCode="General">
                  <c:v>9.7100000000000009</c:v>
                </c:pt>
                <c:pt idx="10" formatCode="General">
                  <c:v>10.199999999999999</c:v>
                </c:pt>
                <c:pt idx="11" formatCode="General">
                  <c:v>10.199999999999999</c:v>
                </c:pt>
                <c:pt idx="12" formatCode="General">
                  <c:v>11.09</c:v>
                </c:pt>
                <c:pt idx="13" formatCode="General">
                  <c:v>11.03</c:v>
                </c:pt>
                <c:pt idx="14">
                  <c:v>11.01</c:v>
                </c:pt>
                <c:pt idx="15" formatCode="General">
                  <c:v>11.47</c:v>
                </c:pt>
                <c:pt idx="16" formatCode="General">
                  <c:v>10.38</c:v>
                </c:pt>
                <c:pt idx="17" formatCode="General">
                  <c:v>10.7</c:v>
                </c:pt>
                <c:pt idx="18" formatCode="General">
                  <c:v>10.68</c:v>
                </c:pt>
              </c:numCache>
            </c:numRef>
          </c:val>
          <c:extLst>
            <c:ext xmlns:c16="http://schemas.microsoft.com/office/drawing/2014/chart" uri="{C3380CC4-5D6E-409C-BE32-E72D297353CC}">
              <c16:uniqueId val="{00000000-4EC2-4194-ACD2-ADF19B3859AC}"/>
            </c:ext>
          </c:extLst>
        </c:ser>
        <c:ser>
          <c:idx val="0"/>
          <c:order val="1"/>
          <c:tx>
            <c:strRef>
              <c:f>Sheet1!$C$1</c:f>
              <c:strCache>
                <c:ptCount val="1"/>
                <c:pt idx="0">
                  <c:v>Fees/Expenses</c:v>
                </c:pt>
              </c:strCache>
            </c:strRef>
          </c:tx>
          <c:spPr>
            <a:solidFill>
              <a:srgbClr val="6185A6"/>
            </a:solidFill>
            <a:ln w="25651">
              <a:noFill/>
            </a:ln>
          </c:spPr>
          <c:invertIfNegative val="0"/>
          <c:cat>
            <c:strRef>
              <c:f>Sheet1!$A$2:$A$32</c:f>
              <c:strCache>
                <c:ptCount val="19"/>
                <c:pt idx="0">
                  <c:v>2007 (207)</c:v>
                </c:pt>
                <c:pt idx="1">
                  <c:v>2008 (69)</c:v>
                </c:pt>
                <c:pt idx="2">
                  <c:v>2009 (23)</c:v>
                </c:pt>
                <c:pt idx="3">
                  <c:v>2010 (78)</c:v>
                </c:pt>
                <c:pt idx="4">
                  <c:v>2011 (97)</c:v>
                </c:pt>
                <c:pt idx="5">
                  <c:v>2012 (97)</c:v>
                </c:pt>
                <c:pt idx="6">
                  <c:v>2013 (95)</c:v>
                </c:pt>
                <c:pt idx="7">
                  <c:v>2014 (136)</c:v>
                </c:pt>
                <c:pt idx="8">
                  <c:v>2015 (114)</c:v>
                </c:pt>
                <c:pt idx="9">
                  <c:v>2016 (105)</c:v>
                </c:pt>
                <c:pt idx="10">
                  <c:v>2017 (140)</c:v>
                </c:pt>
                <c:pt idx="11">
                  <c:v>2018 (157)</c:v>
                </c:pt>
                <c:pt idx="12">
                  <c:v>2019 (109)</c:v>
                </c:pt>
                <c:pt idx="13">
                  <c:v>2020 (73)</c:v>
                </c:pt>
                <c:pt idx="14">
                  <c:v>2021 (148)</c:v>
                </c:pt>
                <c:pt idx="15">
                  <c:v>2022 (51)</c:v>
                </c:pt>
                <c:pt idx="16">
                  <c:v>2023 (32)</c:v>
                </c:pt>
                <c:pt idx="17">
                  <c:v>1Q-3Q24 (39)</c:v>
                </c:pt>
                <c:pt idx="18">
                  <c:v>3Q24 (18)</c:v>
                </c:pt>
              </c:strCache>
            </c:strRef>
          </c:cat>
          <c:val>
            <c:numRef>
              <c:f>Sheet1!$C$2:$C$32</c:f>
              <c:numCache>
                <c:formatCode>0.00</c:formatCode>
                <c:ptCount val="19"/>
                <c:pt idx="0">
                  <c:v>0.34499999999999997</c:v>
                </c:pt>
                <c:pt idx="1">
                  <c:v>0.38266517999999999</c:v>
                </c:pt>
                <c:pt idx="2">
                  <c:v>0.43744229699999998</c:v>
                </c:pt>
                <c:pt idx="3">
                  <c:v>0.42602263200000001</c:v>
                </c:pt>
                <c:pt idx="4">
                  <c:v>0.35290532400000002</c:v>
                </c:pt>
                <c:pt idx="5">
                  <c:v>0.40670537600000001</c:v>
                </c:pt>
                <c:pt idx="6" formatCode="General">
                  <c:v>0.36</c:v>
                </c:pt>
                <c:pt idx="7" formatCode="General">
                  <c:v>0.33</c:v>
                </c:pt>
                <c:pt idx="8" formatCode="General">
                  <c:v>0.35</c:v>
                </c:pt>
                <c:pt idx="9" formatCode="General">
                  <c:v>0.31</c:v>
                </c:pt>
                <c:pt idx="10" formatCode="General">
                  <c:v>0.4</c:v>
                </c:pt>
                <c:pt idx="11" formatCode="General">
                  <c:v>0.39</c:v>
                </c:pt>
                <c:pt idx="12" formatCode="General">
                  <c:v>0.42</c:v>
                </c:pt>
                <c:pt idx="13" formatCode="General">
                  <c:v>0.37</c:v>
                </c:pt>
                <c:pt idx="14">
                  <c:v>0.35</c:v>
                </c:pt>
                <c:pt idx="15" formatCode="General">
                  <c:v>0.38</c:v>
                </c:pt>
                <c:pt idx="16" formatCode="General">
                  <c:v>0.45</c:v>
                </c:pt>
                <c:pt idx="17" formatCode="General">
                  <c:v>0.36</c:v>
                </c:pt>
                <c:pt idx="18" formatCode="General">
                  <c:v>0.39</c:v>
                </c:pt>
              </c:numCache>
            </c:numRef>
          </c:val>
          <c:extLst>
            <c:ext xmlns:c16="http://schemas.microsoft.com/office/drawing/2014/chart" uri="{C3380CC4-5D6E-409C-BE32-E72D297353CC}">
              <c16:uniqueId val="{00000001-4EC2-4194-ACD2-ADF19B3859AC}"/>
            </c:ext>
          </c:extLst>
        </c:ser>
        <c:ser>
          <c:idx val="2"/>
          <c:order val="2"/>
          <c:tx>
            <c:strRef>
              <c:f>Sheet1!$D$1</c:f>
              <c:strCache>
                <c:ptCount val="1"/>
              </c:strCache>
            </c:strRef>
          </c:tx>
          <c:spPr>
            <a:noFill/>
            <a:ln w="25651">
              <a:noFill/>
            </a:ln>
          </c:spPr>
          <c:invertIfNegative val="0"/>
          <c:cat>
            <c:strRef>
              <c:f>Sheet1!$A$2:$A$32</c:f>
              <c:strCache>
                <c:ptCount val="19"/>
                <c:pt idx="0">
                  <c:v>2007 (207)</c:v>
                </c:pt>
                <c:pt idx="1">
                  <c:v>2008 (69)</c:v>
                </c:pt>
                <c:pt idx="2">
                  <c:v>2009 (23)</c:v>
                </c:pt>
                <c:pt idx="3">
                  <c:v>2010 (78)</c:v>
                </c:pt>
                <c:pt idx="4">
                  <c:v>2011 (97)</c:v>
                </c:pt>
                <c:pt idx="5">
                  <c:v>2012 (97)</c:v>
                </c:pt>
                <c:pt idx="6">
                  <c:v>2013 (95)</c:v>
                </c:pt>
                <c:pt idx="7">
                  <c:v>2014 (136)</c:v>
                </c:pt>
                <c:pt idx="8">
                  <c:v>2015 (114)</c:v>
                </c:pt>
                <c:pt idx="9">
                  <c:v>2016 (105)</c:v>
                </c:pt>
                <c:pt idx="10">
                  <c:v>2017 (140)</c:v>
                </c:pt>
                <c:pt idx="11">
                  <c:v>2018 (157)</c:v>
                </c:pt>
                <c:pt idx="12">
                  <c:v>2019 (109)</c:v>
                </c:pt>
                <c:pt idx="13">
                  <c:v>2020 (73)</c:v>
                </c:pt>
                <c:pt idx="14">
                  <c:v>2021 (148)</c:v>
                </c:pt>
                <c:pt idx="15">
                  <c:v>2022 (51)</c:v>
                </c:pt>
                <c:pt idx="16">
                  <c:v>2023 (32)</c:v>
                </c:pt>
                <c:pt idx="17">
                  <c:v>1Q-3Q24 (39)</c:v>
                </c:pt>
                <c:pt idx="18">
                  <c:v>3Q24 (18)</c:v>
                </c:pt>
              </c:strCache>
            </c:strRef>
          </c:cat>
          <c:val>
            <c:numRef>
              <c:f>Sheet1!$D$2:$D$32</c:f>
              <c:numCache>
                <c:formatCode>0.00</c:formatCode>
                <c:ptCount val="19"/>
                <c:pt idx="0">
                  <c:v>9.6780000000000008</c:v>
                </c:pt>
                <c:pt idx="1">
                  <c:v>9.1126407</c:v>
                </c:pt>
                <c:pt idx="2">
                  <c:v>7.6773852229999999</c:v>
                </c:pt>
                <c:pt idx="3">
                  <c:v>8.4913736249999996</c:v>
                </c:pt>
                <c:pt idx="4">
                  <c:v>8.7763357469999992</c:v>
                </c:pt>
                <c:pt idx="5">
                  <c:v>8.6805180469999996</c:v>
                </c:pt>
                <c:pt idx="6" formatCode="General">
                  <c:v>8.7899999999999991</c:v>
                </c:pt>
                <c:pt idx="7" formatCode="General">
                  <c:v>9.67</c:v>
                </c:pt>
                <c:pt idx="8" formatCode="General">
                  <c:v>10.26</c:v>
                </c:pt>
                <c:pt idx="9" formatCode="General">
                  <c:v>10.02</c:v>
                </c:pt>
                <c:pt idx="10" formatCode="General">
                  <c:v>10.6</c:v>
                </c:pt>
                <c:pt idx="11" formatCode="General">
                  <c:v>10.6</c:v>
                </c:pt>
                <c:pt idx="12" formatCode="General">
                  <c:v>11.51</c:v>
                </c:pt>
                <c:pt idx="13" formatCode="General">
                  <c:v>11.4</c:v>
                </c:pt>
                <c:pt idx="14">
                  <c:v>11.36</c:v>
                </c:pt>
                <c:pt idx="15" formatCode="General">
                  <c:v>11.85</c:v>
                </c:pt>
                <c:pt idx="16" formatCode="General">
                  <c:v>10.83</c:v>
                </c:pt>
                <c:pt idx="17" formatCode="General">
                  <c:v>11.06</c:v>
                </c:pt>
                <c:pt idx="18" formatCode="General">
                  <c:v>11.08</c:v>
                </c:pt>
              </c:numCache>
            </c:numRef>
          </c:val>
          <c:extLst>
            <c:ext xmlns:c16="http://schemas.microsoft.com/office/drawing/2014/chart" uri="{C3380CC4-5D6E-409C-BE32-E72D297353CC}">
              <c16:uniqueId val="{00000002-4EC2-4194-ACD2-ADF19B3859AC}"/>
            </c:ext>
          </c:extLst>
        </c:ser>
        <c:dLbls>
          <c:showLegendKey val="0"/>
          <c:showVal val="0"/>
          <c:showCatName val="0"/>
          <c:showSerName val="0"/>
          <c:showPercent val="0"/>
          <c:showBubbleSize val="0"/>
        </c:dLbls>
        <c:gapWidth val="60"/>
        <c:overlap val="100"/>
        <c:axId val="235912424"/>
        <c:axId val="1"/>
      </c:barChart>
      <c:catAx>
        <c:axId val="235912424"/>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4"/>
        </c:scaling>
        <c:delete val="0"/>
        <c:axPos val="l"/>
        <c:numFmt formatCode="0\x" sourceLinked="0"/>
        <c:majorTickMark val="out"/>
        <c:minorTickMark val="none"/>
        <c:tickLblPos val="nextTo"/>
        <c:spPr>
          <a:noFill/>
          <a:ln w="3206">
            <a:noFill/>
            <a:prstDash val="solid"/>
          </a:ln>
        </c:spPr>
        <c:txPr>
          <a:bodyPr rot="0" vert="horz"/>
          <a:lstStyle/>
          <a:p>
            <a:pPr>
              <a:defRPr/>
            </a:pPr>
            <a:endParaRPr lang="en-US"/>
          </a:p>
        </c:txPr>
        <c:crossAx val="235912424"/>
        <c:crosses val="autoZero"/>
        <c:crossBetween val="between"/>
        <c:majorUnit val="2"/>
      </c:valAx>
      <c:spPr>
        <a:noFill/>
        <a:ln w="2565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8.6506355823169165E-2"/>
          <c:y val="2.9994787885556859E-2"/>
          <c:w val="0.91349364417683088"/>
          <c:h val="0.7203540049515087"/>
        </c:manualLayout>
      </c:layout>
      <c:barChart>
        <c:barDir val="col"/>
        <c:grouping val="stacked"/>
        <c:varyColors val="0"/>
        <c:ser>
          <c:idx val="1"/>
          <c:order val="0"/>
          <c:tx>
            <c:strRef>
              <c:f>Sheet1!$B$1</c:f>
              <c:strCache>
                <c:ptCount val="1"/>
                <c:pt idx="0">
                  <c:v>Purchase Price</c:v>
                </c:pt>
              </c:strCache>
            </c:strRef>
          </c:tx>
          <c:spPr>
            <a:solidFill>
              <a:srgbClr val="1D5080"/>
            </a:solidFill>
            <a:ln w="25651">
              <a:noFill/>
            </a:ln>
          </c:spPr>
          <c:invertIfNegative val="0"/>
          <c:cat>
            <c:strRef>
              <c:f>Sheet1!$A$2:$A$32</c:f>
              <c:strCache>
                <c:ptCount val="19"/>
                <c:pt idx="0">
                  <c:v>2007 (121)</c:v>
                </c:pt>
                <c:pt idx="1">
                  <c:v>2008 (34)</c:v>
                </c:pt>
                <c:pt idx="2">
                  <c:v>2009 (7)</c:v>
                </c:pt>
                <c:pt idx="3">
                  <c:v>2010 (45)</c:v>
                </c:pt>
                <c:pt idx="4">
                  <c:v>2011 (57)</c:v>
                </c:pt>
                <c:pt idx="5">
                  <c:v>2012 (65)</c:v>
                </c:pt>
                <c:pt idx="6">
                  <c:v>2013 (64)</c:v>
                </c:pt>
                <c:pt idx="7">
                  <c:v>2014 (99)</c:v>
                </c:pt>
                <c:pt idx="8">
                  <c:v>2015 (86)</c:v>
                </c:pt>
                <c:pt idx="9">
                  <c:v>2016 (84)</c:v>
                </c:pt>
                <c:pt idx="10">
                  <c:v>2017 (121)</c:v>
                </c:pt>
                <c:pt idx="11">
                  <c:v>2018 (134)</c:v>
                </c:pt>
                <c:pt idx="12">
                  <c:v>2019 (103)</c:v>
                </c:pt>
                <c:pt idx="13">
                  <c:v>2020 (71)</c:v>
                </c:pt>
                <c:pt idx="14">
                  <c:v>2021 (144)</c:v>
                </c:pt>
                <c:pt idx="15">
                  <c:v>2022 (51)</c:v>
                </c:pt>
                <c:pt idx="16">
                  <c:v>2023 (31)</c:v>
                </c:pt>
                <c:pt idx="17">
                  <c:v>1Q-3Q24 (35)</c:v>
                </c:pt>
                <c:pt idx="18">
                  <c:v>3Q24 (16)</c:v>
                </c:pt>
              </c:strCache>
            </c:strRef>
          </c:cat>
          <c:val>
            <c:numRef>
              <c:f>Sheet1!$B$2:$B$32</c:f>
              <c:numCache>
                <c:formatCode>0.00</c:formatCode>
                <c:ptCount val="19"/>
                <c:pt idx="0">
                  <c:v>9.8745663110000006</c:v>
                </c:pt>
                <c:pt idx="1">
                  <c:v>9.4494479249999994</c:v>
                </c:pt>
                <c:pt idx="2">
                  <c:v>7.523706496</c:v>
                </c:pt>
                <c:pt idx="3">
                  <c:v>8.3689858709999996</c:v>
                </c:pt>
                <c:pt idx="4">
                  <c:v>9.125468454</c:v>
                </c:pt>
                <c:pt idx="5">
                  <c:v>8.7250920050000005</c:v>
                </c:pt>
                <c:pt idx="6" formatCode="General">
                  <c:v>8.67</c:v>
                </c:pt>
                <c:pt idx="7" formatCode="General">
                  <c:v>9.9</c:v>
                </c:pt>
                <c:pt idx="8" formatCode="General">
                  <c:v>10.119999999999999</c:v>
                </c:pt>
                <c:pt idx="9" formatCode="General">
                  <c:v>9.93</c:v>
                </c:pt>
                <c:pt idx="10" formatCode="General">
                  <c:v>10.5</c:v>
                </c:pt>
                <c:pt idx="11" formatCode="General">
                  <c:v>10.54</c:v>
                </c:pt>
                <c:pt idx="12" formatCode="General">
                  <c:v>11.17</c:v>
                </c:pt>
                <c:pt idx="13" formatCode="General">
                  <c:v>11.03</c:v>
                </c:pt>
                <c:pt idx="14">
                  <c:v>11.06</c:v>
                </c:pt>
                <c:pt idx="15">
                  <c:v>11.47</c:v>
                </c:pt>
                <c:pt idx="16">
                  <c:v>10.54</c:v>
                </c:pt>
                <c:pt idx="17" formatCode="General">
                  <c:v>10.95</c:v>
                </c:pt>
                <c:pt idx="18" formatCode="General">
                  <c:v>10.68</c:v>
                </c:pt>
              </c:numCache>
            </c:numRef>
          </c:val>
          <c:extLst>
            <c:ext xmlns:c16="http://schemas.microsoft.com/office/drawing/2014/chart" uri="{C3380CC4-5D6E-409C-BE32-E72D297353CC}">
              <c16:uniqueId val="{00000000-4EC2-4194-ACD2-ADF19B3859AC}"/>
            </c:ext>
          </c:extLst>
        </c:ser>
        <c:ser>
          <c:idx val="0"/>
          <c:order val="1"/>
          <c:tx>
            <c:strRef>
              <c:f>Sheet1!$C$1</c:f>
              <c:strCache>
                <c:ptCount val="1"/>
                <c:pt idx="0">
                  <c:v>Fees/Expenses</c:v>
                </c:pt>
              </c:strCache>
            </c:strRef>
          </c:tx>
          <c:spPr>
            <a:solidFill>
              <a:srgbClr val="6185A6"/>
            </a:solidFill>
            <a:ln w="25651">
              <a:noFill/>
            </a:ln>
          </c:spPr>
          <c:invertIfNegative val="0"/>
          <c:cat>
            <c:strRef>
              <c:f>Sheet1!$A$2:$A$32</c:f>
              <c:strCache>
                <c:ptCount val="19"/>
                <c:pt idx="0">
                  <c:v>2007 (121)</c:v>
                </c:pt>
                <c:pt idx="1">
                  <c:v>2008 (34)</c:v>
                </c:pt>
                <c:pt idx="2">
                  <c:v>2009 (7)</c:v>
                </c:pt>
                <c:pt idx="3">
                  <c:v>2010 (45)</c:v>
                </c:pt>
                <c:pt idx="4">
                  <c:v>2011 (57)</c:v>
                </c:pt>
                <c:pt idx="5">
                  <c:v>2012 (65)</c:v>
                </c:pt>
                <c:pt idx="6">
                  <c:v>2013 (64)</c:v>
                </c:pt>
                <c:pt idx="7">
                  <c:v>2014 (99)</c:v>
                </c:pt>
                <c:pt idx="8">
                  <c:v>2015 (86)</c:v>
                </c:pt>
                <c:pt idx="9">
                  <c:v>2016 (84)</c:v>
                </c:pt>
                <c:pt idx="10">
                  <c:v>2017 (121)</c:v>
                </c:pt>
                <c:pt idx="11">
                  <c:v>2018 (134)</c:v>
                </c:pt>
                <c:pt idx="12">
                  <c:v>2019 (103)</c:v>
                </c:pt>
                <c:pt idx="13">
                  <c:v>2020 (71)</c:v>
                </c:pt>
                <c:pt idx="14">
                  <c:v>2021 (144)</c:v>
                </c:pt>
                <c:pt idx="15">
                  <c:v>2022 (51)</c:v>
                </c:pt>
                <c:pt idx="16">
                  <c:v>2023 (31)</c:v>
                </c:pt>
                <c:pt idx="17">
                  <c:v>1Q-3Q24 (35)</c:v>
                </c:pt>
                <c:pt idx="18">
                  <c:v>3Q24 (16)</c:v>
                </c:pt>
              </c:strCache>
            </c:strRef>
          </c:cat>
          <c:val>
            <c:numRef>
              <c:f>Sheet1!$C$2:$C$32</c:f>
              <c:numCache>
                <c:formatCode>0.00</c:formatCode>
                <c:ptCount val="19"/>
                <c:pt idx="0">
                  <c:v>0.34449224099999998</c:v>
                </c:pt>
                <c:pt idx="1">
                  <c:v>0.393724986</c:v>
                </c:pt>
                <c:pt idx="2">
                  <c:v>0.43616443500000002</c:v>
                </c:pt>
                <c:pt idx="3">
                  <c:v>0.41833835800000002</c:v>
                </c:pt>
                <c:pt idx="4">
                  <c:v>0.38937270699999998</c:v>
                </c:pt>
                <c:pt idx="5">
                  <c:v>0.41108007099999999</c:v>
                </c:pt>
                <c:pt idx="6" formatCode="General">
                  <c:v>0.36</c:v>
                </c:pt>
                <c:pt idx="7" formatCode="General">
                  <c:v>0.35</c:v>
                </c:pt>
                <c:pt idx="8" formatCode="General">
                  <c:v>0.35</c:v>
                </c:pt>
                <c:pt idx="9" formatCode="General">
                  <c:v>0.32</c:v>
                </c:pt>
                <c:pt idx="10" formatCode="General">
                  <c:v>0.4</c:v>
                </c:pt>
                <c:pt idx="11" formatCode="General">
                  <c:v>0.38</c:v>
                </c:pt>
                <c:pt idx="12" formatCode="General">
                  <c:v>0.42</c:v>
                </c:pt>
                <c:pt idx="13" formatCode="General">
                  <c:v>0.37</c:v>
                </c:pt>
                <c:pt idx="14">
                  <c:v>0.35</c:v>
                </c:pt>
                <c:pt idx="15">
                  <c:v>0.38</c:v>
                </c:pt>
                <c:pt idx="16">
                  <c:v>0.45</c:v>
                </c:pt>
                <c:pt idx="17" formatCode="General">
                  <c:v>0.37</c:v>
                </c:pt>
                <c:pt idx="18" formatCode="General">
                  <c:v>0.39</c:v>
                </c:pt>
              </c:numCache>
            </c:numRef>
          </c:val>
          <c:extLst>
            <c:ext xmlns:c16="http://schemas.microsoft.com/office/drawing/2014/chart" uri="{C3380CC4-5D6E-409C-BE32-E72D297353CC}">
              <c16:uniqueId val="{00000001-4EC2-4194-ACD2-ADF19B3859AC}"/>
            </c:ext>
          </c:extLst>
        </c:ser>
        <c:ser>
          <c:idx val="2"/>
          <c:order val="2"/>
          <c:tx>
            <c:strRef>
              <c:f>Sheet1!$D$1</c:f>
              <c:strCache>
                <c:ptCount val="1"/>
              </c:strCache>
            </c:strRef>
          </c:tx>
          <c:spPr>
            <a:noFill/>
            <a:ln w="25651">
              <a:noFill/>
            </a:ln>
          </c:spPr>
          <c:invertIfNegative val="0"/>
          <c:cat>
            <c:strRef>
              <c:f>Sheet1!$A$2:$A$32</c:f>
              <c:strCache>
                <c:ptCount val="19"/>
                <c:pt idx="0">
                  <c:v>2007 (121)</c:v>
                </c:pt>
                <c:pt idx="1">
                  <c:v>2008 (34)</c:v>
                </c:pt>
                <c:pt idx="2">
                  <c:v>2009 (7)</c:v>
                </c:pt>
                <c:pt idx="3">
                  <c:v>2010 (45)</c:v>
                </c:pt>
                <c:pt idx="4">
                  <c:v>2011 (57)</c:v>
                </c:pt>
                <c:pt idx="5">
                  <c:v>2012 (65)</c:v>
                </c:pt>
                <c:pt idx="6">
                  <c:v>2013 (64)</c:v>
                </c:pt>
                <c:pt idx="7">
                  <c:v>2014 (99)</c:v>
                </c:pt>
                <c:pt idx="8">
                  <c:v>2015 (86)</c:v>
                </c:pt>
                <c:pt idx="9">
                  <c:v>2016 (84)</c:v>
                </c:pt>
                <c:pt idx="10">
                  <c:v>2017 (121)</c:v>
                </c:pt>
                <c:pt idx="11">
                  <c:v>2018 (134)</c:v>
                </c:pt>
                <c:pt idx="12">
                  <c:v>2019 (103)</c:v>
                </c:pt>
                <c:pt idx="13">
                  <c:v>2020 (71)</c:v>
                </c:pt>
                <c:pt idx="14">
                  <c:v>2021 (144)</c:v>
                </c:pt>
                <c:pt idx="15">
                  <c:v>2022 (51)</c:v>
                </c:pt>
                <c:pt idx="16">
                  <c:v>2023 (31)</c:v>
                </c:pt>
                <c:pt idx="17">
                  <c:v>1Q-3Q24 (35)</c:v>
                </c:pt>
                <c:pt idx="18">
                  <c:v>3Q24 (16)</c:v>
                </c:pt>
              </c:strCache>
            </c:strRef>
          </c:cat>
          <c:val>
            <c:numRef>
              <c:f>Sheet1!$D$2:$D$32</c:f>
              <c:numCache>
                <c:formatCode>0.00</c:formatCode>
                <c:ptCount val="19"/>
                <c:pt idx="0">
                  <c:v>10.21905855</c:v>
                </c:pt>
                <c:pt idx="1">
                  <c:v>9.8431729109999999</c:v>
                </c:pt>
                <c:pt idx="2">
                  <c:v>7.9598709310000002</c:v>
                </c:pt>
                <c:pt idx="3">
                  <c:v>8.7873242289999993</c:v>
                </c:pt>
                <c:pt idx="4">
                  <c:v>9.5148411609999997</c:v>
                </c:pt>
                <c:pt idx="5">
                  <c:v>9.1361720759999994</c:v>
                </c:pt>
                <c:pt idx="6" formatCode="General">
                  <c:v>9.0399999999999991</c:v>
                </c:pt>
                <c:pt idx="7" formatCode="General">
                  <c:v>10.24</c:v>
                </c:pt>
                <c:pt idx="8" formatCode="General">
                  <c:v>10.47</c:v>
                </c:pt>
                <c:pt idx="9" formatCode="General">
                  <c:v>10.25</c:v>
                </c:pt>
                <c:pt idx="10" formatCode="General">
                  <c:v>10.9</c:v>
                </c:pt>
                <c:pt idx="11" formatCode="General">
                  <c:v>10.91</c:v>
                </c:pt>
                <c:pt idx="12" formatCode="General">
                  <c:v>11.58</c:v>
                </c:pt>
                <c:pt idx="13" formatCode="General">
                  <c:v>11.4</c:v>
                </c:pt>
                <c:pt idx="14">
                  <c:v>11.41</c:v>
                </c:pt>
                <c:pt idx="15">
                  <c:v>11.85</c:v>
                </c:pt>
                <c:pt idx="16">
                  <c:v>11</c:v>
                </c:pt>
                <c:pt idx="17" formatCode="General">
                  <c:v>11.31</c:v>
                </c:pt>
                <c:pt idx="18" formatCode="General">
                  <c:v>11.08</c:v>
                </c:pt>
              </c:numCache>
            </c:numRef>
          </c:val>
          <c:extLst>
            <c:ext xmlns:c16="http://schemas.microsoft.com/office/drawing/2014/chart" uri="{C3380CC4-5D6E-409C-BE32-E72D297353CC}">
              <c16:uniqueId val="{00000002-4EC2-4194-ACD2-ADF19B3859AC}"/>
            </c:ext>
          </c:extLst>
        </c:ser>
        <c:dLbls>
          <c:showLegendKey val="0"/>
          <c:showVal val="0"/>
          <c:showCatName val="0"/>
          <c:showSerName val="0"/>
          <c:showPercent val="0"/>
          <c:showBubbleSize val="0"/>
        </c:dLbls>
        <c:gapWidth val="60"/>
        <c:overlap val="100"/>
        <c:axId val="235912424"/>
        <c:axId val="1"/>
      </c:barChart>
      <c:catAx>
        <c:axId val="235912424"/>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4"/>
        </c:scaling>
        <c:delete val="0"/>
        <c:axPos val="l"/>
        <c:numFmt formatCode="0\x" sourceLinked="0"/>
        <c:majorTickMark val="out"/>
        <c:minorTickMark val="none"/>
        <c:tickLblPos val="nextTo"/>
        <c:spPr>
          <a:noFill/>
          <a:ln w="3206">
            <a:noFill/>
            <a:prstDash val="solid"/>
          </a:ln>
        </c:spPr>
        <c:txPr>
          <a:bodyPr rot="0" vert="horz"/>
          <a:lstStyle/>
          <a:p>
            <a:pPr>
              <a:defRPr/>
            </a:pPr>
            <a:endParaRPr lang="en-US"/>
          </a:p>
        </c:txPr>
        <c:crossAx val="235912424"/>
        <c:crosses val="autoZero"/>
        <c:crossBetween val="between"/>
        <c:majorUnit val="2"/>
      </c:valAx>
      <c:spPr>
        <a:noFill/>
        <a:ln w="2565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3053368328958"/>
          <c:y val="2.0079903575882803E-2"/>
          <c:w val="0.88926946631671044"/>
          <c:h val="0.85665801083375215"/>
        </c:manualLayout>
      </c:layout>
      <c:barChart>
        <c:barDir val="col"/>
        <c:grouping val="stacked"/>
        <c:varyColors val="0"/>
        <c:ser>
          <c:idx val="1"/>
          <c:order val="0"/>
          <c:tx>
            <c:strRef>
              <c:f>Sheet1!$B$1</c:f>
              <c:strCache>
                <c:ptCount val="1"/>
                <c:pt idx="0">
                  <c:v>Total Common &amp; Preferred Equity</c:v>
                </c:pt>
              </c:strCache>
            </c:strRef>
          </c:tx>
          <c:spPr>
            <a:solidFill>
              <a:srgbClr val="1D5080"/>
            </a:solid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Sheet1!$B$2:$B$32</c:f>
              <c:numCache>
                <c:formatCode>0.00</c:formatCode>
                <c:ptCount val="19"/>
                <c:pt idx="0">
                  <c:v>33.613491000000003</c:v>
                </c:pt>
                <c:pt idx="1">
                  <c:v>6.5876999999999999</c:v>
                </c:pt>
                <c:pt idx="2">
                  <c:v>32.456918000000002</c:v>
                </c:pt>
                <c:pt idx="3">
                  <c:v>44.285272569999997</c:v>
                </c:pt>
                <c:pt idx="4">
                  <c:v>38.827688950000002</c:v>
                </c:pt>
                <c:pt idx="5">
                  <c:v>57</c:v>
                </c:pt>
                <c:pt idx="6" formatCode="General">
                  <c:v>54.8</c:v>
                </c:pt>
                <c:pt idx="7" formatCode="General">
                  <c:v>52.76</c:v>
                </c:pt>
                <c:pt idx="8" formatCode="General">
                  <c:v>79.33</c:v>
                </c:pt>
                <c:pt idx="9" formatCode="General">
                  <c:v>87.16</c:v>
                </c:pt>
                <c:pt idx="10" formatCode="General">
                  <c:v>111.37</c:v>
                </c:pt>
                <c:pt idx="11" formatCode="General">
                  <c:v>116.14</c:v>
                </c:pt>
                <c:pt idx="12" formatCode="General">
                  <c:v>91.23</c:v>
                </c:pt>
                <c:pt idx="13">
                  <c:v>175.87</c:v>
                </c:pt>
                <c:pt idx="14">
                  <c:v>95.13</c:v>
                </c:pt>
                <c:pt idx="15" formatCode="General">
                  <c:v>71.260000000000005</c:v>
                </c:pt>
                <c:pt idx="17">
                  <c:v>68.209999999999994</c:v>
                </c:pt>
                <c:pt idx="18" formatCode="General">
                  <c:v>64.8</c:v>
                </c:pt>
              </c:numCache>
            </c:numRef>
          </c:val>
          <c:extLst>
            <c:ext xmlns:c16="http://schemas.microsoft.com/office/drawing/2014/chart" uri="{C3380CC4-5D6E-409C-BE32-E72D297353CC}">
              <c16:uniqueId val="{00000000-A836-48E0-86B5-0EF6796FFEE8}"/>
            </c:ext>
          </c:extLst>
        </c:ser>
        <c:ser>
          <c:idx val="0"/>
          <c:order val="1"/>
          <c:tx>
            <c:strRef>
              <c:f>Sheet1!$C$1</c:f>
              <c:strCache>
                <c:ptCount val="1"/>
                <c:pt idx="0">
                  <c:v>Other Sources</c:v>
                </c:pt>
              </c:strCache>
            </c:strRef>
          </c:tx>
          <c:spPr>
            <a:solidFill>
              <a:srgbClr val="6185A6"/>
            </a:solid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Sheet1!$C$2:$C$32</c:f>
              <c:numCache>
                <c:formatCode>0.00</c:formatCode>
                <c:ptCount val="19"/>
                <c:pt idx="0">
                  <c:v>77.225538999999998</c:v>
                </c:pt>
                <c:pt idx="1">
                  <c:v>6.2035999999999998</c:v>
                </c:pt>
                <c:pt idx="2">
                  <c:v>46.880256000000003</c:v>
                </c:pt>
                <c:pt idx="3">
                  <c:v>66.707589999999996</c:v>
                </c:pt>
                <c:pt idx="4">
                  <c:v>59.174410700000003</c:v>
                </c:pt>
                <c:pt idx="5" formatCode="General">
                  <c:v>107.22</c:v>
                </c:pt>
                <c:pt idx="6" formatCode="General">
                  <c:v>94.68</c:v>
                </c:pt>
                <c:pt idx="7" formatCode="General">
                  <c:v>81.47</c:v>
                </c:pt>
                <c:pt idx="8" formatCode="General">
                  <c:v>107.13</c:v>
                </c:pt>
                <c:pt idx="9" formatCode="General">
                  <c:v>120.35</c:v>
                </c:pt>
                <c:pt idx="10" formatCode="General">
                  <c:v>163.27000000000001</c:v>
                </c:pt>
                <c:pt idx="11" formatCode="General">
                  <c:v>134.22</c:v>
                </c:pt>
                <c:pt idx="12" formatCode="General">
                  <c:v>94.46</c:v>
                </c:pt>
                <c:pt idx="13">
                  <c:v>191.85</c:v>
                </c:pt>
                <c:pt idx="14">
                  <c:v>118.31</c:v>
                </c:pt>
                <c:pt idx="15" formatCode="General">
                  <c:v>62.39</c:v>
                </c:pt>
                <c:pt idx="17">
                  <c:v>58.95</c:v>
                </c:pt>
                <c:pt idx="18" formatCode="General">
                  <c:v>60.9</c:v>
                </c:pt>
              </c:numCache>
            </c:numRef>
          </c:val>
          <c:extLst>
            <c:ext xmlns:c16="http://schemas.microsoft.com/office/drawing/2014/chart" uri="{C3380CC4-5D6E-409C-BE32-E72D297353CC}">
              <c16:uniqueId val="{00000001-A836-48E0-86B5-0EF6796FFEE8}"/>
            </c:ext>
          </c:extLst>
        </c:ser>
        <c:ser>
          <c:idx val="2"/>
          <c:order val="2"/>
          <c:tx>
            <c:strRef>
              <c:f>Sheet1!$D$1</c:f>
              <c:strCache>
                <c:ptCount val="1"/>
                <c:pt idx="0">
                  <c:v>Total</c:v>
                </c:pt>
              </c:strCache>
            </c:strRef>
          </c:tx>
          <c:spPr>
            <a:no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Sheet1!$D$2:$D$32</c:f>
              <c:numCache>
                <c:formatCode>0.00</c:formatCode>
                <c:ptCount val="19"/>
                <c:pt idx="0">
                  <c:v>110.83902999999999</c:v>
                </c:pt>
                <c:pt idx="1">
                  <c:v>12.7913</c:v>
                </c:pt>
                <c:pt idx="2">
                  <c:v>79.337174000000005</c:v>
                </c:pt>
                <c:pt idx="3">
                  <c:v>110.9928626</c:v>
                </c:pt>
                <c:pt idx="4">
                  <c:v>98.002099650000005</c:v>
                </c:pt>
                <c:pt idx="5" formatCode="General">
                  <c:v>164.22</c:v>
                </c:pt>
                <c:pt idx="6" formatCode="General">
                  <c:v>149.47999999999999</c:v>
                </c:pt>
                <c:pt idx="7" formatCode="General">
                  <c:v>134.24</c:v>
                </c:pt>
                <c:pt idx="8" formatCode="General">
                  <c:v>186.46</c:v>
                </c:pt>
                <c:pt idx="9" formatCode="General">
                  <c:v>207.51</c:v>
                </c:pt>
                <c:pt idx="10" formatCode="General">
                  <c:v>274.64</c:v>
                </c:pt>
                <c:pt idx="11" formatCode="General">
                  <c:v>250.36</c:v>
                </c:pt>
                <c:pt idx="12" formatCode="General">
                  <c:v>185.68</c:v>
                </c:pt>
                <c:pt idx="13">
                  <c:v>367.73</c:v>
                </c:pt>
                <c:pt idx="14">
                  <c:v>213.44</c:v>
                </c:pt>
                <c:pt idx="15" formatCode="General">
                  <c:v>133.66</c:v>
                </c:pt>
                <c:pt idx="17">
                  <c:v>127.16</c:v>
                </c:pt>
                <c:pt idx="18" formatCode="General">
                  <c:v>125.7</c:v>
                </c:pt>
              </c:numCache>
            </c:numRef>
          </c:val>
          <c:extLst>
            <c:ext xmlns:c16="http://schemas.microsoft.com/office/drawing/2014/chart" uri="{C3380CC4-5D6E-409C-BE32-E72D297353CC}">
              <c16:uniqueId val="{00000002-A836-48E0-86B5-0EF6796FFEE8}"/>
            </c:ext>
          </c:extLst>
        </c:ser>
        <c:dLbls>
          <c:showLegendKey val="0"/>
          <c:showVal val="0"/>
          <c:showCatName val="0"/>
          <c:showSerName val="0"/>
          <c:showPercent val="0"/>
          <c:showBubbleSize val="0"/>
        </c:dLbls>
        <c:gapWidth val="60"/>
        <c:overlap val="100"/>
        <c:axId val="233396328"/>
        <c:axId val="1"/>
      </c:barChart>
      <c:catAx>
        <c:axId val="233396328"/>
        <c:scaling>
          <c:orientation val="minMax"/>
        </c:scaling>
        <c:delete val="0"/>
        <c:axPos val="b"/>
        <c:numFmt formatCode="General" sourceLinked="1"/>
        <c:majorTickMark val="none"/>
        <c:minorTickMark val="none"/>
        <c:tickLblPos val="nextTo"/>
        <c:spPr>
          <a:ln w="3201">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500"/>
        </c:scaling>
        <c:delete val="0"/>
        <c:axPos val="l"/>
        <c:numFmt formatCode="&quot;$&quot;#,##0" sourceLinked="0"/>
        <c:majorTickMark val="out"/>
        <c:minorTickMark val="none"/>
        <c:tickLblPos val="nextTo"/>
        <c:spPr>
          <a:solidFill>
            <a:schemeClr val="bg1"/>
          </a:solidFill>
          <a:ln w="3201">
            <a:noFill/>
            <a:prstDash val="solid"/>
          </a:ln>
        </c:spPr>
        <c:txPr>
          <a:bodyPr rot="0" vert="horz"/>
          <a:lstStyle/>
          <a:p>
            <a:pPr>
              <a:defRPr/>
            </a:pPr>
            <a:endParaRPr lang="en-US"/>
          </a:p>
        </c:txPr>
        <c:crossAx val="233396328"/>
        <c:crosses val="autoZero"/>
        <c:crossBetween val="between"/>
        <c:majorUnit val="100"/>
        <c:minorUnit val="50"/>
      </c:valAx>
      <c:spPr>
        <a:noFill/>
        <a:ln w="25612">
          <a:noFill/>
        </a:ln>
      </c:spPr>
    </c:plotArea>
    <c:legend>
      <c:legendPos val="tr"/>
      <c:legendEntry>
        <c:idx val="0"/>
        <c:delete val="1"/>
      </c:legendEntry>
      <c:layout>
        <c:manualLayout>
          <c:xMode val="edge"/>
          <c:yMode val="edge"/>
          <c:x val="0.15992975142813032"/>
          <c:y val="7.0921985815602842E-2"/>
          <c:w val="0.53288070608820959"/>
          <c:h val="0.13243610506133541"/>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024394009572338E-2"/>
          <c:y val="3.4903381642512069E-2"/>
          <c:w val="0.9089756059904277"/>
          <c:h val="0.81602690288713908"/>
        </c:manualLayout>
      </c:layout>
      <c:barChart>
        <c:barDir val="col"/>
        <c:grouping val="stacked"/>
        <c:varyColors val="0"/>
        <c:ser>
          <c:idx val="1"/>
          <c:order val="0"/>
          <c:tx>
            <c:strRef>
              <c:f>Sheet1!$B$1</c:f>
              <c:strCache>
                <c:ptCount val="1"/>
                <c:pt idx="0">
                  <c:v>Senior Debt/ EBITDA</c:v>
                </c:pt>
              </c:strCache>
            </c:strRef>
          </c:tx>
          <c:spPr>
            <a:solidFill>
              <a:srgbClr val="1D5080"/>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Sheet1!$B$2:$B$30</c:f>
              <c:numCache>
                <c:formatCode>General</c:formatCode>
                <c:ptCount val="19"/>
                <c:pt idx="0">
                  <c:v>5.5</c:v>
                </c:pt>
                <c:pt idx="1">
                  <c:v>4.12</c:v>
                </c:pt>
                <c:pt idx="2">
                  <c:v>3.01</c:v>
                </c:pt>
                <c:pt idx="3">
                  <c:v>4.04</c:v>
                </c:pt>
                <c:pt idx="4">
                  <c:v>4.5999999999999996</c:v>
                </c:pt>
                <c:pt idx="5">
                  <c:v>4.8499999999999996</c:v>
                </c:pt>
                <c:pt idx="6">
                  <c:v>5.18</c:v>
                </c:pt>
                <c:pt idx="7">
                  <c:v>5.7</c:v>
                </c:pt>
                <c:pt idx="8">
                  <c:v>5.51</c:v>
                </c:pt>
                <c:pt idx="9">
                  <c:v>5.31</c:v>
                </c:pt>
                <c:pt idx="10">
                  <c:v>5.72</c:v>
                </c:pt>
                <c:pt idx="11">
                  <c:v>5.78</c:v>
                </c:pt>
                <c:pt idx="12">
                  <c:v>5.81</c:v>
                </c:pt>
                <c:pt idx="13" formatCode="0.00">
                  <c:v>5.7320502926694026</c:v>
                </c:pt>
                <c:pt idx="14" formatCode="0.00">
                  <c:v>5.81</c:v>
                </c:pt>
                <c:pt idx="15" formatCode="0.00">
                  <c:v>5.88</c:v>
                </c:pt>
                <c:pt idx="16">
                  <c:v>4.63</c:v>
                </c:pt>
                <c:pt idx="17">
                  <c:v>4.83</c:v>
                </c:pt>
                <c:pt idx="18">
                  <c:v>4.97</c:v>
                </c:pt>
              </c:numCache>
            </c:numRef>
          </c:val>
          <c:extLst>
            <c:ext xmlns:c16="http://schemas.microsoft.com/office/drawing/2014/chart" uri="{C3380CC4-5D6E-409C-BE32-E72D297353CC}">
              <c16:uniqueId val="{00000000-21FC-4F91-A8D0-5967B42F7362}"/>
            </c:ext>
          </c:extLst>
        </c:ser>
        <c:ser>
          <c:idx val="0"/>
          <c:order val="1"/>
          <c:tx>
            <c:strRef>
              <c:f>Sheet1!$C$1</c:f>
              <c:strCache>
                <c:ptCount val="1"/>
                <c:pt idx="0">
                  <c:v>Sub Debt/ EBITDA</c:v>
                </c:pt>
              </c:strCache>
            </c:strRef>
          </c:tx>
          <c:spPr>
            <a:solidFill>
              <a:srgbClr val="6185A6"/>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Sheet1!$C$2:$C$30</c:f>
              <c:numCache>
                <c:formatCode>General</c:formatCode>
                <c:ptCount val="19"/>
                <c:pt idx="0">
                  <c:v>0.56999999999999995</c:v>
                </c:pt>
                <c:pt idx="1">
                  <c:v>0.84</c:v>
                </c:pt>
                <c:pt idx="2">
                  <c:v>0.8</c:v>
                </c:pt>
                <c:pt idx="3">
                  <c:v>0.55000000000000004</c:v>
                </c:pt>
                <c:pt idx="4">
                  <c:v>0.32</c:v>
                </c:pt>
                <c:pt idx="5">
                  <c:v>0.27</c:v>
                </c:pt>
                <c:pt idx="6">
                  <c:v>0.09</c:v>
                </c:pt>
                <c:pt idx="7">
                  <c:v>0.03</c:v>
                </c:pt>
                <c:pt idx="8">
                  <c:v>0.09</c:v>
                </c:pt>
                <c:pt idx="9">
                  <c:v>0.1</c:v>
                </c:pt>
                <c:pt idx="10">
                  <c:v>0.01</c:v>
                </c:pt>
                <c:pt idx="11">
                  <c:v>0</c:v>
                </c:pt>
                <c:pt idx="12">
                  <c:v>0.02</c:v>
                </c:pt>
                <c:pt idx="13" formatCode="0.00">
                  <c:v>0</c:v>
                </c:pt>
                <c:pt idx="14" formatCode="0.00">
                  <c:v>0</c:v>
                </c:pt>
                <c:pt idx="15" formatCode="0.00">
                  <c:v>0</c:v>
                </c:pt>
                <c:pt idx="16">
                  <c:v>0.04</c:v>
                </c:pt>
                <c:pt idx="17">
                  <c:v>0</c:v>
                </c:pt>
                <c:pt idx="18">
                  <c:v>0</c:v>
                </c:pt>
              </c:numCache>
            </c:numRef>
          </c:val>
          <c:extLst>
            <c:ext xmlns:c16="http://schemas.microsoft.com/office/drawing/2014/chart" uri="{C3380CC4-5D6E-409C-BE32-E72D297353CC}">
              <c16:uniqueId val="{00000001-21FC-4F91-A8D0-5967B42F7362}"/>
            </c:ext>
          </c:extLst>
        </c:ser>
        <c:ser>
          <c:idx val="2"/>
          <c:order val="2"/>
          <c:tx>
            <c:strRef>
              <c:f>Sheet1!$D$1</c:f>
              <c:strCache>
                <c:ptCount val="1"/>
                <c:pt idx="0">
                  <c:v>Equity/ EBITDA</c:v>
                </c:pt>
              </c:strCache>
            </c:strRef>
          </c:tx>
          <c:spPr>
            <a:solidFill>
              <a:srgbClr val="40C2C9"/>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Sheet1!$D$2:$D$30</c:f>
              <c:numCache>
                <c:formatCode>General</c:formatCode>
                <c:ptCount val="19"/>
                <c:pt idx="0">
                  <c:v>3.47</c:v>
                </c:pt>
                <c:pt idx="1">
                  <c:v>4.03</c:v>
                </c:pt>
                <c:pt idx="2">
                  <c:v>3.76</c:v>
                </c:pt>
                <c:pt idx="3">
                  <c:v>3.8</c:v>
                </c:pt>
                <c:pt idx="4">
                  <c:v>3.68</c:v>
                </c:pt>
                <c:pt idx="5">
                  <c:v>3.49</c:v>
                </c:pt>
                <c:pt idx="6">
                  <c:v>3.39</c:v>
                </c:pt>
                <c:pt idx="7">
                  <c:v>3.89</c:v>
                </c:pt>
                <c:pt idx="8">
                  <c:v>4.49</c:v>
                </c:pt>
                <c:pt idx="9">
                  <c:v>4.49</c:v>
                </c:pt>
                <c:pt idx="10">
                  <c:v>4.8499999999999996</c:v>
                </c:pt>
                <c:pt idx="11">
                  <c:v>4.7699999999999996</c:v>
                </c:pt>
                <c:pt idx="12">
                  <c:v>5.59</c:v>
                </c:pt>
                <c:pt idx="13" formatCode="0.00">
                  <c:v>5.5647813487293281</c:v>
                </c:pt>
                <c:pt idx="14" formatCode="0.00">
                  <c:v>5.49</c:v>
                </c:pt>
                <c:pt idx="15" formatCode="0.00">
                  <c:v>5.8</c:v>
                </c:pt>
                <c:pt idx="16">
                  <c:v>5.97</c:v>
                </c:pt>
                <c:pt idx="17">
                  <c:v>6.05</c:v>
                </c:pt>
                <c:pt idx="18">
                  <c:v>5.99</c:v>
                </c:pt>
              </c:numCache>
            </c:numRef>
          </c:val>
          <c:extLst>
            <c:ext xmlns:c16="http://schemas.microsoft.com/office/drawing/2014/chart" uri="{C3380CC4-5D6E-409C-BE32-E72D297353CC}">
              <c16:uniqueId val="{00000002-21FC-4F91-A8D0-5967B42F7362}"/>
            </c:ext>
          </c:extLst>
        </c:ser>
        <c:ser>
          <c:idx val="3"/>
          <c:order val="3"/>
          <c:tx>
            <c:strRef>
              <c:f>Sheet1!$E$1</c:f>
              <c:strCache>
                <c:ptCount val="1"/>
                <c:pt idx="0">
                  <c:v>Others</c:v>
                </c:pt>
              </c:strCache>
            </c:strRef>
          </c:tx>
          <c:spPr>
            <a:solidFill>
              <a:srgbClr val="F5C914"/>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Sheet1!$E$2:$E$30</c:f>
              <c:numCache>
                <c:formatCode>General</c:formatCode>
                <c:ptCount val="19"/>
                <c:pt idx="0">
                  <c:v>0.14000000000000001</c:v>
                </c:pt>
                <c:pt idx="1">
                  <c:v>0.13</c:v>
                </c:pt>
                <c:pt idx="2">
                  <c:v>0.11</c:v>
                </c:pt>
                <c:pt idx="3">
                  <c:v>0.1</c:v>
                </c:pt>
                <c:pt idx="4">
                  <c:v>0.17</c:v>
                </c:pt>
                <c:pt idx="5">
                  <c:v>7.0000000000000007E-2</c:v>
                </c:pt>
                <c:pt idx="6">
                  <c:v>0.13</c:v>
                </c:pt>
                <c:pt idx="7">
                  <c:v>0.05</c:v>
                </c:pt>
                <c:pt idx="8">
                  <c:v>0.17</c:v>
                </c:pt>
                <c:pt idx="9">
                  <c:v>0.12</c:v>
                </c:pt>
                <c:pt idx="10">
                  <c:v>0.03</c:v>
                </c:pt>
                <c:pt idx="11">
                  <c:v>0.04</c:v>
                </c:pt>
                <c:pt idx="12">
                  <c:v>0.08</c:v>
                </c:pt>
                <c:pt idx="13" formatCode="0.00">
                  <c:v>0.10516712349625762</c:v>
                </c:pt>
                <c:pt idx="14" formatCode="0.00">
                  <c:v>0.06</c:v>
                </c:pt>
                <c:pt idx="15" formatCode="0.00">
                  <c:v>0.17</c:v>
                </c:pt>
                <c:pt idx="16">
                  <c:v>0.19</c:v>
                </c:pt>
                <c:pt idx="17">
                  <c:v>0.18</c:v>
                </c:pt>
                <c:pt idx="18">
                  <c:v>0.11</c:v>
                </c:pt>
              </c:numCache>
            </c:numRef>
          </c:val>
          <c:extLst>
            <c:ext xmlns:c16="http://schemas.microsoft.com/office/drawing/2014/chart" uri="{C3380CC4-5D6E-409C-BE32-E72D297353CC}">
              <c16:uniqueId val="{00000003-21FC-4F91-A8D0-5967B42F7362}"/>
            </c:ext>
          </c:extLst>
        </c:ser>
        <c:ser>
          <c:idx val="4"/>
          <c:order val="4"/>
          <c:tx>
            <c:strRef>
              <c:f>Sheet1!$F$1</c:f>
              <c:strCache>
                <c:ptCount val="1"/>
                <c:pt idx="0">
                  <c:v>Total</c:v>
                </c:pt>
              </c:strCache>
            </c:strRef>
          </c:tx>
          <c:spPr>
            <a:no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Sheet1!$F$2:$F$30</c:f>
              <c:numCache>
                <c:formatCode>General</c:formatCode>
                <c:ptCount val="19"/>
                <c:pt idx="0">
                  <c:v>9.68</c:v>
                </c:pt>
                <c:pt idx="1">
                  <c:v>9.11</c:v>
                </c:pt>
                <c:pt idx="2">
                  <c:v>7.68</c:v>
                </c:pt>
                <c:pt idx="3">
                  <c:v>8.49</c:v>
                </c:pt>
                <c:pt idx="4">
                  <c:v>8.7799999999999994</c:v>
                </c:pt>
                <c:pt idx="5">
                  <c:v>8.68</c:v>
                </c:pt>
                <c:pt idx="6">
                  <c:v>8.7899999999999991</c:v>
                </c:pt>
                <c:pt idx="7">
                  <c:v>9.67</c:v>
                </c:pt>
                <c:pt idx="8">
                  <c:v>10.26</c:v>
                </c:pt>
                <c:pt idx="9">
                  <c:v>10.02</c:v>
                </c:pt>
                <c:pt idx="10">
                  <c:v>10.61</c:v>
                </c:pt>
                <c:pt idx="11">
                  <c:v>10.6</c:v>
                </c:pt>
                <c:pt idx="12">
                  <c:v>11.51</c:v>
                </c:pt>
                <c:pt idx="13" formatCode="0.00">
                  <c:v>11.401998764894989</c:v>
                </c:pt>
                <c:pt idx="14" formatCode="0.00">
                  <c:v>11.36</c:v>
                </c:pt>
                <c:pt idx="15" formatCode="0.00">
                  <c:v>11.85</c:v>
                </c:pt>
                <c:pt idx="16">
                  <c:v>10.83</c:v>
                </c:pt>
                <c:pt idx="17">
                  <c:v>11.06</c:v>
                </c:pt>
                <c:pt idx="18">
                  <c:v>11.08</c:v>
                </c:pt>
              </c:numCache>
            </c:numRef>
          </c:val>
          <c:extLst>
            <c:ext xmlns:c16="http://schemas.microsoft.com/office/drawing/2014/chart" uri="{C3380CC4-5D6E-409C-BE32-E72D297353CC}">
              <c16:uniqueId val="{00000004-21FC-4F91-A8D0-5967B42F7362}"/>
            </c:ext>
          </c:extLst>
        </c:ser>
        <c:dLbls>
          <c:showLegendKey val="0"/>
          <c:showVal val="0"/>
          <c:showCatName val="0"/>
          <c:showSerName val="0"/>
          <c:showPercent val="0"/>
          <c:showBubbleSize val="0"/>
        </c:dLbls>
        <c:gapWidth val="60"/>
        <c:overlap val="100"/>
        <c:axId val="238426416"/>
        <c:axId val="1"/>
      </c:barChart>
      <c:catAx>
        <c:axId val="238426416"/>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4"/>
        </c:scaling>
        <c:delete val="0"/>
        <c:axPos val="l"/>
        <c:numFmt formatCode="0\x" sourceLinked="0"/>
        <c:majorTickMark val="out"/>
        <c:minorTickMark val="none"/>
        <c:tickLblPos val="nextTo"/>
        <c:spPr>
          <a:noFill/>
          <a:ln w="3206">
            <a:noFill/>
            <a:prstDash val="solid"/>
          </a:ln>
        </c:spPr>
        <c:txPr>
          <a:bodyPr rot="0" vert="horz"/>
          <a:lstStyle/>
          <a:p>
            <a:pPr>
              <a:defRPr/>
            </a:pPr>
            <a:endParaRPr lang="en-US"/>
          </a:p>
        </c:txPr>
        <c:crossAx val="238426416"/>
        <c:crosses val="autoZero"/>
        <c:crossBetween val="between"/>
        <c:majorUnit val="2"/>
      </c:valAx>
      <c:spPr>
        <a:noFill/>
        <a:ln w="25651">
          <a:noFill/>
        </a:ln>
      </c:spPr>
    </c:plotArea>
    <c:legend>
      <c:legendPos val="tr"/>
      <c:legendEntry>
        <c:idx val="0"/>
        <c:delete val="1"/>
      </c:legendEntry>
      <c:layout>
        <c:manualLayout>
          <c:xMode val="edge"/>
          <c:yMode val="edge"/>
          <c:x val="9.7135505120683419E-2"/>
          <c:y val="2.717391304347826E-2"/>
          <c:w val="0.412668416447944"/>
          <c:h val="0.22534044657461297"/>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354073387885337"/>
          <c:y val="4.2384263137320598E-2"/>
          <c:w val="0.89645926612114657"/>
          <c:h val="0.81171771746616783"/>
        </c:manualLayout>
      </c:layout>
      <c:barChart>
        <c:barDir val="col"/>
        <c:grouping val="clustered"/>
        <c:varyColors val="0"/>
        <c:ser>
          <c:idx val="1"/>
          <c:order val="0"/>
          <c:tx>
            <c:strRef>
              <c:f>Sheet1!$B$1</c:f>
              <c:strCache>
                <c:ptCount val="1"/>
                <c:pt idx="0">
                  <c:v>Equity Contribution</c:v>
                </c:pt>
              </c:strCache>
            </c:strRef>
          </c:tx>
          <c:spPr>
            <a:solidFill>
              <a:srgbClr val="1D5080"/>
            </a:solidFill>
            <a:ln w="34925">
              <a:noFill/>
              <a:prstDash val="solid"/>
            </a:ln>
          </c:spPr>
          <c:invertIfNegative val="0"/>
          <c:dLbls>
            <c:delete val="1"/>
          </c:dLbls>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Sheet1!$B$2:$B$30</c:f>
              <c:numCache>
                <c:formatCode>0.00%</c:formatCode>
                <c:ptCount val="19"/>
                <c:pt idx="0">
                  <c:v>0.30869999999999997</c:v>
                </c:pt>
                <c:pt idx="1">
                  <c:v>0.38850000000000001</c:v>
                </c:pt>
                <c:pt idx="2">
                  <c:v>0.45669999999999999</c:v>
                </c:pt>
                <c:pt idx="3">
                  <c:v>0.413664211</c:v>
                </c:pt>
                <c:pt idx="4">
                  <c:v>0.379518988</c:v>
                </c:pt>
                <c:pt idx="5">
                  <c:v>0.37737638000000001</c:v>
                </c:pt>
                <c:pt idx="6">
                  <c:v>0.35630000000000001</c:v>
                </c:pt>
                <c:pt idx="7">
                  <c:v>0.36959999999999998</c:v>
                </c:pt>
                <c:pt idx="8">
                  <c:v>0.40450000000000003</c:v>
                </c:pt>
                <c:pt idx="9">
                  <c:v>0.4083</c:v>
                </c:pt>
                <c:pt idx="10">
                  <c:v>0.4128</c:v>
                </c:pt>
                <c:pt idx="11">
                  <c:v>0.40500000000000003</c:v>
                </c:pt>
                <c:pt idx="12">
                  <c:v>0.4556</c:v>
                </c:pt>
                <c:pt idx="13">
                  <c:v>0.46837404372140712</c:v>
                </c:pt>
                <c:pt idx="14">
                  <c:v>0.4592</c:v>
                </c:pt>
                <c:pt idx="15">
                  <c:v>0.45800000000000002</c:v>
                </c:pt>
                <c:pt idx="16">
                  <c:v>0.51090000000000002</c:v>
                </c:pt>
                <c:pt idx="17">
                  <c:v>0.49230000000000002</c:v>
                </c:pt>
                <c:pt idx="18">
                  <c:v>0.52180000000000004</c:v>
                </c:pt>
              </c:numCache>
            </c:numRef>
          </c:val>
          <c:extLst>
            <c:ext xmlns:c16="http://schemas.microsoft.com/office/drawing/2014/chart" uri="{C3380CC4-5D6E-409C-BE32-E72D297353CC}">
              <c16:uniqueId val="{00000000-CB9C-43AC-B44F-0522EF695250}"/>
            </c:ext>
          </c:extLst>
        </c:ser>
        <c:dLbls>
          <c:showLegendKey val="0"/>
          <c:showVal val="1"/>
          <c:showCatName val="0"/>
          <c:showSerName val="0"/>
          <c:showPercent val="0"/>
          <c:showBubbleSize val="0"/>
        </c:dLbls>
        <c:gapWidth val="60"/>
        <c:axId val="239405560"/>
        <c:axId val="1"/>
      </c:barChart>
      <c:catAx>
        <c:axId val="239405560"/>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206">
            <a:noFill/>
            <a:prstDash val="solid"/>
          </a:ln>
        </c:spPr>
        <c:txPr>
          <a:bodyPr rot="0" vert="horz"/>
          <a:lstStyle/>
          <a:p>
            <a:pPr>
              <a:defRPr/>
            </a:pPr>
            <a:endParaRPr lang="en-US"/>
          </a:p>
        </c:txPr>
        <c:crossAx val="239405560"/>
        <c:crosses val="autoZero"/>
        <c:crossBetween val="between"/>
        <c:majorUnit val="0.1"/>
      </c:valAx>
      <c:spPr>
        <a:noFill/>
        <a:ln w="2565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1024394009572338E-2"/>
          <c:y val="3.4903381642512069E-2"/>
          <c:w val="0.9089756059904277"/>
          <c:h val="0.81602690288713908"/>
        </c:manualLayout>
      </c:layout>
      <c:barChart>
        <c:barDir val="col"/>
        <c:grouping val="stacked"/>
        <c:varyColors val="0"/>
        <c:ser>
          <c:idx val="1"/>
          <c:order val="0"/>
          <c:tx>
            <c:strRef>
              <c:f>Sheet1!$B$1</c:f>
              <c:strCache>
                <c:ptCount val="1"/>
                <c:pt idx="0">
                  <c:v>Senior Debt/ EBITDA</c:v>
                </c:pt>
              </c:strCache>
            </c:strRef>
          </c:tx>
          <c:spPr>
            <a:solidFill>
              <a:srgbClr val="1D5080"/>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Sheet1!$B$2:$B$30</c:f>
              <c:numCache>
                <c:formatCode>General</c:formatCode>
                <c:ptCount val="19"/>
                <c:pt idx="0">
                  <c:v>5.57</c:v>
                </c:pt>
                <c:pt idx="1">
                  <c:v>4.38</c:v>
                </c:pt>
                <c:pt idx="2">
                  <c:v>3.21</c:v>
                </c:pt>
                <c:pt idx="3">
                  <c:v>4.34</c:v>
                </c:pt>
                <c:pt idx="4">
                  <c:v>5.01</c:v>
                </c:pt>
                <c:pt idx="5">
                  <c:v>5.09</c:v>
                </c:pt>
                <c:pt idx="6">
                  <c:v>5.31</c:v>
                </c:pt>
                <c:pt idx="7">
                  <c:v>5.83</c:v>
                </c:pt>
                <c:pt idx="8">
                  <c:v>5.64</c:v>
                </c:pt>
                <c:pt idx="9">
                  <c:v>5.42</c:v>
                </c:pt>
                <c:pt idx="10">
                  <c:v>5.78</c:v>
                </c:pt>
                <c:pt idx="11">
                  <c:v>5.82</c:v>
                </c:pt>
                <c:pt idx="12">
                  <c:v>5.87</c:v>
                </c:pt>
                <c:pt idx="13" formatCode="0.00">
                  <c:v>5.7399513809848486</c:v>
                </c:pt>
                <c:pt idx="14" formatCode="0.00">
                  <c:v>5.83</c:v>
                </c:pt>
                <c:pt idx="15" formatCode="0.00">
                  <c:v>5.9</c:v>
                </c:pt>
                <c:pt idx="16">
                  <c:v>4.66</c:v>
                </c:pt>
                <c:pt idx="17">
                  <c:v>4.83</c:v>
                </c:pt>
                <c:pt idx="18">
                  <c:v>4.97</c:v>
                </c:pt>
              </c:numCache>
            </c:numRef>
          </c:val>
          <c:extLst>
            <c:ext xmlns:c16="http://schemas.microsoft.com/office/drawing/2014/chart" uri="{C3380CC4-5D6E-409C-BE32-E72D297353CC}">
              <c16:uniqueId val="{00000000-21FC-4F91-A8D0-5967B42F7362}"/>
            </c:ext>
          </c:extLst>
        </c:ser>
        <c:ser>
          <c:idx val="0"/>
          <c:order val="1"/>
          <c:tx>
            <c:strRef>
              <c:f>Sheet1!$C$1</c:f>
              <c:strCache>
                <c:ptCount val="1"/>
                <c:pt idx="0">
                  <c:v>Sub Debt/ EBITDA</c:v>
                </c:pt>
              </c:strCache>
            </c:strRef>
          </c:tx>
          <c:spPr>
            <a:solidFill>
              <a:srgbClr val="6185A6"/>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Sheet1!$C$2:$C$30</c:f>
              <c:numCache>
                <c:formatCode>General</c:formatCode>
                <c:ptCount val="19"/>
                <c:pt idx="0">
                  <c:v>0.62</c:v>
                </c:pt>
                <c:pt idx="1">
                  <c:v>0.83</c:v>
                </c:pt>
                <c:pt idx="2">
                  <c:v>0.74</c:v>
                </c:pt>
                <c:pt idx="3">
                  <c:v>0.38</c:v>
                </c:pt>
                <c:pt idx="4">
                  <c:v>0.2</c:v>
                </c:pt>
                <c:pt idx="5">
                  <c:v>0.17</c:v>
                </c:pt>
                <c:pt idx="6">
                  <c:v>0.09</c:v>
                </c:pt>
                <c:pt idx="7">
                  <c:v>0</c:v>
                </c:pt>
                <c:pt idx="8">
                  <c:v>0.05</c:v>
                </c:pt>
                <c:pt idx="9">
                  <c:v>0.04</c:v>
                </c:pt>
                <c:pt idx="10">
                  <c:v>0</c:v>
                </c:pt>
                <c:pt idx="11">
                  <c:v>0</c:v>
                </c:pt>
                <c:pt idx="12">
                  <c:v>0.01</c:v>
                </c:pt>
                <c:pt idx="13" formatCode="0.00">
                  <c:v>0</c:v>
                </c:pt>
                <c:pt idx="14" formatCode="0.00">
                  <c:v>0</c:v>
                </c:pt>
                <c:pt idx="15" formatCode="0.00">
                  <c:v>0</c:v>
                </c:pt>
                <c:pt idx="16">
                  <c:v>0.05</c:v>
                </c:pt>
                <c:pt idx="17">
                  <c:v>0</c:v>
                </c:pt>
                <c:pt idx="18">
                  <c:v>0</c:v>
                </c:pt>
              </c:numCache>
            </c:numRef>
          </c:val>
          <c:extLst>
            <c:ext xmlns:c16="http://schemas.microsoft.com/office/drawing/2014/chart" uri="{C3380CC4-5D6E-409C-BE32-E72D297353CC}">
              <c16:uniqueId val="{00000001-21FC-4F91-A8D0-5967B42F7362}"/>
            </c:ext>
          </c:extLst>
        </c:ser>
        <c:ser>
          <c:idx val="2"/>
          <c:order val="2"/>
          <c:tx>
            <c:strRef>
              <c:f>Sheet1!$D$1</c:f>
              <c:strCache>
                <c:ptCount val="1"/>
                <c:pt idx="0">
                  <c:v>Equity/ EBITDA</c:v>
                </c:pt>
              </c:strCache>
            </c:strRef>
          </c:tx>
          <c:spPr>
            <a:solidFill>
              <a:srgbClr val="40C2C9"/>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Sheet1!$D$2:$D$30</c:f>
              <c:numCache>
                <c:formatCode>General</c:formatCode>
                <c:ptCount val="19"/>
                <c:pt idx="0">
                  <c:v>3.5</c:v>
                </c:pt>
                <c:pt idx="1">
                  <c:v>4.13</c:v>
                </c:pt>
                <c:pt idx="2">
                  <c:v>3.77</c:v>
                </c:pt>
                <c:pt idx="3">
                  <c:v>3.67</c:v>
                </c:pt>
                <c:pt idx="4">
                  <c:v>3.67</c:v>
                </c:pt>
                <c:pt idx="5">
                  <c:v>3.52</c:v>
                </c:pt>
                <c:pt idx="6">
                  <c:v>3.23</c:v>
                </c:pt>
                <c:pt idx="7">
                  <c:v>3.8</c:v>
                </c:pt>
                <c:pt idx="8">
                  <c:v>4.2300000000000004</c:v>
                </c:pt>
                <c:pt idx="9">
                  <c:v>4.3899999999999997</c:v>
                </c:pt>
                <c:pt idx="10">
                  <c:v>4.59</c:v>
                </c:pt>
                <c:pt idx="11">
                  <c:v>4.74</c:v>
                </c:pt>
                <c:pt idx="12">
                  <c:v>5.39</c:v>
                </c:pt>
                <c:pt idx="13" formatCode="0.00">
                  <c:v>5.4941773916291536</c:v>
                </c:pt>
                <c:pt idx="14" formatCode="0.00">
                  <c:v>5.35</c:v>
                </c:pt>
                <c:pt idx="15" formatCode="0.00">
                  <c:v>5.71</c:v>
                </c:pt>
                <c:pt idx="16">
                  <c:v>6.1</c:v>
                </c:pt>
                <c:pt idx="17">
                  <c:v>6.05</c:v>
                </c:pt>
                <c:pt idx="18">
                  <c:v>5.99</c:v>
                </c:pt>
              </c:numCache>
            </c:numRef>
          </c:val>
          <c:extLst>
            <c:ext xmlns:c16="http://schemas.microsoft.com/office/drawing/2014/chart" uri="{C3380CC4-5D6E-409C-BE32-E72D297353CC}">
              <c16:uniqueId val="{00000002-21FC-4F91-A8D0-5967B42F7362}"/>
            </c:ext>
          </c:extLst>
        </c:ser>
        <c:ser>
          <c:idx val="3"/>
          <c:order val="3"/>
          <c:tx>
            <c:strRef>
              <c:f>Sheet1!$E$1</c:f>
              <c:strCache>
                <c:ptCount val="1"/>
                <c:pt idx="0">
                  <c:v>Others</c:v>
                </c:pt>
              </c:strCache>
            </c:strRef>
          </c:tx>
          <c:spPr>
            <a:solidFill>
              <a:srgbClr val="F5C914"/>
            </a:solid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Sheet1!$E$2:$E$30</c:f>
              <c:numCache>
                <c:formatCode>General</c:formatCode>
                <c:ptCount val="19"/>
                <c:pt idx="0">
                  <c:v>0.15</c:v>
                </c:pt>
                <c:pt idx="1">
                  <c:v>0.19</c:v>
                </c:pt>
                <c:pt idx="2">
                  <c:v>0.15</c:v>
                </c:pt>
                <c:pt idx="3">
                  <c:v>0.14000000000000001</c:v>
                </c:pt>
                <c:pt idx="4">
                  <c:v>0.2</c:v>
                </c:pt>
                <c:pt idx="5">
                  <c:v>7.0000000000000007E-2</c:v>
                </c:pt>
                <c:pt idx="6">
                  <c:v>0.16</c:v>
                </c:pt>
                <c:pt idx="7">
                  <c:v>0.05</c:v>
                </c:pt>
                <c:pt idx="8">
                  <c:v>0.21</c:v>
                </c:pt>
                <c:pt idx="9">
                  <c:v>0.14000000000000001</c:v>
                </c:pt>
                <c:pt idx="10">
                  <c:v>0.03</c:v>
                </c:pt>
                <c:pt idx="11">
                  <c:v>0.04</c:v>
                </c:pt>
                <c:pt idx="12">
                  <c:v>0.09</c:v>
                </c:pt>
                <c:pt idx="13" formatCode="0.00">
                  <c:v>0.10735810523576299</c:v>
                </c:pt>
                <c:pt idx="14" formatCode="0.00">
                  <c:v>0.05</c:v>
                </c:pt>
                <c:pt idx="15" formatCode="0.00">
                  <c:v>0.18</c:v>
                </c:pt>
                <c:pt idx="16">
                  <c:v>0.2</c:v>
                </c:pt>
                <c:pt idx="17">
                  <c:v>0.18</c:v>
                </c:pt>
                <c:pt idx="18">
                  <c:v>0.11</c:v>
                </c:pt>
              </c:numCache>
            </c:numRef>
          </c:val>
          <c:extLst>
            <c:ext xmlns:c16="http://schemas.microsoft.com/office/drawing/2014/chart" uri="{C3380CC4-5D6E-409C-BE32-E72D297353CC}">
              <c16:uniqueId val="{00000003-21FC-4F91-A8D0-5967B42F7362}"/>
            </c:ext>
          </c:extLst>
        </c:ser>
        <c:ser>
          <c:idx val="4"/>
          <c:order val="4"/>
          <c:tx>
            <c:strRef>
              <c:f>Sheet1!$F$1</c:f>
              <c:strCache>
                <c:ptCount val="1"/>
                <c:pt idx="0">
                  <c:v>Total</c:v>
                </c:pt>
              </c:strCache>
            </c:strRef>
          </c:tx>
          <c:spPr>
            <a:noFill/>
            <a:ln w="25651">
              <a:noFill/>
            </a:ln>
          </c:spPr>
          <c:invertIfNegative val="0"/>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Sheet1!$F$2:$F$30</c:f>
              <c:numCache>
                <c:formatCode>General</c:formatCode>
                <c:ptCount val="19"/>
                <c:pt idx="0">
                  <c:v>9.85</c:v>
                </c:pt>
                <c:pt idx="1">
                  <c:v>9.5299999999999994</c:v>
                </c:pt>
                <c:pt idx="2">
                  <c:v>7.86</c:v>
                </c:pt>
                <c:pt idx="3">
                  <c:v>8.5299999999999994</c:v>
                </c:pt>
                <c:pt idx="4">
                  <c:v>9.08</c:v>
                </c:pt>
                <c:pt idx="5">
                  <c:v>8.85</c:v>
                </c:pt>
                <c:pt idx="6">
                  <c:v>8.7899999999999991</c:v>
                </c:pt>
                <c:pt idx="7">
                  <c:v>9.68</c:v>
                </c:pt>
                <c:pt idx="8">
                  <c:v>10.130000000000001</c:v>
                </c:pt>
                <c:pt idx="9">
                  <c:v>9.99</c:v>
                </c:pt>
                <c:pt idx="10">
                  <c:v>10.4</c:v>
                </c:pt>
                <c:pt idx="11">
                  <c:v>10.6</c:v>
                </c:pt>
                <c:pt idx="12">
                  <c:v>11.36</c:v>
                </c:pt>
                <c:pt idx="13" formatCode="0.00">
                  <c:v>11.341486877849766</c:v>
                </c:pt>
                <c:pt idx="14" formatCode="0.00">
                  <c:v>11.22</c:v>
                </c:pt>
                <c:pt idx="15" formatCode="0.00">
                  <c:v>11.79</c:v>
                </c:pt>
                <c:pt idx="16">
                  <c:v>11</c:v>
                </c:pt>
                <c:pt idx="17">
                  <c:v>11.06</c:v>
                </c:pt>
                <c:pt idx="18">
                  <c:v>11.08</c:v>
                </c:pt>
              </c:numCache>
            </c:numRef>
          </c:val>
          <c:extLst>
            <c:ext xmlns:c16="http://schemas.microsoft.com/office/drawing/2014/chart" uri="{C3380CC4-5D6E-409C-BE32-E72D297353CC}">
              <c16:uniqueId val="{00000004-21FC-4F91-A8D0-5967B42F7362}"/>
            </c:ext>
          </c:extLst>
        </c:ser>
        <c:dLbls>
          <c:showLegendKey val="0"/>
          <c:showVal val="0"/>
          <c:showCatName val="0"/>
          <c:showSerName val="0"/>
          <c:showPercent val="0"/>
          <c:showBubbleSize val="0"/>
        </c:dLbls>
        <c:gapWidth val="60"/>
        <c:overlap val="100"/>
        <c:axId val="238426416"/>
        <c:axId val="1"/>
      </c:barChart>
      <c:catAx>
        <c:axId val="238426416"/>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14"/>
        </c:scaling>
        <c:delete val="0"/>
        <c:axPos val="l"/>
        <c:numFmt formatCode="0\x" sourceLinked="0"/>
        <c:majorTickMark val="out"/>
        <c:minorTickMark val="none"/>
        <c:tickLblPos val="nextTo"/>
        <c:spPr>
          <a:noFill/>
          <a:ln w="3206">
            <a:noFill/>
            <a:prstDash val="solid"/>
          </a:ln>
        </c:spPr>
        <c:txPr>
          <a:bodyPr rot="0" vert="horz"/>
          <a:lstStyle/>
          <a:p>
            <a:pPr>
              <a:defRPr/>
            </a:pPr>
            <a:endParaRPr lang="en-US"/>
          </a:p>
        </c:txPr>
        <c:crossAx val="238426416"/>
        <c:crosses val="autoZero"/>
        <c:crossBetween val="between"/>
        <c:majorUnit val="2"/>
      </c:valAx>
      <c:spPr>
        <a:noFill/>
        <a:ln w="25651">
          <a:noFill/>
        </a:ln>
      </c:spPr>
    </c:plotArea>
    <c:legend>
      <c:legendPos val="tr"/>
      <c:legendEntry>
        <c:idx val="0"/>
        <c:delete val="1"/>
      </c:legendEntry>
      <c:layout>
        <c:manualLayout>
          <c:xMode val="edge"/>
          <c:yMode val="edge"/>
          <c:x val="9.7135505120683419E-2"/>
          <c:y val="2.717391304347826E-2"/>
          <c:w val="0.412668416447944"/>
          <c:h val="0.22534044657461297"/>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0354073387885337"/>
          <c:y val="4.2384263137320598E-2"/>
          <c:w val="0.89645926612114657"/>
          <c:h val="0.81171771746616783"/>
        </c:manualLayout>
      </c:layout>
      <c:barChart>
        <c:barDir val="col"/>
        <c:grouping val="clustered"/>
        <c:varyColors val="0"/>
        <c:ser>
          <c:idx val="1"/>
          <c:order val="0"/>
          <c:tx>
            <c:strRef>
              <c:f>Sheet1!$B$1</c:f>
              <c:strCache>
                <c:ptCount val="1"/>
                <c:pt idx="0">
                  <c:v>Equity Contribution</c:v>
                </c:pt>
              </c:strCache>
            </c:strRef>
          </c:tx>
          <c:spPr>
            <a:solidFill>
              <a:srgbClr val="1D5080"/>
            </a:solidFill>
            <a:ln w="34925">
              <a:noFill/>
              <a:prstDash val="solid"/>
            </a:ln>
          </c:spPr>
          <c:invertIfNegative val="0"/>
          <c:dLbls>
            <c:delete val="1"/>
          </c:dLbls>
          <c:cat>
            <c:strRef>
              <c:f>Sheet1!$A$2:$A$30</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1Q-3Q24</c:v>
                </c:pt>
                <c:pt idx="18">
                  <c:v>3Q24</c:v>
                </c:pt>
              </c:strCache>
            </c:strRef>
          </c:cat>
          <c:val>
            <c:numRef>
              <c:f>Sheet1!$B$2:$B$30</c:f>
              <c:numCache>
                <c:formatCode>0.00%</c:formatCode>
                <c:ptCount val="19"/>
                <c:pt idx="0">
                  <c:v>0.30287340600000001</c:v>
                </c:pt>
                <c:pt idx="1">
                  <c:v>0.38314916900000001</c:v>
                </c:pt>
                <c:pt idx="2">
                  <c:v>0.464972687</c:v>
                </c:pt>
                <c:pt idx="3">
                  <c:v>0.39753639099999999</c:v>
                </c:pt>
                <c:pt idx="4">
                  <c:v>0.36558127400000001</c:v>
                </c:pt>
                <c:pt idx="5">
                  <c:v>0.36993773000000002</c:v>
                </c:pt>
                <c:pt idx="6">
                  <c:v>0.33489999999999998</c:v>
                </c:pt>
                <c:pt idx="7">
                  <c:v>0.36030000000000001</c:v>
                </c:pt>
                <c:pt idx="8">
                  <c:v>0.39</c:v>
                </c:pt>
                <c:pt idx="9">
                  <c:v>0.40229999999999999</c:v>
                </c:pt>
                <c:pt idx="10">
                  <c:v>0.4002</c:v>
                </c:pt>
                <c:pt idx="11">
                  <c:v>0.4</c:v>
                </c:pt>
                <c:pt idx="12">
                  <c:v>0.44629999999999997</c:v>
                </c:pt>
                <c:pt idx="13">
                  <c:v>0.46537528630587532</c:v>
                </c:pt>
                <c:pt idx="14">
                  <c:v>0.45689999999999997</c:v>
                </c:pt>
                <c:pt idx="15">
                  <c:v>0.45129999999999998</c:v>
                </c:pt>
                <c:pt idx="16">
                  <c:v>0.51519999999999999</c:v>
                </c:pt>
                <c:pt idx="17">
                  <c:v>0.49230000000000002</c:v>
                </c:pt>
                <c:pt idx="18">
                  <c:v>0.52180000000000004</c:v>
                </c:pt>
              </c:numCache>
            </c:numRef>
          </c:val>
          <c:extLst>
            <c:ext xmlns:c16="http://schemas.microsoft.com/office/drawing/2014/chart" uri="{C3380CC4-5D6E-409C-BE32-E72D297353CC}">
              <c16:uniqueId val="{00000000-CB9C-43AC-B44F-0522EF695250}"/>
            </c:ext>
          </c:extLst>
        </c:ser>
        <c:dLbls>
          <c:showLegendKey val="0"/>
          <c:showVal val="1"/>
          <c:showCatName val="0"/>
          <c:showSerName val="0"/>
          <c:showPercent val="0"/>
          <c:showBubbleSize val="0"/>
        </c:dLbls>
        <c:gapWidth val="60"/>
        <c:axId val="239405560"/>
        <c:axId val="1"/>
      </c:barChart>
      <c:catAx>
        <c:axId val="239405560"/>
        <c:scaling>
          <c:orientation val="minMax"/>
        </c:scaling>
        <c:delete val="0"/>
        <c:axPos val="b"/>
        <c:numFmt formatCode="General" sourceLinked="1"/>
        <c:majorTickMark val="none"/>
        <c:minorTickMark val="none"/>
        <c:tickLblPos val="nextTo"/>
        <c:spPr>
          <a:noFill/>
          <a:ln w="3206">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scaling>
        <c:delete val="0"/>
        <c:axPos val="l"/>
        <c:numFmt formatCode="0%" sourceLinked="0"/>
        <c:majorTickMark val="out"/>
        <c:minorTickMark val="none"/>
        <c:tickLblPos val="nextTo"/>
        <c:spPr>
          <a:noFill/>
          <a:ln w="3206">
            <a:noFill/>
            <a:prstDash val="solid"/>
          </a:ln>
        </c:spPr>
        <c:txPr>
          <a:bodyPr rot="0" vert="horz"/>
          <a:lstStyle/>
          <a:p>
            <a:pPr>
              <a:defRPr/>
            </a:pPr>
            <a:endParaRPr lang="en-US"/>
          </a:p>
        </c:txPr>
        <c:crossAx val="239405560"/>
        <c:crosses val="autoZero"/>
        <c:crossBetween val="between"/>
        <c:majorUnit val="0.1"/>
      </c:valAx>
      <c:spPr>
        <a:noFill/>
        <a:ln w="25651">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0283853407214E-2"/>
          <c:y val="3.011830907500199E-2"/>
          <c:w val="0.9560426995236706"/>
          <c:h val="0.84520520162252444"/>
        </c:manualLayout>
      </c:layout>
      <c:barChart>
        <c:barDir val="col"/>
        <c:grouping val="clustered"/>
        <c:varyColors val="0"/>
        <c:ser>
          <c:idx val="0"/>
          <c:order val="0"/>
          <c:tx>
            <c:strRef>
              <c:f>Sheet1!$B$1</c:f>
              <c:strCache>
                <c:ptCount val="1"/>
                <c:pt idx="0">
                  <c:v>EBITDA of $50 Million or less</c:v>
                </c:pt>
              </c:strCache>
            </c:strRef>
          </c:tx>
          <c:spPr>
            <a:solidFill>
              <a:srgbClr val="1D5080"/>
            </a:solidFill>
            <a:ln w="24277">
              <a:noFill/>
            </a:ln>
          </c:spPr>
          <c:invertIfNegative val="0"/>
          <c:dLbls>
            <c:delete val="1"/>
          </c:dLbls>
          <c:cat>
            <c:strRef>
              <c:f>Sheet1!$A$2:$A$29</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1Q-3Q24</c:v>
                </c:pt>
              </c:strCache>
            </c:strRef>
          </c:cat>
          <c:val>
            <c:numRef>
              <c:f>Sheet1!$B$2:$B$29</c:f>
              <c:numCache>
                <c:formatCode>0</c:formatCode>
                <c:ptCount val="20"/>
                <c:pt idx="0">
                  <c:v>308.33333329999999</c:v>
                </c:pt>
                <c:pt idx="1">
                  <c:v>293.2142857</c:v>
                </c:pt>
                <c:pt idx="2">
                  <c:v>292.24</c:v>
                </c:pt>
                <c:pt idx="3">
                  <c:v>430.9375</c:v>
                </c:pt>
                <c:pt idx="4">
                  <c:v>637.5</c:v>
                </c:pt>
                <c:pt idx="5">
                  <c:v>493.75</c:v>
                </c:pt>
                <c:pt idx="6">
                  <c:v>514.16666669999995</c:v>
                </c:pt>
                <c:pt idx="7">
                  <c:v>514.0625</c:v>
                </c:pt>
                <c:pt idx="8" formatCode="General">
                  <c:v>425</c:v>
                </c:pt>
                <c:pt idx="9" formatCode="0.00">
                  <c:v>489.06</c:v>
                </c:pt>
                <c:pt idx="10" formatCode="0.00">
                  <c:v>493.18</c:v>
                </c:pt>
                <c:pt idx="11" formatCode="0.00">
                  <c:v>450</c:v>
                </c:pt>
                <c:pt idx="12" formatCode="0.00">
                  <c:v>450</c:v>
                </c:pt>
                <c:pt idx="13" formatCode="0.00">
                  <c:v>469.44</c:v>
                </c:pt>
                <c:pt idx="14" formatCode="0.00">
                  <c:v>562.5</c:v>
                </c:pt>
                <c:pt idx="15" formatCode="0.00">
                  <c:v>0</c:v>
                </c:pt>
                <c:pt idx="16" formatCode="0.00">
                  <c:v>475</c:v>
                </c:pt>
                <c:pt idx="17" formatCode="General">
                  <c:v>0</c:v>
                </c:pt>
                <c:pt idx="18" formatCode="General">
                  <c:v>0</c:v>
                </c:pt>
                <c:pt idx="19" formatCode="General">
                  <c:v>0</c:v>
                </c:pt>
              </c:numCache>
            </c:numRef>
          </c:val>
          <c:extLst>
            <c:ext xmlns:c16="http://schemas.microsoft.com/office/drawing/2014/chart" uri="{C3380CC4-5D6E-409C-BE32-E72D297353CC}">
              <c16:uniqueId val="{00000000-BD52-45E0-83AC-E9E2D26EE449}"/>
            </c:ext>
          </c:extLst>
        </c:ser>
        <c:ser>
          <c:idx val="2"/>
          <c:order val="1"/>
          <c:tx>
            <c:strRef>
              <c:f>Sheet1!$C$1</c:f>
              <c:strCache>
                <c:ptCount val="1"/>
                <c:pt idx="0">
                  <c:v>All LBOs</c:v>
                </c:pt>
              </c:strCache>
            </c:strRef>
          </c:tx>
          <c:spPr>
            <a:solidFill>
              <a:srgbClr val="6185A6"/>
            </a:solidFill>
            <a:ln w="24277">
              <a:noFill/>
            </a:ln>
          </c:spPr>
          <c:invertIfNegative val="0"/>
          <c:dLbls>
            <c:delete val="1"/>
          </c:dLbls>
          <c:cat>
            <c:strRef>
              <c:f>Sheet1!$A$2:$A$29</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1Q-3Q24</c:v>
                </c:pt>
              </c:strCache>
            </c:strRef>
          </c:cat>
          <c:val>
            <c:numRef>
              <c:f>Sheet1!$C$2:$C$29</c:f>
              <c:numCache>
                <c:formatCode>0</c:formatCode>
                <c:ptCount val="20"/>
                <c:pt idx="0">
                  <c:v>275</c:v>
                </c:pt>
                <c:pt idx="1">
                  <c:v>259.93229600000001</c:v>
                </c:pt>
                <c:pt idx="2">
                  <c:v>270.3696703</c:v>
                </c:pt>
                <c:pt idx="3">
                  <c:v>364.73214289999999</c:v>
                </c:pt>
                <c:pt idx="4">
                  <c:v>565.27777779999997</c:v>
                </c:pt>
                <c:pt idx="5">
                  <c:v>465.15151520000001</c:v>
                </c:pt>
                <c:pt idx="6">
                  <c:v>489.5061728</c:v>
                </c:pt>
                <c:pt idx="7">
                  <c:v>500.96153850000002</c:v>
                </c:pt>
                <c:pt idx="8" formatCode="General">
                  <c:v>388</c:v>
                </c:pt>
                <c:pt idx="9" formatCode="0.00">
                  <c:v>474.04</c:v>
                </c:pt>
                <c:pt idx="10" formatCode="0.00">
                  <c:v>484.09</c:v>
                </c:pt>
                <c:pt idx="11" formatCode="0.00">
                  <c:v>392.71</c:v>
                </c:pt>
                <c:pt idx="12" formatCode="0.00">
                  <c:v>392.71</c:v>
                </c:pt>
                <c:pt idx="13" formatCode="0.00">
                  <c:v>468.75</c:v>
                </c:pt>
                <c:pt idx="14" formatCode="0.00">
                  <c:v>522.73</c:v>
                </c:pt>
                <c:pt idx="15" formatCode="0.00">
                  <c:v>419</c:v>
                </c:pt>
                <c:pt idx="16" formatCode="0.00">
                  <c:v>394.21699999999998</c:v>
                </c:pt>
                <c:pt idx="17" formatCode="0.00">
                  <c:v>435.9</c:v>
                </c:pt>
                <c:pt idx="18" formatCode="0.00">
                  <c:v>413.33</c:v>
                </c:pt>
                <c:pt idx="19" formatCode="0.00">
                  <c:v>385</c:v>
                </c:pt>
              </c:numCache>
            </c:numRef>
          </c:val>
          <c:extLst>
            <c:ext xmlns:c16="http://schemas.microsoft.com/office/drawing/2014/chart" uri="{C3380CC4-5D6E-409C-BE32-E72D297353CC}">
              <c16:uniqueId val="{00000001-BD52-45E0-83AC-E9E2D26EE449}"/>
            </c:ext>
          </c:extLst>
        </c:ser>
        <c:ser>
          <c:idx val="1"/>
          <c:order val="2"/>
          <c:tx>
            <c:strRef>
              <c:f>Sheet1!$D$1</c:f>
              <c:strCache>
                <c:ptCount val="1"/>
                <c:pt idx="0">
                  <c:v>EBITDA More than $50 Million</c:v>
                </c:pt>
              </c:strCache>
            </c:strRef>
          </c:tx>
          <c:spPr>
            <a:solidFill>
              <a:srgbClr val="40C2C9"/>
            </a:solidFill>
            <a:ln w="24277">
              <a:noFill/>
            </a:ln>
          </c:spPr>
          <c:invertIfNegative val="0"/>
          <c:dLbls>
            <c:delete val="1"/>
          </c:dLbls>
          <c:cat>
            <c:strRef>
              <c:f>Sheet1!$A$2:$A$29</c:f>
              <c:strCache>
                <c:ptCount val="20"/>
                <c:pt idx="0">
                  <c:v>2005</c:v>
                </c:pt>
                <c:pt idx="1">
                  <c:v>2006</c:v>
                </c:pt>
                <c:pt idx="2">
                  <c:v>2007</c:v>
                </c:pt>
                <c:pt idx="3">
                  <c:v>2008</c:v>
                </c:pt>
                <c:pt idx="4">
                  <c:v>2009</c:v>
                </c:pt>
                <c:pt idx="5">
                  <c:v>2010</c:v>
                </c:pt>
                <c:pt idx="6">
                  <c:v>2011</c:v>
                </c:pt>
                <c:pt idx="7">
                  <c:v>2012</c:v>
                </c:pt>
                <c:pt idx="8">
                  <c:v>2013</c:v>
                </c:pt>
                <c:pt idx="9">
                  <c:v>2014</c:v>
                </c:pt>
                <c:pt idx="10">
                  <c:v>2015</c:v>
                </c:pt>
                <c:pt idx="11">
                  <c:v>2016</c:v>
                </c:pt>
                <c:pt idx="12">
                  <c:v>2017</c:v>
                </c:pt>
                <c:pt idx="13">
                  <c:v>2018</c:v>
                </c:pt>
                <c:pt idx="14">
                  <c:v>2019</c:v>
                </c:pt>
                <c:pt idx="15">
                  <c:v>2020</c:v>
                </c:pt>
                <c:pt idx="16">
                  <c:v>2021</c:v>
                </c:pt>
                <c:pt idx="17">
                  <c:v>2022</c:v>
                </c:pt>
                <c:pt idx="18">
                  <c:v>2023</c:v>
                </c:pt>
                <c:pt idx="19">
                  <c:v>1Q-3Q24</c:v>
                </c:pt>
              </c:strCache>
            </c:strRef>
          </c:cat>
          <c:val>
            <c:numRef>
              <c:f>Sheet1!$D$2:$D$29</c:f>
              <c:numCache>
                <c:formatCode>0</c:formatCode>
                <c:ptCount val="20"/>
                <c:pt idx="0">
                  <c:v>249.64788730000001</c:v>
                </c:pt>
                <c:pt idx="1">
                  <c:v>236.30208329999999</c:v>
                </c:pt>
                <c:pt idx="2">
                  <c:v>260.14</c:v>
                </c:pt>
                <c:pt idx="3">
                  <c:v>338.25</c:v>
                </c:pt>
                <c:pt idx="4">
                  <c:v>507.5</c:v>
                </c:pt>
                <c:pt idx="5">
                  <c:v>448.80952380000002</c:v>
                </c:pt>
                <c:pt idx="6">
                  <c:v>475</c:v>
                </c:pt>
                <c:pt idx="7">
                  <c:v>486</c:v>
                </c:pt>
                <c:pt idx="8" formatCode="General">
                  <c:v>372</c:v>
                </c:pt>
                <c:pt idx="9" formatCode="0.00">
                  <c:v>450</c:v>
                </c:pt>
                <c:pt idx="10" formatCode="0.00">
                  <c:v>475</c:v>
                </c:pt>
                <c:pt idx="11" formatCode="0.00">
                  <c:v>374.81</c:v>
                </c:pt>
                <c:pt idx="12" formatCode="0.00">
                  <c:v>374.81</c:v>
                </c:pt>
                <c:pt idx="13" formatCode="0.00">
                  <c:v>467.86</c:v>
                </c:pt>
                <c:pt idx="14" formatCode="0.00">
                  <c:v>500</c:v>
                </c:pt>
                <c:pt idx="15" formatCode="0.00">
                  <c:v>420.83333333333331</c:v>
                </c:pt>
                <c:pt idx="16" formatCode="0.00">
                  <c:v>388.98</c:v>
                </c:pt>
                <c:pt idx="17" formatCode="0.00">
                  <c:v>427.7</c:v>
                </c:pt>
                <c:pt idx="18" formatCode="0.00">
                  <c:v>413.33</c:v>
                </c:pt>
                <c:pt idx="19" formatCode="0.00">
                  <c:v>385</c:v>
                </c:pt>
              </c:numCache>
            </c:numRef>
          </c:val>
          <c:extLst>
            <c:ext xmlns:c16="http://schemas.microsoft.com/office/drawing/2014/chart" uri="{C3380CC4-5D6E-409C-BE32-E72D297353CC}">
              <c16:uniqueId val="{00000002-BD52-45E0-83AC-E9E2D26EE449}"/>
            </c:ext>
          </c:extLst>
        </c:ser>
        <c:dLbls>
          <c:showLegendKey val="0"/>
          <c:showVal val="1"/>
          <c:showCatName val="0"/>
          <c:showSerName val="0"/>
          <c:showPercent val="0"/>
          <c:showBubbleSize val="0"/>
        </c:dLbls>
        <c:gapWidth val="60"/>
        <c:axId val="239263840"/>
        <c:axId val="1"/>
      </c:barChart>
      <c:catAx>
        <c:axId val="239263840"/>
        <c:scaling>
          <c:orientation val="minMax"/>
        </c:scaling>
        <c:delete val="0"/>
        <c:axPos val="b"/>
        <c:numFmt formatCode="General" sourceLinked="0"/>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in val="100"/>
        </c:scaling>
        <c:delete val="0"/>
        <c:axPos val="l"/>
        <c:numFmt formatCode="General" sourceLinked="0"/>
        <c:majorTickMark val="out"/>
        <c:minorTickMark val="none"/>
        <c:tickLblPos val="nextTo"/>
        <c:spPr>
          <a:noFill/>
          <a:ln w="3035">
            <a:noFill/>
            <a:prstDash val="solid"/>
          </a:ln>
        </c:spPr>
        <c:txPr>
          <a:bodyPr rot="0" vert="horz"/>
          <a:lstStyle/>
          <a:p>
            <a:pPr>
              <a:defRPr/>
            </a:pPr>
            <a:endParaRPr lang="en-US"/>
          </a:p>
        </c:txPr>
        <c:crossAx val="239263840"/>
        <c:crosses val="autoZero"/>
        <c:crossBetween val="between"/>
      </c:valAx>
      <c:spPr>
        <a:noFill/>
        <a:ln w="25400">
          <a:noFill/>
        </a:ln>
      </c:spPr>
    </c:plotArea>
    <c:legend>
      <c:legendPos val="t"/>
      <c:layout>
        <c:manualLayout>
          <c:xMode val="edge"/>
          <c:yMode val="edge"/>
          <c:x val="0.33301825119082329"/>
          <c:y val="6.0606060606060608E-2"/>
          <c:w val="0.62100053465539029"/>
          <c:h val="4.9126501232800449E-2"/>
        </c:manualLayout>
      </c:layout>
      <c:overlay val="0"/>
      <c:spPr>
        <a:noFill/>
        <a:ln w="3035">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840283853407214E-2"/>
          <c:y val="3.011830907500199E-2"/>
          <c:w val="0.9560426995236706"/>
          <c:h val="0.84520520162252444"/>
        </c:manualLayout>
      </c:layout>
      <c:barChart>
        <c:barDir val="col"/>
        <c:grouping val="clustered"/>
        <c:varyColors val="0"/>
        <c:ser>
          <c:idx val="0"/>
          <c:order val="0"/>
          <c:tx>
            <c:strRef>
              <c:f>Sheet1!$B$1</c:f>
              <c:strCache>
                <c:ptCount val="1"/>
                <c:pt idx="0">
                  <c:v>EBITDA of $50 Million or less</c:v>
                </c:pt>
              </c:strCache>
            </c:strRef>
          </c:tx>
          <c:spPr>
            <a:solidFill>
              <a:srgbClr val="1D5080"/>
            </a:solidFill>
            <a:ln w="24277">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Sheet1!$B$2:$B$30</c:f>
              <c:numCache>
                <c:formatCode>0</c:formatCode>
                <c:ptCount val="20"/>
                <c:pt idx="0">
                  <c:v>303.4926471</c:v>
                </c:pt>
                <c:pt idx="1">
                  <c:v>306.35000000000002</c:v>
                </c:pt>
                <c:pt idx="2">
                  <c:v>465.7142857</c:v>
                </c:pt>
                <c:pt idx="3">
                  <c:v>625</c:v>
                </c:pt>
                <c:pt idx="4">
                  <c:v>523.61111110000002</c:v>
                </c:pt>
                <c:pt idx="5">
                  <c:v>529.4642857</c:v>
                </c:pt>
                <c:pt idx="6" formatCode="General">
                  <c:v>527</c:v>
                </c:pt>
                <c:pt idx="7" formatCode="General">
                  <c:v>479</c:v>
                </c:pt>
                <c:pt idx="8" formatCode="General">
                  <c:v>491.67</c:v>
                </c:pt>
                <c:pt idx="9" formatCode="General">
                  <c:v>496.55</c:v>
                </c:pt>
                <c:pt idx="10" formatCode="General">
                  <c:v>528.29</c:v>
                </c:pt>
                <c:pt idx="11" formatCode="General">
                  <c:v>468.75</c:v>
                </c:pt>
                <c:pt idx="12" formatCode="General">
                  <c:v>480.21</c:v>
                </c:pt>
                <c:pt idx="13" formatCode="General">
                  <c:v>534.72</c:v>
                </c:pt>
                <c:pt idx="14" formatCode="General">
                  <c:v>0</c:v>
                </c:pt>
                <c:pt idx="15" formatCode="0.00">
                  <c:v>478.13</c:v>
                </c:pt>
                <c:pt idx="16" formatCode="0.00">
                  <c:v>600</c:v>
                </c:pt>
                <c:pt idx="17" formatCode="General">
                  <c:v>0</c:v>
                </c:pt>
                <c:pt idx="18" formatCode="General">
                  <c:v>0</c:v>
                </c:pt>
                <c:pt idx="19" formatCode="General">
                  <c:v>0</c:v>
                </c:pt>
              </c:numCache>
            </c:numRef>
          </c:val>
          <c:extLst>
            <c:ext xmlns:c16="http://schemas.microsoft.com/office/drawing/2014/chart" uri="{C3380CC4-5D6E-409C-BE32-E72D297353CC}">
              <c16:uniqueId val="{00000000-BD52-45E0-83AC-E9E2D26EE449}"/>
            </c:ext>
          </c:extLst>
        </c:ser>
        <c:ser>
          <c:idx val="2"/>
          <c:order val="1"/>
          <c:tx>
            <c:strRef>
              <c:f>Sheet1!$C$1</c:f>
              <c:strCache>
                <c:ptCount val="1"/>
                <c:pt idx="0">
                  <c:v>All LBOs</c:v>
                </c:pt>
              </c:strCache>
            </c:strRef>
          </c:tx>
          <c:spPr>
            <a:solidFill>
              <a:srgbClr val="6185A6"/>
            </a:solidFill>
            <a:ln w="24277">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Sheet1!$C$2:$C$30</c:f>
              <c:numCache>
                <c:formatCode>0</c:formatCode>
                <c:ptCount val="20"/>
                <c:pt idx="0">
                  <c:v>275.83333340000001</c:v>
                </c:pt>
                <c:pt idx="1">
                  <c:v>281.66535140000002</c:v>
                </c:pt>
                <c:pt idx="2">
                  <c:v>422.2</c:v>
                </c:pt>
                <c:pt idx="3">
                  <c:v>573.33333330000005</c:v>
                </c:pt>
                <c:pt idx="4">
                  <c:v>484.70149249999997</c:v>
                </c:pt>
                <c:pt idx="5">
                  <c:v>509.44444440000001</c:v>
                </c:pt>
                <c:pt idx="6" formatCode="General">
                  <c:v>501</c:v>
                </c:pt>
                <c:pt idx="7" formatCode="General">
                  <c:v>426</c:v>
                </c:pt>
                <c:pt idx="8" formatCode="General">
                  <c:v>428.95</c:v>
                </c:pt>
                <c:pt idx="9" formatCode="General">
                  <c:v>459.96</c:v>
                </c:pt>
                <c:pt idx="10" formatCode="General">
                  <c:v>483.2</c:v>
                </c:pt>
                <c:pt idx="11" formatCode="General">
                  <c:v>408.05</c:v>
                </c:pt>
                <c:pt idx="12" formatCode="General">
                  <c:v>413.56</c:v>
                </c:pt>
                <c:pt idx="13" formatCode="General">
                  <c:v>460.53</c:v>
                </c:pt>
                <c:pt idx="14" formatCode="0.00">
                  <c:v>427.88461538461536</c:v>
                </c:pt>
                <c:pt idx="15" formatCode="0.00">
                  <c:v>413.85</c:v>
                </c:pt>
                <c:pt idx="16" formatCode="0.00">
                  <c:v>480.35700000000003</c:v>
                </c:pt>
                <c:pt idx="17" formatCode="General">
                  <c:v>446.43</c:v>
                </c:pt>
                <c:pt idx="18" formatCode="General">
                  <c:v>380.13</c:v>
                </c:pt>
                <c:pt idx="19" formatCode="General">
                  <c:v>383.33</c:v>
                </c:pt>
              </c:numCache>
            </c:numRef>
          </c:val>
          <c:extLst>
            <c:ext xmlns:c16="http://schemas.microsoft.com/office/drawing/2014/chart" uri="{C3380CC4-5D6E-409C-BE32-E72D297353CC}">
              <c16:uniqueId val="{00000001-BD52-45E0-83AC-E9E2D26EE449}"/>
            </c:ext>
          </c:extLst>
        </c:ser>
        <c:ser>
          <c:idx val="1"/>
          <c:order val="2"/>
          <c:tx>
            <c:strRef>
              <c:f>Sheet1!$D$1</c:f>
              <c:strCache>
                <c:ptCount val="1"/>
                <c:pt idx="0">
                  <c:v>EBITDA More than $50 Million</c:v>
                </c:pt>
              </c:strCache>
            </c:strRef>
          </c:tx>
          <c:spPr>
            <a:solidFill>
              <a:srgbClr val="40C2C9"/>
            </a:solidFill>
            <a:ln w="24277">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Sheet1!$D$2:$D$30</c:f>
              <c:numCache>
                <c:formatCode>0</c:formatCode>
                <c:ptCount val="20"/>
                <c:pt idx="0">
                  <c:v>252.89634150000001</c:v>
                </c:pt>
                <c:pt idx="1">
                  <c:v>271.49</c:v>
                </c:pt>
                <c:pt idx="2">
                  <c:v>405.27777780000002</c:v>
                </c:pt>
                <c:pt idx="3">
                  <c:v>538.88888889999998</c:v>
                </c:pt>
                <c:pt idx="4">
                  <c:v>470.40816330000001</c:v>
                </c:pt>
                <c:pt idx="5">
                  <c:v>500.40322579999997</c:v>
                </c:pt>
                <c:pt idx="6" formatCode="General">
                  <c:v>494</c:v>
                </c:pt>
                <c:pt idx="7" formatCode="General">
                  <c:v>408</c:v>
                </c:pt>
                <c:pt idx="8" formatCode="General">
                  <c:v>412.97</c:v>
                </c:pt>
                <c:pt idx="9" formatCode="General">
                  <c:v>447.32</c:v>
                </c:pt>
                <c:pt idx="10" formatCode="General">
                  <c:v>472.08</c:v>
                </c:pt>
                <c:pt idx="11" formatCode="General">
                  <c:v>394.01</c:v>
                </c:pt>
                <c:pt idx="12" formatCode="General">
                  <c:v>401.16</c:v>
                </c:pt>
                <c:pt idx="13" formatCode="General">
                  <c:v>446.61</c:v>
                </c:pt>
                <c:pt idx="14" formatCode="0.00">
                  <c:v>426.2987012987013</c:v>
                </c:pt>
                <c:pt idx="15" formatCode="0.00">
                  <c:v>410.37</c:v>
                </c:pt>
                <c:pt idx="16" formatCode="0.00">
                  <c:v>471.15</c:v>
                </c:pt>
                <c:pt idx="17" formatCode="General">
                  <c:v>446.43</c:v>
                </c:pt>
                <c:pt idx="18" formatCode="General">
                  <c:v>380.13</c:v>
                </c:pt>
                <c:pt idx="19" formatCode="General">
                  <c:v>383.33</c:v>
                </c:pt>
              </c:numCache>
            </c:numRef>
          </c:val>
          <c:extLst>
            <c:ext xmlns:c16="http://schemas.microsoft.com/office/drawing/2014/chart" uri="{C3380CC4-5D6E-409C-BE32-E72D297353CC}">
              <c16:uniqueId val="{00000002-BD52-45E0-83AC-E9E2D26EE449}"/>
            </c:ext>
          </c:extLst>
        </c:ser>
        <c:dLbls>
          <c:showLegendKey val="0"/>
          <c:showVal val="1"/>
          <c:showCatName val="0"/>
          <c:showSerName val="0"/>
          <c:showPercent val="0"/>
          <c:showBubbleSize val="0"/>
        </c:dLbls>
        <c:gapWidth val="60"/>
        <c:axId val="239263840"/>
        <c:axId val="1"/>
      </c:barChart>
      <c:catAx>
        <c:axId val="239263840"/>
        <c:scaling>
          <c:orientation val="minMax"/>
        </c:scaling>
        <c:delete val="0"/>
        <c:axPos val="b"/>
        <c:numFmt formatCode="General" sourceLinked="0"/>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in val="100"/>
        </c:scaling>
        <c:delete val="0"/>
        <c:axPos val="l"/>
        <c:numFmt formatCode="General" sourceLinked="0"/>
        <c:majorTickMark val="out"/>
        <c:minorTickMark val="none"/>
        <c:tickLblPos val="nextTo"/>
        <c:spPr>
          <a:noFill/>
          <a:ln w="3035">
            <a:noFill/>
            <a:prstDash val="solid"/>
          </a:ln>
        </c:spPr>
        <c:txPr>
          <a:bodyPr rot="0" vert="horz"/>
          <a:lstStyle/>
          <a:p>
            <a:pPr>
              <a:defRPr/>
            </a:pPr>
            <a:endParaRPr lang="en-US"/>
          </a:p>
        </c:txPr>
        <c:crossAx val="239263840"/>
        <c:crosses val="autoZero"/>
        <c:crossBetween val="between"/>
      </c:valAx>
      <c:spPr>
        <a:noFill/>
        <a:ln w="25400">
          <a:noFill/>
        </a:ln>
      </c:spPr>
    </c:plotArea>
    <c:legend>
      <c:legendPos val="t"/>
      <c:layout>
        <c:manualLayout>
          <c:xMode val="edge"/>
          <c:yMode val="edge"/>
          <c:x val="0.33301825119082329"/>
          <c:y val="6.0606060606060608E-2"/>
          <c:w val="0.62100053465539029"/>
          <c:h val="4.9126501232800449E-2"/>
        </c:manualLayout>
      </c:layout>
      <c:overlay val="0"/>
      <c:spPr>
        <a:noFill/>
        <a:ln w="3035">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4235442791874E-2"/>
          <c:y val="3.011830907500199E-2"/>
          <c:w val="0.95110576455720808"/>
          <c:h val="0.84520520162252444"/>
        </c:manualLayout>
      </c:layout>
      <c:barChart>
        <c:barDir val="col"/>
        <c:grouping val="clustered"/>
        <c:varyColors val="0"/>
        <c:ser>
          <c:idx val="0"/>
          <c:order val="0"/>
          <c:tx>
            <c:strRef>
              <c:f>Sheet1!$B$1</c:f>
              <c:strCache>
                <c:ptCount val="1"/>
                <c:pt idx="0">
                  <c:v>EBITDA of $50 Million or less</c:v>
                </c:pt>
              </c:strCache>
            </c:strRef>
          </c:tx>
          <c:spPr>
            <a:solidFill>
              <a:srgbClr val="1D5080"/>
            </a:solidFill>
            <a:ln>
              <a:noFill/>
            </a:ln>
          </c:spPr>
          <c:invertIfNegative val="0"/>
          <c:dLbls>
            <c:delete val="1"/>
          </c:dLbls>
          <c:cat>
            <c:strRef>
              <c:f>Sheet1!$A$2:$A$27</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Sheet1!$B$2:$B$27</c:f>
              <c:numCache>
                <c:formatCode>0.00%</c:formatCode>
                <c:ptCount val="18"/>
                <c:pt idx="0">
                  <c:v>9.5747125000000002E-2</c:v>
                </c:pt>
                <c:pt idx="1">
                  <c:v>9.153E-2</c:v>
                </c:pt>
                <c:pt idx="2">
                  <c:v>7.4235333333333334E-2</c:v>
                </c:pt>
                <c:pt idx="3">
                  <c:v>7.3876538461538466E-2</c:v>
                </c:pt>
                <c:pt idx="4">
                  <c:v>7.1731764705882356E-2</c:v>
                </c:pt>
                <c:pt idx="5">
                  <c:v>5.9640499999999999E-2</c:v>
                </c:pt>
                <c:pt idx="6">
                  <c:v>6.3154444444444444E-2</c:v>
                </c:pt>
                <c:pt idx="7">
                  <c:v>6.3436206896551731E-2</c:v>
                </c:pt>
                <c:pt idx="8">
                  <c:v>6.7174736842105259E-2</c:v>
                </c:pt>
                <c:pt idx="9">
                  <c:v>6.2094333333333321E-2</c:v>
                </c:pt>
                <c:pt idx="10">
                  <c:v>7.4598333333333336E-2</c:v>
                </c:pt>
                <c:pt idx="11">
                  <c:v>8.1867499999999996E-2</c:v>
                </c:pt>
                <c:pt idx="13">
                  <c:v>5.9297499999999996E-2</c:v>
                </c:pt>
                <c:pt idx="14">
                  <c:v>7.5889999999999999E-2</c:v>
                </c:pt>
              </c:numCache>
            </c:numRef>
          </c:val>
          <c:extLst>
            <c:ext xmlns:c16="http://schemas.microsoft.com/office/drawing/2014/chart" uri="{C3380CC4-5D6E-409C-BE32-E72D297353CC}">
              <c16:uniqueId val="{00000000-F859-45D2-A32F-7A1445D87BC1}"/>
            </c:ext>
          </c:extLst>
        </c:ser>
        <c:ser>
          <c:idx val="2"/>
          <c:order val="1"/>
          <c:tx>
            <c:strRef>
              <c:f>Sheet1!$C$1</c:f>
              <c:strCache>
                <c:ptCount val="1"/>
                <c:pt idx="0">
                  <c:v>All LBOs</c:v>
                </c:pt>
              </c:strCache>
            </c:strRef>
          </c:tx>
          <c:spPr>
            <a:solidFill>
              <a:srgbClr val="6185A6"/>
            </a:solidFill>
            <a:ln>
              <a:noFill/>
            </a:ln>
          </c:spPr>
          <c:invertIfNegative val="0"/>
          <c:dLbls>
            <c:delete val="1"/>
          </c:dLbls>
          <c:cat>
            <c:strRef>
              <c:f>Sheet1!$A$2:$A$27</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Sheet1!$C$2:$C$27</c:f>
              <c:numCache>
                <c:formatCode>0.00%</c:formatCode>
                <c:ptCount val="18"/>
                <c:pt idx="0">
                  <c:v>9.385618749999998E-2</c:v>
                </c:pt>
                <c:pt idx="1">
                  <c:v>8.697573333333336E-2</c:v>
                </c:pt>
                <c:pt idx="2">
                  <c:v>7.2545776119402994E-2</c:v>
                </c:pt>
                <c:pt idx="3">
                  <c:v>7.2704450549450544E-2</c:v>
                </c:pt>
                <c:pt idx="4">
                  <c:v>6.7710104166666674E-2</c:v>
                </c:pt>
                <c:pt idx="5">
                  <c:v>5.6948913043478287E-2</c:v>
                </c:pt>
                <c:pt idx="6">
                  <c:v>5.6045187969924859E-2</c:v>
                </c:pt>
                <c:pt idx="7">
                  <c:v>6.0494260869565261E-2</c:v>
                </c:pt>
                <c:pt idx="8">
                  <c:v>6.4761400000000025E-2</c:v>
                </c:pt>
                <c:pt idx="9">
                  <c:v>5.5405298013245043E-2</c:v>
                </c:pt>
                <c:pt idx="10">
                  <c:v>6.799307692307692E-2</c:v>
                </c:pt>
                <c:pt idx="11">
                  <c:v>7.5215486725663763E-2</c:v>
                </c:pt>
                <c:pt idx="12">
                  <c:v>5.7589342105263189E-2</c:v>
                </c:pt>
                <c:pt idx="13">
                  <c:v>5.0146346153846166E-2</c:v>
                </c:pt>
                <c:pt idx="14">
                  <c:v>6.8328928571428554E-2</c:v>
                </c:pt>
                <c:pt idx="15">
                  <c:v>0.1091</c:v>
                </c:pt>
                <c:pt idx="16">
                  <c:v>9.5100000000000004E-2</c:v>
                </c:pt>
                <c:pt idx="17">
                  <c:v>9.4100000000000003E-2</c:v>
                </c:pt>
              </c:numCache>
            </c:numRef>
          </c:val>
          <c:extLst>
            <c:ext xmlns:c16="http://schemas.microsoft.com/office/drawing/2014/chart" uri="{C3380CC4-5D6E-409C-BE32-E72D297353CC}">
              <c16:uniqueId val="{00000001-F859-45D2-A32F-7A1445D87BC1}"/>
            </c:ext>
          </c:extLst>
        </c:ser>
        <c:ser>
          <c:idx val="1"/>
          <c:order val="2"/>
          <c:tx>
            <c:strRef>
              <c:f>Sheet1!$D$1</c:f>
              <c:strCache>
                <c:ptCount val="1"/>
                <c:pt idx="0">
                  <c:v>EBITDA more than $50 Million</c:v>
                </c:pt>
              </c:strCache>
            </c:strRef>
          </c:tx>
          <c:spPr>
            <a:solidFill>
              <a:srgbClr val="40C2C9"/>
            </a:solidFill>
            <a:ln>
              <a:noFill/>
            </a:ln>
          </c:spPr>
          <c:invertIfNegative val="0"/>
          <c:dLbls>
            <c:delete val="1"/>
          </c:dLbls>
          <c:cat>
            <c:strRef>
              <c:f>Sheet1!$A$2:$A$27</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Sheet1!$D$2:$D$27</c:f>
              <c:numCache>
                <c:formatCode>0.00%</c:formatCode>
                <c:ptCount val="18"/>
                <c:pt idx="0">
                  <c:v>9.291071875000001E-2</c:v>
                </c:pt>
                <c:pt idx="1">
                  <c:v>8.3939555555555559E-2</c:v>
                </c:pt>
                <c:pt idx="2">
                  <c:v>6.9440755102040813E-2</c:v>
                </c:pt>
                <c:pt idx="3">
                  <c:v>6.9851949152542364E-2</c:v>
                </c:pt>
                <c:pt idx="4">
                  <c:v>6.6819487179487158E-2</c:v>
                </c:pt>
                <c:pt idx="5">
                  <c:v>5.3669850746268656E-2</c:v>
                </c:pt>
                <c:pt idx="6">
                  <c:v>5.4234339622641528E-2</c:v>
                </c:pt>
                <c:pt idx="7">
                  <c:v>5.8634166666666682E-2</c:v>
                </c:pt>
                <c:pt idx="8">
                  <c:v>6.186584415584416E-2</c:v>
                </c:pt>
                <c:pt idx="9">
                  <c:v>5.4059669421487606E-2</c:v>
                </c:pt>
                <c:pt idx="10">
                  <c:v>6.6164384615384597E-2</c:v>
                </c:pt>
                <c:pt idx="11">
                  <c:v>7.3061789473684247E-2</c:v>
                </c:pt>
                <c:pt idx="12">
                  <c:v>5.6730270270270305E-2</c:v>
                </c:pt>
                <c:pt idx="13">
                  <c:v>4.9651689189189184E-2</c:v>
                </c:pt>
                <c:pt idx="14">
                  <c:v>6.774730769230769E-2</c:v>
                </c:pt>
                <c:pt idx="15">
                  <c:v>0.1091</c:v>
                </c:pt>
                <c:pt idx="16">
                  <c:v>9.5100000000000004E-2</c:v>
                </c:pt>
                <c:pt idx="17">
                  <c:v>9.4100000000000003E-2</c:v>
                </c:pt>
              </c:numCache>
            </c:numRef>
          </c:val>
          <c:extLst>
            <c:ext xmlns:c16="http://schemas.microsoft.com/office/drawing/2014/chart" uri="{C3380CC4-5D6E-409C-BE32-E72D297353CC}">
              <c16:uniqueId val="{00000002-F859-45D2-A32F-7A1445D87BC1}"/>
            </c:ext>
          </c:extLst>
        </c:ser>
        <c:dLbls>
          <c:showLegendKey val="0"/>
          <c:showVal val="1"/>
          <c:showCatName val="0"/>
          <c:showSerName val="0"/>
          <c:showPercent val="0"/>
          <c:showBubbleSize val="0"/>
        </c:dLbls>
        <c:gapWidth val="60"/>
        <c:axId val="235918000"/>
        <c:axId val="1"/>
      </c:barChart>
      <c:catAx>
        <c:axId val="235918000"/>
        <c:scaling>
          <c:orientation val="minMax"/>
        </c:scaling>
        <c:delete val="0"/>
        <c:axPos val="b"/>
        <c:numFmt formatCode="General" sourceLinked="0"/>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noMultiLvlLbl val="0"/>
      </c:catAx>
      <c:valAx>
        <c:axId val="1"/>
        <c:scaling>
          <c:orientation val="minMax"/>
          <c:max val="0.12000000000000001"/>
          <c:min val="0"/>
        </c:scaling>
        <c:delete val="0"/>
        <c:axPos val="l"/>
        <c:numFmt formatCode="0%" sourceLinked="0"/>
        <c:majorTickMark val="out"/>
        <c:minorTickMark val="none"/>
        <c:tickLblPos val="nextTo"/>
        <c:spPr>
          <a:noFill/>
          <a:ln w="3035">
            <a:noFill/>
            <a:prstDash val="solid"/>
          </a:ln>
        </c:spPr>
        <c:txPr>
          <a:bodyPr rot="0" vert="horz"/>
          <a:lstStyle/>
          <a:p>
            <a:pPr>
              <a:defRPr/>
            </a:pPr>
            <a:endParaRPr lang="en-US"/>
          </a:p>
        </c:txPr>
        <c:crossAx val="235918000"/>
        <c:crosses val="autoZero"/>
        <c:crossBetween val="between"/>
      </c:valAx>
      <c:spPr>
        <a:noFill/>
        <a:ln w="24277">
          <a:noFill/>
        </a:ln>
      </c:spPr>
    </c:plotArea>
    <c:legend>
      <c:legendPos val="t"/>
      <c:layout>
        <c:manualLayout>
          <c:xMode val="edge"/>
          <c:yMode val="edge"/>
          <c:x val="0.19412936230193448"/>
          <c:y val="0.13636363636363635"/>
          <c:w val="0.62100053465539029"/>
          <c:h val="4.9126501232800449E-2"/>
        </c:manualLayout>
      </c:layout>
      <c:overlay val="0"/>
      <c:spPr>
        <a:noFill/>
        <a:ln w="3035">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9418683775638E-2"/>
          <c:y val="3.0674063469339059E-2"/>
          <c:w val="0.94771058131622432"/>
          <c:h val="0.80190586972083022"/>
        </c:manualLayout>
      </c:layout>
      <c:barChart>
        <c:barDir val="col"/>
        <c:grouping val="stacked"/>
        <c:varyColors val="0"/>
        <c:ser>
          <c:idx val="0"/>
          <c:order val="0"/>
          <c:tx>
            <c:strRef>
              <c:f>Sheet1!$B$1</c:f>
              <c:strCache>
                <c:ptCount val="1"/>
                <c:pt idx="0">
                  <c:v>Spread</c:v>
                </c:pt>
              </c:strCache>
            </c:strRef>
          </c:tx>
          <c:spPr>
            <a:solidFill>
              <a:srgbClr val="1D5080"/>
            </a:solidFill>
            <a:ln w="23843">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Sheet1!$B$2:$B$30</c:f>
              <c:numCache>
                <c:formatCode>0</c:formatCode>
                <c:ptCount val="20"/>
                <c:pt idx="0">
                  <c:v>252.89634150000001</c:v>
                </c:pt>
                <c:pt idx="1">
                  <c:v>271.49</c:v>
                </c:pt>
                <c:pt idx="2">
                  <c:v>405.27777780000002</c:v>
                </c:pt>
                <c:pt idx="3">
                  <c:v>538.88888889999998</c:v>
                </c:pt>
                <c:pt idx="4">
                  <c:v>470.40816330000001</c:v>
                </c:pt>
                <c:pt idx="5">
                  <c:v>500.40322579999997</c:v>
                </c:pt>
                <c:pt idx="6" formatCode="General">
                  <c:v>494</c:v>
                </c:pt>
                <c:pt idx="7" formatCode="General">
                  <c:v>409</c:v>
                </c:pt>
                <c:pt idx="8" formatCode="General">
                  <c:v>412.97</c:v>
                </c:pt>
                <c:pt idx="9" formatCode="General">
                  <c:v>447.32</c:v>
                </c:pt>
                <c:pt idx="10" formatCode="General">
                  <c:v>472.08</c:v>
                </c:pt>
                <c:pt idx="11" formatCode="General">
                  <c:v>394.01</c:v>
                </c:pt>
                <c:pt idx="12" formatCode="General">
                  <c:v>401.16</c:v>
                </c:pt>
                <c:pt idx="13" formatCode="General">
                  <c:v>446.61</c:v>
                </c:pt>
                <c:pt idx="14" formatCode="0.00">
                  <c:v>426.2987012987013</c:v>
                </c:pt>
                <c:pt idx="15" formatCode="0.00">
                  <c:v>410.37</c:v>
                </c:pt>
                <c:pt idx="16" formatCode="0.00">
                  <c:v>471.54</c:v>
                </c:pt>
                <c:pt idx="17" formatCode="0.00">
                  <c:v>446.43</c:v>
                </c:pt>
                <c:pt idx="18" formatCode="General">
                  <c:v>380.13</c:v>
                </c:pt>
                <c:pt idx="19" formatCode="General">
                  <c:v>383.33</c:v>
                </c:pt>
              </c:numCache>
            </c:numRef>
          </c:val>
          <c:extLst>
            <c:ext xmlns:c16="http://schemas.microsoft.com/office/drawing/2014/chart" uri="{C3380CC4-5D6E-409C-BE32-E72D297353CC}">
              <c16:uniqueId val="{00000014-4AA1-4466-8650-5C4EFCB80425}"/>
            </c:ext>
          </c:extLst>
        </c:ser>
        <c:ser>
          <c:idx val="1"/>
          <c:order val="1"/>
          <c:tx>
            <c:strRef>
              <c:f>Sheet1!$C$1</c:f>
              <c:strCache>
                <c:ptCount val="1"/>
                <c:pt idx="0">
                  <c:v>Upfront Fee</c:v>
                </c:pt>
              </c:strCache>
            </c:strRef>
          </c:tx>
          <c:spPr>
            <a:solidFill>
              <a:srgbClr val="6185A6"/>
            </a:solidFill>
            <a:ln w="23843">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Sheet1!$C$2:$C$30</c:f>
              <c:numCache>
                <c:formatCode>0</c:formatCode>
                <c:ptCount val="20"/>
                <c:pt idx="0">
                  <c:v>20.0625</c:v>
                </c:pt>
                <c:pt idx="1">
                  <c:v>80.952380950000006</c:v>
                </c:pt>
                <c:pt idx="2">
                  <c:v>102.8846154</c:v>
                </c:pt>
                <c:pt idx="3">
                  <c:v>69.047619049999994</c:v>
                </c:pt>
                <c:pt idx="4">
                  <c:v>51.81818182</c:v>
                </c:pt>
                <c:pt idx="5">
                  <c:v>82.930107530000001</c:v>
                </c:pt>
                <c:pt idx="6" formatCode="General">
                  <c:v>50</c:v>
                </c:pt>
                <c:pt idx="7" formatCode="General">
                  <c:v>40</c:v>
                </c:pt>
                <c:pt idx="8" formatCode="General">
                  <c:v>32.630000000000003</c:v>
                </c:pt>
                <c:pt idx="9" formatCode="General">
                  <c:v>46.43</c:v>
                </c:pt>
                <c:pt idx="10" formatCode="General">
                  <c:v>53.74</c:v>
                </c:pt>
                <c:pt idx="11" formatCode="General">
                  <c:v>19.28</c:v>
                </c:pt>
                <c:pt idx="12" formatCode="General">
                  <c:v>31.62</c:v>
                </c:pt>
                <c:pt idx="13" formatCode="General">
                  <c:v>47.31</c:v>
                </c:pt>
                <c:pt idx="14" formatCode="0.00">
                  <c:v>50.595238095238095</c:v>
                </c:pt>
                <c:pt idx="15" formatCode="0.00">
                  <c:v>28.29</c:v>
                </c:pt>
                <c:pt idx="16" formatCode="0.00">
                  <c:v>111.52</c:v>
                </c:pt>
                <c:pt idx="17" formatCode="0.00">
                  <c:v>119.05</c:v>
                </c:pt>
                <c:pt idx="18" formatCode="General">
                  <c:v>29.27</c:v>
                </c:pt>
                <c:pt idx="19" formatCode="General">
                  <c:v>34.26</c:v>
                </c:pt>
              </c:numCache>
            </c:numRef>
          </c:val>
          <c:extLst>
            <c:ext xmlns:c16="http://schemas.microsoft.com/office/drawing/2014/chart" uri="{C3380CC4-5D6E-409C-BE32-E72D297353CC}">
              <c16:uniqueId val="{00000015-4AA1-4466-8650-5C4EFCB80425}"/>
            </c:ext>
          </c:extLst>
        </c:ser>
        <c:ser>
          <c:idx val="3"/>
          <c:order val="2"/>
          <c:tx>
            <c:strRef>
              <c:f>Sheet1!$D$1</c:f>
              <c:strCache>
                <c:ptCount val="1"/>
                <c:pt idx="0">
                  <c:v>Floor Benefit</c:v>
                </c:pt>
              </c:strCache>
            </c:strRef>
          </c:tx>
          <c:spPr>
            <a:solidFill>
              <a:srgbClr val="40C2C9"/>
            </a:solidFill>
            <a:ln w="23843">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Sheet1!$D$2:$D$30</c:f>
              <c:numCache>
                <c:formatCode>0</c:formatCode>
                <c:ptCount val="20"/>
                <c:pt idx="0">
                  <c:v>0</c:v>
                </c:pt>
                <c:pt idx="1">
                  <c:v>0</c:v>
                </c:pt>
                <c:pt idx="2">
                  <c:v>41.407499999999999</c:v>
                </c:pt>
                <c:pt idx="3">
                  <c:v>188.66142859999999</c:v>
                </c:pt>
                <c:pt idx="4">
                  <c:v>140.6676545</c:v>
                </c:pt>
                <c:pt idx="5">
                  <c:v>107.63270489999999</c:v>
                </c:pt>
                <c:pt idx="6" formatCode="General">
                  <c:v>85</c:v>
                </c:pt>
                <c:pt idx="7" formatCode="General">
                  <c:v>80</c:v>
                </c:pt>
                <c:pt idx="8" formatCode="General">
                  <c:v>76</c:v>
                </c:pt>
                <c:pt idx="9" formatCode="General">
                  <c:v>75.7</c:v>
                </c:pt>
                <c:pt idx="10" formatCode="General">
                  <c:v>22.66</c:v>
                </c:pt>
                <c:pt idx="11" formatCode="General">
                  <c:v>0</c:v>
                </c:pt>
                <c:pt idx="12" formatCode="General">
                  <c:v>0</c:v>
                </c:pt>
                <c:pt idx="13" formatCode="General">
                  <c:v>0</c:v>
                </c:pt>
                <c:pt idx="14" formatCode="0.00">
                  <c:v>57.284448979591801</c:v>
                </c:pt>
                <c:pt idx="15" formatCode="0.00">
                  <c:v>44.81</c:v>
                </c:pt>
                <c:pt idx="16" formatCode="_(* #,##0.00_);_(* \(#,##0.00\);_(* &quot;-&quot;??_);_(@_)">
                  <c:v>30.03</c:v>
                </c:pt>
                <c:pt idx="17" formatCode="General">
                  <c:v>0</c:v>
                </c:pt>
                <c:pt idx="18" formatCode="General">
                  <c:v>0</c:v>
                </c:pt>
                <c:pt idx="19" formatCode="General">
                  <c:v>0</c:v>
                </c:pt>
              </c:numCache>
            </c:numRef>
          </c:val>
          <c:extLst>
            <c:ext xmlns:c16="http://schemas.microsoft.com/office/drawing/2014/chart" uri="{C3380CC4-5D6E-409C-BE32-E72D297353CC}">
              <c16:uniqueId val="{00000016-4AA1-4466-8650-5C4EFCB80425}"/>
            </c:ext>
          </c:extLst>
        </c:ser>
        <c:ser>
          <c:idx val="4"/>
          <c:order val="3"/>
          <c:tx>
            <c:strRef>
              <c:f>Sheet1!$E$1</c:f>
              <c:strCache>
                <c:ptCount val="1"/>
                <c:pt idx="0">
                  <c:v>CSA</c:v>
                </c:pt>
              </c:strCache>
            </c:strRef>
          </c:tx>
          <c:spPr>
            <a:solidFill>
              <a:srgbClr val="F5C914"/>
            </a:solidFill>
            <a:ln w="23843">
              <a:noFill/>
            </a:ln>
          </c:spPr>
          <c:invertIfNegative val="0"/>
          <c:dLbls>
            <c:delete val="1"/>
          </c:dLbls>
          <c:cat>
            <c:strRef>
              <c:f>Sheet1!$A$2:$A$30</c:f>
              <c:strCache>
                <c:ptCount val="20"/>
                <c:pt idx="0">
                  <c:v>2006</c:v>
                </c:pt>
                <c:pt idx="1">
                  <c:v>2007</c:v>
                </c:pt>
                <c:pt idx="2">
                  <c:v>2008</c:v>
                </c:pt>
                <c:pt idx="3">
                  <c:v>2009</c:v>
                </c:pt>
                <c:pt idx="4">
                  <c:v>2010</c:v>
                </c:pt>
                <c:pt idx="5">
                  <c:v>2011</c:v>
                </c:pt>
                <c:pt idx="6">
                  <c:v>2012</c:v>
                </c:pt>
                <c:pt idx="7">
                  <c:v>2013</c:v>
                </c:pt>
                <c:pt idx="8">
                  <c:v>2014</c:v>
                </c:pt>
                <c:pt idx="9">
                  <c:v>2015</c:v>
                </c:pt>
                <c:pt idx="10">
                  <c:v>2016</c:v>
                </c:pt>
                <c:pt idx="11">
                  <c:v>2017</c:v>
                </c:pt>
                <c:pt idx="12">
                  <c:v>2018</c:v>
                </c:pt>
                <c:pt idx="13">
                  <c:v>2019</c:v>
                </c:pt>
                <c:pt idx="14">
                  <c:v>2020</c:v>
                </c:pt>
                <c:pt idx="15">
                  <c:v>2021</c:v>
                </c:pt>
                <c:pt idx="16">
                  <c:v>2022</c:v>
                </c:pt>
                <c:pt idx="17">
                  <c:v>2023</c:v>
                </c:pt>
                <c:pt idx="18">
                  <c:v>1Q-3Q24</c:v>
                </c:pt>
                <c:pt idx="19">
                  <c:v>3Q24</c:v>
                </c:pt>
              </c:strCache>
            </c:strRef>
          </c:cat>
          <c:val>
            <c:numRef>
              <c:f>Sheet1!$E$2:$E$30</c:f>
              <c:numCache>
                <c:formatCode>General</c:formatCode>
                <c:ptCount val="20"/>
                <c:pt idx="16" formatCode="0.00">
                  <c:v>3.2978719999999999</c:v>
                </c:pt>
                <c:pt idx="17">
                  <c:v>0.36</c:v>
                </c:pt>
                <c:pt idx="18" formatCode="0.0000">
                  <c:v>0</c:v>
                </c:pt>
                <c:pt idx="19">
                  <c:v>0</c:v>
                </c:pt>
              </c:numCache>
            </c:numRef>
          </c:val>
          <c:extLst>
            <c:ext xmlns:c16="http://schemas.microsoft.com/office/drawing/2014/chart" uri="{C3380CC4-5D6E-409C-BE32-E72D297353CC}">
              <c16:uniqueId val="{00000017-4AA1-4466-8650-5C4EFCB80425}"/>
            </c:ext>
          </c:extLst>
        </c:ser>
        <c:dLbls>
          <c:showLegendKey val="0"/>
          <c:showVal val="1"/>
          <c:showCatName val="0"/>
          <c:showSerName val="0"/>
          <c:showPercent val="0"/>
          <c:showBubbleSize val="0"/>
        </c:dLbls>
        <c:gapWidth val="60"/>
        <c:overlap val="100"/>
        <c:axId val="238428056"/>
        <c:axId val="1"/>
      </c:barChart>
      <c:catAx>
        <c:axId val="238428056"/>
        <c:scaling>
          <c:orientation val="minMax"/>
        </c:scaling>
        <c:delete val="0"/>
        <c:axPos val="b"/>
        <c:numFmt formatCode="General" sourceLinked="0"/>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1000"/>
          <c:min val="100"/>
        </c:scaling>
        <c:delete val="0"/>
        <c:axPos val="l"/>
        <c:numFmt formatCode="General" sourceLinked="0"/>
        <c:majorTickMark val="out"/>
        <c:minorTickMark val="none"/>
        <c:tickLblPos val="nextTo"/>
        <c:spPr>
          <a:noFill/>
          <a:ln w="2980">
            <a:noFill/>
            <a:prstDash val="solid"/>
          </a:ln>
        </c:spPr>
        <c:txPr>
          <a:bodyPr rot="0" vert="horz"/>
          <a:lstStyle/>
          <a:p>
            <a:pPr>
              <a:defRPr/>
            </a:pPr>
            <a:endParaRPr lang="en-US"/>
          </a:p>
        </c:txPr>
        <c:crossAx val="238428056"/>
        <c:crosses val="autoZero"/>
        <c:crossBetween val="between"/>
        <c:majorUnit val="100"/>
        <c:minorUnit val="20"/>
      </c:valAx>
      <c:spPr>
        <a:noFill/>
        <a:ln w="23843">
          <a:noFill/>
        </a:ln>
      </c:spPr>
    </c:plotArea>
    <c:legend>
      <c:legendPos val="tr"/>
      <c:layout>
        <c:manualLayout>
          <c:xMode val="edge"/>
          <c:yMode val="edge"/>
          <c:x val="0.65890201224846889"/>
          <c:y val="9.0909090909090912E-2"/>
          <c:w val="0.1142461358996792"/>
          <c:h val="0.19650600493120179"/>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34606785262954E-2"/>
          <c:y val="3.454883480474031E-2"/>
          <c:w val="0.96546539321473701"/>
          <c:h val="0.81177165354330716"/>
        </c:manualLayout>
      </c:layout>
      <c:barChart>
        <c:barDir val="col"/>
        <c:grouping val="stacked"/>
        <c:varyColors val="0"/>
        <c:ser>
          <c:idx val="0"/>
          <c:order val="0"/>
          <c:tx>
            <c:strRef>
              <c:f>Sheet1!$A$2</c:f>
              <c:strCache>
                <c:ptCount val="1"/>
                <c:pt idx="0">
                  <c:v>FLD/EBITDA</c:v>
                </c:pt>
              </c:strCache>
            </c:strRef>
          </c:tx>
          <c:spPr>
            <a:solidFill>
              <a:srgbClr val="1D5080"/>
            </a:solidFill>
            <a:ln w="24273">
              <a:noFill/>
            </a:ln>
          </c:spPr>
          <c:invertIfNegative val="0"/>
          <c:dLbls>
            <c:delete val="1"/>
          </c:dLbls>
          <c:cat>
            <c:strRef>
              <c:f>Sheet1!$B$1:$AD$1</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3Q24</c:v>
                </c:pt>
              </c:strCache>
            </c:strRef>
          </c:cat>
          <c:val>
            <c:numRef>
              <c:f>Sheet1!$B$2:$AD$2</c:f>
              <c:numCache>
                <c:formatCode>General</c:formatCode>
                <c:ptCount val="19"/>
                <c:pt idx="0">
                  <c:v>4.07</c:v>
                </c:pt>
                <c:pt idx="1">
                  <c:v>3.37</c:v>
                </c:pt>
                <c:pt idx="2">
                  <c:v>3.22</c:v>
                </c:pt>
                <c:pt idx="3" formatCode="0.00">
                  <c:v>3.5085838329999999</c:v>
                </c:pt>
                <c:pt idx="4" formatCode="0.00">
                  <c:v>3.8949679349999999</c:v>
                </c:pt>
                <c:pt idx="5">
                  <c:v>3.75</c:v>
                </c:pt>
                <c:pt idx="6">
                  <c:v>3.988</c:v>
                </c:pt>
                <c:pt idx="7">
                  <c:v>4.25</c:v>
                </c:pt>
                <c:pt idx="8">
                  <c:v>4.24</c:v>
                </c:pt>
                <c:pt idx="9">
                  <c:v>4.29</c:v>
                </c:pt>
                <c:pt idx="10">
                  <c:v>4.5</c:v>
                </c:pt>
                <c:pt idx="11">
                  <c:v>4.72</c:v>
                </c:pt>
                <c:pt idx="12">
                  <c:v>4.74</c:v>
                </c:pt>
                <c:pt idx="13" formatCode="0.00">
                  <c:v>4.5819182500000002</c:v>
                </c:pt>
                <c:pt idx="14" formatCode="0.00">
                  <c:v>4.7</c:v>
                </c:pt>
                <c:pt idx="15">
                  <c:v>4.87</c:v>
                </c:pt>
                <c:pt idx="16">
                  <c:v>4.59</c:v>
                </c:pt>
                <c:pt idx="17">
                  <c:v>4.83</c:v>
                </c:pt>
                <c:pt idx="18">
                  <c:v>4.8</c:v>
                </c:pt>
              </c:numCache>
            </c:numRef>
          </c:val>
          <c:extLst>
            <c:ext xmlns:c16="http://schemas.microsoft.com/office/drawing/2014/chart" uri="{C3380CC4-5D6E-409C-BE32-E72D297353CC}">
              <c16:uniqueId val="{00000000-D1E0-47F6-8C57-B1F788405D7A}"/>
            </c:ext>
          </c:extLst>
        </c:ser>
        <c:ser>
          <c:idx val="1"/>
          <c:order val="1"/>
          <c:tx>
            <c:strRef>
              <c:f>Sheet1!$A$3</c:f>
              <c:strCache>
                <c:ptCount val="1"/>
                <c:pt idx="0">
                  <c:v>SLD/EBITDA</c:v>
                </c:pt>
              </c:strCache>
            </c:strRef>
          </c:tx>
          <c:spPr>
            <a:solidFill>
              <a:srgbClr val="6185A6"/>
            </a:solidFill>
            <a:ln w="24273">
              <a:noFill/>
            </a:ln>
          </c:spPr>
          <c:invertIfNegative val="0"/>
          <c:dLbls>
            <c:delete val="1"/>
          </c:dLbls>
          <c:cat>
            <c:strRef>
              <c:f>Sheet1!$B$1:$AD$1</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3Q24</c:v>
                </c:pt>
              </c:strCache>
            </c:strRef>
          </c:cat>
          <c:val>
            <c:numRef>
              <c:f>Sheet1!$B$3:$AD$3</c:f>
              <c:numCache>
                <c:formatCode>General</c:formatCode>
                <c:ptCount val="19"/>
                <c:pt idx="0">
                  <c:v>0.7</c:v>
                </c:pt>
                <c:pt idx="1">
                  <c:v>0.17</c:v>
                </c:pt>
                <c:pt idx="2">
                  <c:v>0.24</c:v>
                </c:pt>
                <c:pt idx="3" formatCode="0.00">
                  <c:v>9.6613724999999998E-2</c:v>
                </c:pt>
                <c:pt idx="4" formatCode="0.00">
                  <c:v>0.23645645500000001</c:v>
                </c:pt>
                <c:pt idx="5">
                  <c:v>0.69</c:v>
                </c:pt>
                <c:pt idx="6">
                  <c:v>0.872</c:v>
                </c:pt>
                <c:pt idx="7">
                  <c:v>1.18</c:v>
                </c:pt>
                <c:pt idx="8">
                  <c:v>0.96</c:v>
                </c:pt>
                <c:pt idx="9">
                  <c:v>0.9</c:v>
                </c:pt>
                <c:pt idx="10">
                  <c:v>0.97</c:v>
                </c:pt>
                <c:pt idx="11">
                  <c:v>0.93</c:v>
                </c:pt>
                <c:pt idx="12">
                  <c:v>0.92</c:v>
                </c:pt>
                <c:pt idx="13" formatCode="0.00">
                  <c:v>0.71353081250000006</c:v>
                </c:pt>
                <c:pt idx="14" formatCode="0.00">
                  <c:v>0.75</c:v>
                </c:pt>
                <c:pt idx="15">
                  <c:v>0.75</c:v>
                </c:pt>
                <c:pt idx="16">
                  <c:v>0.06</c:v>
                </c:pt>
                <c:pt idx="17">
                  <c:v>0.15</c:v>
                </c:pt>
                <c:pt idx="18">
                  <c:v>0.15</c:v>
                </c:pt>
              </c:numCache>
            </c:numRef>
          </c:val>
          <c:extLst>
            <c:ext xmlns:c16="http://schemas.microsoft.com/office/drawing/2014/chart" uri="{C3380CC4-5D6E-409C-BE32-E72D297353CC}">
              <c16:uniqueId val="{00000001-D1E0-47F6-8C57-B1F788405D7A}"/>
            </c:ext>
          </c:extLst>
        </c:ser>
        <c:ser>
          <c:idx val="2"/>
          <c:order val="2"/>
          <c:tx>
            <c:strRef>
              <c:f>Sheet1!$A$4</c:f>
              <c:strCache>
                <c:ptCount val="1"/>
                <c:pt idx="0">
                  <c:v>Other Sr Debt/EBITDA</c:v>
                </c:pt>
              </c:strCache>
            </c:strRef>
          </c:tx>
          <c:spPr>
            <a:solidFill>
              <a:srgbClr val="40C2C9"/>
            </a:solidFill>
            <a:ln w="24273">
              <a:noFill/>
            </a:ln>
          </c:spPr>
          <c:invertIfNegative val="0"/>
          <c:dLbls>
            <c:delete val="1"/>
          </c:dLbls>
          <c:cat>
            <c:strRef>
              <c:f>Sheet1!$B$1:$AD$1</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3Q24</c:v>
                </c:pt>
              </c:strCache>
            </c:strRef>
          </c:cat>
          <c:val>
            <c:numRef>
              <c:f>Sheet1!$B$4:$AD$4</c:f>
              <c:numCache>
                <c:formatCode>General</c:formatCode>
                <c:ptCount val="19"/>
                <c:pt idx="0">
                  <c:v>0.64</c:v>
                </c:pt>
                <c:pt idx="1">
                  <c:v>0.55000000000000004</c:v>
                </c:pt>
                <c:pt idx="2">
                  <c:v>0.26</c:v>
                </c:pt>
                <c:pt idx="3" formatCode="0.00">
                  <c:v>0.75906209999999996</c:v>
                </c:pt>
                <c:pt idx="4" formatCode="0.00">
                  <c:v>0.93885570699999998</c:v>
                </c:pt>
                <c:pt idx="5">
                  <c:v>0.7</c:v>
                </c:pt>
                <c:pt idx="6">
                  <c:v>0.46</c:v>
                </c:pt>
                <c:pt idx="7">
                  <c:v>0.39</c:v>
                </c:pt>
                <c:pt idx="8">
                  <c:v>0.44</c:v>
                </c:pt>
                <c:pt idx="9">
                  <c:v>0.28999999999999998</c:v>
                </c:pt>
                <c:pt idx="10">
                  <c:v>0.32</c:v>
                </c:pt>
                <c:pt idx="11">
                  <c:v>0.21</c:v>
                </c:pt>
                <c:pt idx="12">
                  <c:v>0.3</c:v>
                </c:pt>
                <c:pt idx="13" formatCode="0.00">
                  <c:v>0.41231816666666671</c:v>
                </c:pt>
                <c:pt idx="14" formatCode="0.00">
                  <c:v>0.39</c:v>
                </c:pt>
                <c:pt idx="15">
                  <c:v>0.31</c:v>
                </c:pt>
                <c:pt idx="16" formatCode="0.00">
                  <c:v>0.04</c:v>
                </c:pt>
                <c:pt idx="17">
                  <c:v>7.0000000000000007E-2</c:v>
                </c:pt>
                <c:pt idx="18">
                  <c:v>0</c:v>
                </c:pt>
              </c:numCache>
            </c:numRef>
          </c:val>
          <c:extLst>
            <c:ext xmlns:c16="http://schemas.microsoft.com/office/drawing/2014/chart" uri="{C3380CC4-5D6E-409C-BE32-E72D297353CC}">
              <c16:uniqueId val="{00000002-D1E0-47F6-8C57-B1F788405D7A}"/>
            </c:ext>
          </c:extLst>
        </c:ser>
        <c:ser>
          <c:idx val="3"/>
          <c:order val="3"/>
          <c:tx>
            <c:strRef>
              <c:f>Sheet1!$A$5</c:f>
              <c:strCache>
                <c:ptCount val="1"/>
                <c:pt idx="0">
                  <c:v>Sub Debt/EBITDA</c:v>
                </c:pt>
              </c:strCache>
            </c:strRef>
          </c:tx>
          <c:spPr>
            <a:solidFill>
              <a:srgbClr val="F5C914"/>
            </a:solidFill>
            <a:ln w="24273">
              <a:noFill/>
            </a:ln>
          </c:spPr>
          <c:invertIfNegative val="0"/>
          <c:dLbls>
            <c:delete val="1"/>
          </c:dLbls>
          <c:cat>
            <c:strRef>
              <c:f>Sheet1!$B$1:$AD$1</c:f>
              <c:strCache>
                <c:ptCount val="19"/>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7">
                  <c:v>2024</c:v>
                </c:pt>
                <c:pt idx="18">
                  <c:v>3Q24</c:v>
                </c:pt>
              </c:strCache>
            </c:strRef>
          </c:cat>
          <c:val>
            <c:numRef>
              <c:f>Sheet1!$B$5:$AD$5</c:f>
              <c:numCache>
                <c:formatCode>General</c:formatCode>
                <c:ptCount val="19"/>
                <c:pt idx="0">
                  <c:v>0.81</c:v>
                </c:pt>
                <c:pt idx="1">
                  <c:v>0.82</c:v>
                </c:pt>
                <c:pt idx="2">
                  <c:v>0.31</c:v>
                </c:pt>
                <c:pt idx="3" formatCode="0.00">
                  <c:v>0.34665826900000002</c:v>
                </c:pt>
                <c:pt idx="4" formatCode="0.00">
                  <c:v>0.174532193</c:v>
                </c:pt>
                <c:pt idx="5">
                  <c:v>0.13</c:v>
                </c:pt>
                <c:pt idx="6">
                  <c:v>8.8999999999999996E-2</c:v>
                </c:pt>
                <c:pt idx="7">
                  <c:v>0</c:v>
                </c:pt>
                <c:pt idx="8">
                  <c:v>0.05</c:v>
                </c:pt>
                <c:pt idx="9">
                  <c:v>0.03</c:v>
                </c:pt>
                <c:pt idx="10">
                  <c:v>0</c:v>
                </c:pt>
                <c:pt idx="11">
                  <c:v>0</c:v>
                </c:pt>
                <c:pt idx="12">
                  <c:v>0.02</c:v>
                </c:pt>
                <c:pt idx="13" formatCode="0.00">
                  <c:v>3.6971458333333332E-2</c:v>
                </c:pt>
                <c:pt idx="14" formatCode="0.00">
                  <c:v>0.02</c:v>
                </c:pt>
                <c:pt idx="15" formatCode="0.00">
                  <c:v>0</c:v>
                </c:pt>
                <c:pt idx="16" formatCode="0.00">
                  <c:v>0.19</c:v>
                </c:pt>
                <c:pt idx="17">
                  <c:v>0.03</c:v>
                </c:pt>
                <c:pt idx="18">
                  <c:v>0</c:v>
                </c:pt>
              </c:numCache>
            </c:numRef>
          </c:val>
          <c:extLst>
            <c:ext xmlns:c16="http://schemas.microsoft.com/office/drawing/2014/chart" uri="{C3380CC4-5D6E-409C-BE32-E72D297353CC}">
              <c16:uniqueId val="{00000003-D1E0-47F6-8C57-B1F788405D7A}"/>
            </c:ext>
          </c:extLst>
        </c:ser>
        <c:dLbls>
          <c:showLegendKey val="0"/>
          <c:showVal val="1"/>
          <c:showCatName val="0"/>
          <c:showSerName val="0"/>
          <c:showPercent val="0"/>
          <c:showBubbleSize val="0"/>
        </c:dLbls>
        <c:gapWidth val="60"/>
        <c:overlap val="100"/>
        <c:axId val="241126360"/>
        <c:axId val="1"/>
      </c:barChart>
      <c:catAx>
        <c:axId val="241126360"/>
        <c:scaling>
          <c:orientation val="minMax"/>
        </c:scaling>
        <c:delete val="0"/>
        <c:axPos val="b"/>
        <c:numFmt formatCode="General" sourceLinked="1"/>
        <c:majorTickMark val="none"/>
        <c:minorTickMark val="none"/>
        <c:tickLblPos val="nextTo"/>
        <c:spPr>
          <a:ln w="3034">
            <a:solidFill>
              <a:schemeClr val="tx1"/>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8"/>
        </c:scaling>
        <c:delete val="0"/>
        <c:axPos val="l"/>
        <c:numFmt formatCode="0\x" sourceLinked="0"/>
        <c:majorTickMark val="out"/>
        <c:minorTickMark val="none"/>
        <c:tickLblPos val="nextTo"/>
        <c:spPr>
          <a:noFill/>
          <a:ln w="3034">
            <a:noFill/>
            <a:prstDash val="solid"/>
          </a:ln>
        </c:spPr>
        <c:txPr>
          <a:bodyPr rot="0" vert="horz"/>
          <a:lstStyle/>
          <a:p>
            <a:pPr>
              <a:defRPr/>
            </a:pPr>
            <a:endParaRPr lang="en-US"/>
          </a:p>
        </c:txPr>
        <c:crossAx val="241126360"/>
        <c:crosses val="autoZero"/>
        <c:crossBetween val="between"/>
        <c:majorUnit val="2"/>
      </c:valAx>
      <c:spPr>
        <a:noFill/>
        <a:ln w="24273">
          <a:noFill/>
        </a:ln>
      </c:spPr>
    </c:plotArea>
    <c:legend>
      <c:legendPos val="tr"/>
      <c:layout>
        <c:manualLayout>
          <c:xMode val="edge"/>
          <c:yMode val="edge"/>
          <c:x val="0.13083078156897057"/>
          <c:y val="1.5151515151515152E-2"/>
          <c:w val="0.18089761349275785"/>
          <c:h val="0.24563250616400223"/>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4235442791874E-2"/>
          <c:y val="3.1946432832259605E-2"/>
          <c:w val="0.95110576455720808"/>
          <c:h val="0.78811878628807752"/>
        </c:manualLayout>
      </c:layout>
      <c:barChart>
        <c:barDir val="col"/>
        <c:grouping val="stacked"/>
        <c:varyColors val="0"/>
        <c:ser>
          <c:idx val="0"/>
          <c:order val="0"/>
          <c:tx>
            <c:strRef>
              <c:f>Sheet1!$B$1</c:f>
              <c:strCache>
                <c:ptCount val="1"/>
                <c:pt idx="0">
                  <c:v>Rollover Equity</c:v>
                </c:pt>
              </c:strCache>
            </c:strRef>
          </c:tx>
          <c:spPr>
            <a:solidFill>
              <a:srgbClr val="1D5080"/>
            </a:solidFill>
            <a:ln w="24277">
              <a:noFill/>
            </a:ln>
          </c:spPr>
          <c:invertIfNegative val="0"/>
          <c:dLbls>
            <c:delete val="1"/>
          </c:dLbls>
          <c:cat>
            <c:strRef>
              <c:f>Sheet1!$A$2:$A$39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Sheet1!$B$2:$B$39</c:f>
              <c:numCache>
                <c:formatCode>0.00%</c:formatCode>
                <c:ptCount val="18"/>
                <c:pt idx="0">
                  <c:v>3.7600000000000001E-2</c:v>
                </c:pt>
                <c:pt idx="1">
                  <c:v>5.0900000000000001E-2</c:v>
                </c:pt>
                <c:pt idx="2">
                  <c:v>2.3921235999999999E-2</c:v>
                </c:pt>
                <c:pt idx="3">
                  <c:v>3.5614638999999997E-2</c:v>
                </c:pt>
                <c:pt idx="4">
                  <c:v>1.6492613999999999E-2</c:v>
                </c:pt>
                <c:pt idx="5">
                  <c:v>1.37E-2</c:v>
                </c:pt>
                <c:pt idx="6">
                  <c:v>1.4800000000000001E-2</c:v>
                </c:pt>
                <c:pt idx="7">
                  <c:v>1.9199999999999998E-2</c:v>
                </c:pt>
                <c:pt idx="8">
                  <c:v>2.4E-2</c:v>
                </c:pt>
                <c:pt idx="9">
                  <c:v>1.5800000000000002E-2</c:v>
                </c:pt>
                <c:pt idx="10">
                  <c:v>1.61E-2</c:v>
                </c:pt>
                <c:pt idx="11">
                  <c:v>1.9300000000000001E-2</c:v>
                </c:pt>
                <c:pt idx="12">
                  <c:v>2.706526282020686E-2</c:v>
                </c:pt>
                <c:pt idx="13">
                  <c:v>2.3E-2</c:v>
                </c:pt>
                <c:pt idx="14" formatCode="0.0%">
                  <c:v>1.6E-2</c:v>
                </c:pt>
                <c:pt idx="15" formatCode="0.0%">
                  <c:v>1.4E-2</c:v>
                </c:pt>
                <c:pt idx="16">
                  <c:v>0.02</c:v>
                </c:pt>
                <c:pt idx="17">
                  <c:v>0</c:v>
                </c:pt>
              </c:numCache>
            </c:numRef>
          </c:val>
          <c:extLst>
            <c:ext xmlns:c16="http://schemas.microsoft.com/office/drawing/2014/chart" uri="{C3380CC4-5D6E-409C-BE32-E72D297353CC}">
              <c16:uniqueId val="{00000000-0DE9-47BE-AC65-3B2F002E6FE1}"/>
            </c:ext>
          </c:extLst>
        </c:ser>
        <c:ser>
          <c:idx val="1"/>
          <c:order val="1"/>
          <c:tx>
            <c:strRef>
              <c:f>Sheet1!$C$1</c:f>
              <c:strCache>
                <c:ptCount val="1"/>
                <c:pt idx="0">
                  <c:v>Contributed Equity</c:v>
                </c:pt>
              </c:strCache>
            </c:strRef>
          </c:tx>
          <c:spPr>
            <a:solidFill>
              <a:srgbClr val="6185A6"/>
            </a:solidFill>
            <a:ln w="24277">
              <a:noFill/>
            </a:ln>
          </c:spPr>
          <c:invertIfNegative val="0"/>
          <c:dLbls>
            <c:delete val="1"/>
          </c:dLbls>
          <c:cat>
            <c:strRef>
              <c:f>Sheet1!$A$2:$A$39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Sheet1!$C$2:$C$39</c:f>
              <c:numCache>
                <c:formatCode>0.00%</c:formatCode>
                <c:ptCount val="18"/>
                <c:pt idx="0">
                  <c:v>0.38850000000000001</c:v>
                </c:pt>
                <c:pt idx="1">
                  <c:v>0.45669999999999999</c:v>
                </c:pt>
                <c:pt idx="2">
                  <c:v>0.413664211</c:v>
                </c:pt>
                <c:pt idx="3">
                  <c:v>0.379518988</c:v>
                </c:pt>
                <c:pt idx="4">
                  <c:v>0.37737638000000001</c:v>
                </c:pt>
                <c:pt idx="5">
                  <c:v>0.35630000000000001</c:v>
                </c:pt>
                <c:pt idx="6">
                  <c:v>0.36959999999999998</c:v>
                </c:pt>
                <c:pt idx="7">
                  <c:v>0.40450000000000003</c:v>
                </c:pt>
                <c:pt idx="8">
                  <c:v>0.4083</c:v>
                </c:pt>
                <c:pt idx="9">
                  <c:v>0.41959999999999997</c:v>
                </c:pt>
                <c:pt idx="10">
                  <c:v>0.40500000000000003</c:v>
                </c:pt>
                <c:pt idx="11">
                  <c:v>0.4556</c:v>
                </c:pt>
                <c:pt idx="12">
                  <c:v>0.46837404372140712</c:v>
                </c:pt>
                <c:pt idx="13">
                  <c:v>0.4592</c:v>
                </c:pt>
                <c:pt idx="14">
                  <c:v>0.45800000000000002</c:v>
                </c:pt>
                <c:pt idx="15">
                  <c:v>0.51090000000000002</c:v>
                </c:pt>
                <c:pt idx="16">
                  <c:v>0.49230000000000002</c:v>
                </c:pt>
                <c:pt idx="17">
                  <c:v>0.52180000000000004</c:v>
                </c:pt>
              </c:numCache>
            </c:numRef>
          </c:val>
          <c:extLst>
            <c:ext xmlns:c16="http://schemas.microsoft.com/office/drawing/2014/chart" uri="{C3380CC4-5D6E-409C-BE32-E72D297353CC}">
              <c16:uniqueId val="{00000001-0DE9-47BE-AC65-3B2F002E6FE1}"/>
            </c:ext>
          </c:extLst>
        </c:ser>
        <c:ser>
          <c:idx val="2"/>
          <c:order val="2"/>
          <c:tx>
            <c:strRef>
              <c:f>Sheet1!$D$1</c:f>
              <c:strCache>
                <c:ptCount val="1"/>
                <c:pt idx="0">
                  <c:v>Total</c:v>
                </c:pt>
              </c:strCache>
            </c:strRef>
          </c:tx>
          <c:spPr>
            <a:noFill/>
            <a:ln w="24277">
              <a:noFill/>
            </a:ln>
          </c:spPr>
          <c:invertIfNegative val="0"/>
          <c:dLbls>
            <c:delete val="1"/>
          </c:dLbls>
          <c:cat>
            <c:strRef>
              <c:f>Sheet1!$A$2:$A$39</c:f>
              <c:strCache>
                <c:ptCount val="18"/>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6">
                  <c:v>1Q-3Q24</c:v>
                </c:pt>
                <c:pt idx="17">
                  <c:v>3Q24</c:v>
                </c:pt>
              </c:strCache>
            </c:strRef>
          </c:cat>
          <c:val>
            <c:numRef>
              <c:f>Sheet1!$D$2:$D$39</c:f>
              <c:numCache>
                <c:formatCode>0.00%</c:formatCode>
                <c:ptCount val="18"/>
                <c:pt idx="0">
                  <c:v>0.42609999999999998</c:v>
                </c:pt>
                <c:pt idx="1">
                  <c:v>0.50760000000000005</c:v>
                </c:pt>
                <c:pt idx="2">
                  <c:v>0.43758544700000002</c:v>
                </c:pt>
                <c:pt idx="3">
                  <c:v>0.41513362700000001</c:v>
                </c:pt>
                <c:pt idx="4">
                  <c:v>0.39386899399999997</c:v>
                </c:pt>
                <c:pt idx="5">
                  <c:v>0.37</c:v>
                </c:pt>
                <c:pt idx="6">
                  <c:v>0.38450000000000001</c:v>
                </c:pt>
                <c:pt idx="7">
                  <c:v>0.42370000000000002</c:v>
                </c:pt>
                <c:pt idx="8">
                  <c:v>0.43219999999999997</c:v>
                </c:pt>
                <c:pt idx="9">
                  <c:v>0.43540000000000001</c:v>
                </c:pt>
                <c:pt idx="10">
                  <c:v>0.42109999999999997</c:v>
                </c:pt>
                <c:pt idx="11">
                  <c:v>0.47489999999999999</c:v>
                </c:pt>
                <c:pt idx="12">
                  <c:v>0.495439306541614</c:v>
                </c:pt>
                <c:pt idx="13">
                  <c:v>0.48220000000000002</c:v>
                </c:pt>
                <c:pt idx="14">
                  <c:v>0.4743</c:v>
                </c:pt>
                <c:pt idx="15">
                  <c:v>0.52449999999999997</c:v>
                </c:pt>
                <c:pt idx="16">
                  <c:v>0.51190000000000002</c:v>
                </c:pt>
                <c:pt idx="17">
                  <c:v>0.52180000000000004</c:v>
                </c:pt>
              </c:numCache>
            </c:numRef>
          </c:val>
          <c:extLst>
            <c:ext xmlns:c16="http://schemas.microsoft.com/office/drawing/2014/chart" uri="{C3380CC4-5D6E-409C-BE32-E72D297353CC}">
              <c16:uniqueId val="{00000002-0DE9-47BE-AC65-3B2F002E6FE1}"/>
            </c:ext>
          </c:extLst>
        </c:ser>
        <c:dLbls>
          <c:showLegendKey val="0"/>
          <c:showVal val="1"/>
          <c:showCatName val="0"/>
          <c:showSerName val="0"/>
          <c:showPercent val="0"/>
          <c:showBubbleSize val="0"/>
        </c:dLbls>
        <c:gapWidth val="60"/>
        <c:overlap val="100"/>
        <c:axId val="279562656"/>
        <c:axId val="1"/>
      </c:barChart>
      <c:catAx>
        <c:axId val="279562656"/>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0.6"/>
        </c:scaling>
        <c:delete val="0"/>
        <c:axPos val="l"/>
        <c:numFmt formatCode="0%" sourceLinked="0"/>
        <c:majorTickMark val="out"/>
        <c:minorTickMark val="none"/>
        <c:tickLblPos val="nextTo"/>
        <c:spPr>
          <a:noFill/>
          <a:ln w="3035">
            <a:noFill/>
            <a:prstDash val="solid"/>
          </a:ln>
        </c:spPr>
        <c:txPr>
          <a:bodyPr rot="0" vert="horz"/>
          <a:lstStyle/>
          <a:p>
            <a:pPr>
              <a:defRPr/>
            </a:pPr>
            <a:endParaRPr lang="en-US"/>
          </a:p>
        </c:txPr>
        <c:crossAx val="279562656"/>
        <c:crosses val="autoZero"/>
        <c:crossBetween val="between"/>
        <c:majorUnit val="0.1"/>
      </c:valAx>
      <c:spPr>
        <a:noFill/>
        <a:ln w="24277">
          <a:noFill/>
        </a:ln>
      </c:spPr>
    </c:plotArea>
    <c:legend>
      <c:legendPos val="tr"/>
      <c:legendEntry>
        <c:idx val="0"/>
        <c:delete val="1"/>
      </c:legendEntry>
      <c:layout>
        <c:manualLayout>
          <c:xMode val="edge"/>
          <c:yMode val="edge"/>
          <c:x val="0.34382460872946435"/>
          <c:y val="7.575757575757576E-2"/>
          <c:w val="0.15308897151744921"/>
          <c:h val="9.8253002465600897E-2"/>
        </c:manualLayout>
      </c:layout>
      <c:overlay val="0"/>
      <c:spPr>
        <a:noFill/>
        <a:ln w="9525">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2838248160156456E-2"/>
          <c:y val="2.0079903575882803E-2"/>
          <c:w val="0.89455483505738254"/>
          <c:h val="0.87906242437780369"/>
        </c:manualLayout>
      </c:layout>
      <c:barChart>
        <c:barDir val="col"/>
        <c:grouping val="stacked"/>
        <c:varyColors val="0"/>
        <c:ser>
          <c:idx val="1"/>
          <c:order val="0"/>
          <c:tx>
            <c:strRef>
              <c:f>Sheet1!$B$1</c:f>
              <c:strCache>
                <c:ptCount val="1"/>
                <c:pt idx="0">
                  <c:v>ProRata</c:v>
                </c:pt>
              </c:strCache>
            </c:strRef>
          </c:tx>
          <c:spPr>
            <a:solidFill>
              <a:srgbClr val="1D5080"/>
            </a:solidFill>
            <a:ln w="25659">
              <a:noFill/>
            </a:ln>
          </c:spPr>
          <c:invertIfNegative val="0"/>
          <c:cat>
            <c:strRef>
              <c:f>Sheet1!$A$2:$A$92</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Sheet1!$B$2:$B$92</c:f>
              <c:numCache>
                <c:formatCode>General</c:formatCode>
                <c:ptCount val="61"/>
                <c:pt idx="0">
                  <c:v>0.11</c:v>
                </c:pt>
                <c:pt idx="1">
                  <c:v>1.01</c:v>
                </c:pt>
                <c:pt idx="2">
                  <c:v>0.57999999999999996</c:v>
                </c:pt>
                <c:pt idx="3">
                  <c:v>1.85</c:v>
                </c:pt>
                <c:pt idx="4">
                  <c:v>2.58</c:v>
                </c:pt>
                <c:pt idx="5">
                  <c:v>1.57</c:v>
                </c:pt>
                <c:pt idx="6">
                  <c:v>3.53</c:v>
                </c:pt>
                <c:pt idx="7">
                  <c:v>1.48</c:v>
                </c:pt>
                <c:pt idx="8">
                  <c:v>2.5299999999999998</c:v>
                </c:pt>
                <c:pt idx="9">
                  <c:v>3.86</c:v>
                </c:pt>
                <c:pt idx="10">
                  <c:v>2.91</c:v>
                </c:pt>
                <c:pt idx="11">
                  <c:v>1.44</c:v>
                </c:pt>
                <c:pt idx="12">
                  <c:v>2.66</c:v>
                </c:pt>
                <c:pt idx="13">
                  <c:v>2.68</c:v>
                </c:pt>
                <c:pt idx="14">
                  <c:v>4.9000000000000004</c:v>
                </c:pt>
                <c:pt idx="15">
                  <c:v>1.25</c:v>
                </c:pt>
                <c:pt idx="16">
                  <c:v>5.62</c:v>
                </c:pt>
                <c:pt idx="17">
                  <c:v>2.4300000000000002</c:v>
                </c:pt>
                <c:pt idx="18">
                  <c:v>2.31</c:v>
                </c:pt>
                <c:pt idx="19">
                  <c:v>3.58</c:v>
                </c:pt>
                <c:pt idx="20">
                  <c:v>1.9</c:v>
                </c:pt>
                <c:pt idx="21">
                  <c:v>1.5</c:v>
                </c:pt>
                <c:pt idx="22">
                  <c:v>2.0499999999999998</c:v>
                </c:pt>
                <c:pt idx="23">
                  <c:v>2.39</c:v>
                </c:pt>
                <c:pt idx="24">
                  <c:v>2.88</c:v>
                </c:pt>
                <c:pt idx="25">
                  <c:v>1.51</c:v>
                </c:pt>
                <c:pt idx="26">
                  <c:v>5.2</c:v>
                </c:pt>
                <c:pt idx="27">
                  <c:v>2.37</c:v>
                </c:pt>
                <c:pt idx="28">
                  <c:v>1.61</c:v>
                </c:pt>
                <c:pt idx="29">
                  <c:v>2.2200000000000002</c:v>
                </c:pt>
                <c:pt idx="30">
                  <c:v>2.94</c:v>
                </c:pt>
                <c:pt idx="31">
                  <c:v>3.27</c:v>
                </c:pt>
                <c:pt idx="32">
                  <c:v>5.54</c:v>
                </c:pt>
                <c:pt idx="33">
                  <c:v>1.22</c:v>
                </c:pt>
                <c:pt idx="34">
                  <c:v>2.99</c:v>
                </c:pt>
                <c:pt idx="35">
                  <c:v>4.22</c:v>
                </c:pt>
                <c:pt idx="36">
                  <c:v>5.25</c:v>
                </c:pt>
                <c:pt idx="37">
                  <c:v>4.0599999999999996</c:v>
                </c:pt>
                <c:pt idx="38">
                  <c:v>5.83</c:v>
                </c:pt>
                <c:pt idx="39">
                  <c:v>2.3199999999999998</c:v>
                </c:pt>
                <c:pt idx="40">
                  <c:v>4.01</c:v>
                </c:pt>
                <c:pt idx="41">
                  <c:v>4.3099999999999996</c:v>
                </c:pt>
                <c:pt idx="42">
                  <c:v>2.56</c:v>
                </c:pt>
                <c:pt idx="43">
                  <c:v>3.61</c:v>
                </c:pt>
                <c:pt idx="44">
                  <c:v>2.2599999999999998</c:v>
                </c:pt>
                <c:pt idx="45" formatCode="0.00">
                  <c:v>2.9165000000000001</c:v>
                </c:pt>
                <c:pt idx="46" formatCode="0.00">
                  <c:v>9.8599999999999977</c:v>
                </c:pt>
                <c:pt idx="47" formatCode="0.00">
                  <c:v>6.0319589999999987</c:v>
                </c:pt>
                <c:pt idx="48" formatCode="0.00">
                  <c:v>7.57</c:v>
                </c:pt>
                <c:pt idx="49">
                  <c:v>3.42</c:v>
                </c:pt>
                <c:pt idx="50">
                  <c:v>6.28</c:v>
                </c:pt>
                <c:pt idx="51">
                  <c:v>2.87</c:v>
                </c:pt>
                <c:pt idx="52">
                  <c:v>5.46</c:v>
                </c:pt>
                <c:pt idx="53">
                  <c:v>2.75</c:v>
                </c:pt>
                <c:pt idx="54">
                  <c:v>1.84</c:v>
                </c:pt>
                <c:pt idx="55">
                  <c:v>3.58</c:v>
                </c:pt>
                <c:pt idx="56">
                  <c:v>4.6500000000000004</c:v>
                </c:pt>
                <c:pt idx="57">
                  <c:v>1.1100000000000001</c:v>
                </c:pt>
                <c:pt idx="58">
                  <c:v>3.31</c:v>
                </c:pt>
                <c:pt idx="59">
                  <c:v>1.76</c:v>
                </c:pt>
                <c:pt idx="60" formatCode="0.00">
                  <c:v>3.6</c:v>
                </c:pt>
              </c:numCache>
            </c:numRef>
          </c:val>
          <c:extLst>
            <c:ext xmlns:c16="http://schemas.microsoft.com/office/drawing/2014/chart" uri="{C3380CC4-5D6E-409C-BE32-E72D297353CC}">
              <c16:uniqueId val="{00000000-CADF-4073-BE7C-5600771ABD18}"/>
            </c:ext>
          </c:extLst>
        </c:ser>
        <c:ser>
          <c:idx val="0"/>
          <c:order val="1"/>
          <c:tx>
            <c:strRef>
              <c:f>Sheet1!$C$1</c:f>
              <c:strCache>
                <c:ptCount val="1"/>
                <c:pt idx="0">
                  <c:v>Institutional</c:v>
                </c:pt>
              </c:strCache>
            </c:strRef>
          </c:tx>
          <c:spPr>
            <a:solidFill>
              <a:srgbClr val="6185A6"/>
            </a:solidFill>
            <a:ln w="25659">
              <a:noFill/>
            </a:ln>
          </c:spPr>
          <c:invertIfNegative val="0"/>
          <c:cat>
            <c:strRef>
              <c:f>Sheet1!$A$2:$A$92</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Sheet1!$C$2:$C$92</c:f>
              <c:numCache>
                <c:formatCode>General</c:formatCode>
                <c:ptCount val="61"/>
                <c:pt idx="0">
                  <c:v>0.84</c:v>
                </c:pt>
                <c:pt idx="1">
                  <c:v>2.77</c:v>
                </c:pt>
                <c:pt idx="2">
                  <c:v>1.27</c:v>
                </c:pt>
                <c:pt idx="3">
                  <c:v>9.08</c:v>
                </c:pt>
                <c:pt idx="4">
                  <c:v>10.18</c:v>
                </c:pt>
                <c:pt idx="5">
                  <c:v>8.3800000000000008</c:v>
                </c:pt>
                <c:pt idx="6">
                  <c:v>10.6</c:v>
                </c:pt>
                <c:pt idx="7">
                  <c:v>11.21</c:v>
                </c:pt>
                <c:pt idx="8">
                  <c:v>9.08</c:v>
                </c:pt>
                <c:pt idx="9">
                  <c:v>10.68</c:v>
                </c:pt>
                <c:pt idx="10">
                  <c:v>5.42</c:v>
                </c:pt>
                <c:pt idx="11">
                  <c:v>10.18</c:v>
                </c:pt>
                <c:pt idx="12">
                  <c:v>11.67</c:v>
                </c:pt>
                <c:pt idx="13">
                  <c:v>14.64</c:v>
                </c:pt>
                <c:pt idx="14">
                  <c:v>21.33</c:v>
                </c:pt>
                <c:pt idx="15">
                  <c:v>9.0500000000000007</c:v>
                </c:pt>
                <c:pt idx="16">
                  <c:v>25.91</c:v>
                </c:pt>
                <c:pt idx="17">
                  <c:v>12.89</c:v>
                </c:pt>
                <c:pt idx="18">
                  <c:v>22.46</c:v>
                </c:pt>
                <c:pt idx="19">
                  <c:v>24.78</c:v>
                </c:pt>
                <c:pt idx="20">
                  <c:v>15.04</c:v>
                </c:pt>
                <c:pt idx="21">
                  <c:v>13.19</c:v>
                </c:pt>
                <c:pt idx="22">
                  <c:v>18.350000000000001</c:v>
                </c:pt>
                <c:pt idx="23">
                  <c:v>17.329999999999998</c:v>
                </c:pt>
                <c:pt idx="24">
                  <c:v>17.690000000000001</c:v>
                </c:pt>
                <c:pt idx="25">
                  <c:v>6.6</c:v>
                </c:pt>
                <c:pt idx="26">
                  <c:v>13.25</c:v>
                </c:pt>
                <c:pt idx="27">
                  <c:v>16.329999999999998</c:v>
                </c:pt>
                <c:pt idx="28">
                  <c:v>19.98</c:v>
                </c:pt>
                <c:pt idx="29">
                  <c:v>19.559999999999999</c:v>
                </c:pt>
                <c:pt idx="30">
                  <c:v>25.24</c:v>
                </c:pt>
                <c:pt idx="31">
                  <c:v>28.09</c:v>
                </c:pt>
                <c:pt idx="32">
                  <c:v>31.76</c:v>
                </c:pt>
                <c:pt idx="33">
                  <c:v>10.69</c:v>
                </c:pt>
                <c:pt idx="34">
                  <c:v>25.38</c:v>
                </c:pt>
                <c:pt idx="35">
                  <c:v>30.38</c:v>
                </c:pt>
                <c:pt idx="36">
                  <c:v>41.21</c:v>
                </c:pt>
                <c:pt idx="37">
                  <c:v>22.5</c:v>
                </c:pt>
                <c:pt idx="38">
                  <c:v>30.8</c:v>
                </c:pt>
                <c:pt idx="39">
                  <c:v>14.69</c:v>
                </c:pt>
                <c:pt idx="40">
                  <c:v>24.17</c:v>
                </c:pt>
                <c:pt idx="41">
                  <c:v>19.57</c:v>
                </c:pt>
                <c:pt idx="42">
                  <c:v>19.8</c:v>
                </c:pt>
                <c:pt idx="43">
                  <c:v>12.07</c:v>
                </c:pt>
                <c:pt idx="44">
                  <c:v>11.54</c:v>
                </c:pt>
                <c:pt idx="45" formatCode="0.00">
                  <c:v>23.30800000000001</c:v>
                </c:pt>
                <c:pt idx="46" formatCode="0.00">
                  <c:v>36.888999999999996</c:v>
                </c:pt>
                <c:pt idx="47" formatCode="0.00">
                  <c:v>42.572535000000002</c:v>
                </c:pt>
                <c:pt idx="48" formatCode="0.00">
                  <c:v>46.14</c:v>
                </c:pt>
                <c:pt idx="49">
                  <c:v>20.399999999999999</c:v>
                </c:pt>
                <c:pt idx="50">
                  <c:v>40.69</c:v>
                </c:pt>
                <c:pt idx="51">
                  <c:v>19.3</c:v>
                </c:pt>
                <c:pt idx="52">
                  <c:v>11.08</c:v>
                </c:pt>
                <c:pt idx="53">
                  <c:v>2.1</c:v>
                </c:pt>
                <c:pt idx="54">
                  <c:v>5.3</c:v>
                </c:pt>
                <c:pt idx="55">
                  <c:v>7.98</c:v>
                </c:pt>
                <c:pt idx="56">
                  <c:v>15.27</c:v>
                </c:pt>
                <c:pt idx="57">
                  <c:v>2.16</c:v>
                </c:pt>
                <c:pt idx="58">
                  <c:v>17.309999999999999</c:v>
                </c:pt>
                <c:pt idx="59">
                  <c:v>12.9</c:v>
                </c:pt>
                <c:pt idx="60" formatCode="0.00">
                  <c:v>20.56</c:v>
                </c:pt>
              </c:numCache>
            </c:numRef>
          </c:val>
          <c:extLst>
            <c:ext xmlns:c16="http://schemas.microsoft.com/office/drawing/2014/chart" uri="{C3380CC4-5D6E-409C-BE32-E72D297353CC}">
              <c16:uniqueId val="{00000001-CADF-4073-BE7C-5600771ABD18}"/>
            </c:ext>
          </c:extLst>
        </c:ser>
        <c:ser>
          <c:idx val="2"/>
          <c:order val="2"/>
          <c:tx>
            <c:strRef>
              <c:f>Sheet1!$D$1</c:f>
              <c:strCache>
                <c:ptCount val="1"/>
                <c:pt idx="0">
                  <c:v>Total</c:v>
                </c:pt>
              </c:strCache>
            </c:strRef>
          </c:tx>
          <c:spPr>
            <a:noFill/>
            <a:ln w="25659">
              <a:noFill/>
            </a:ln>
          </c:spPr>
          <c:invertIfNegative val="0"/>
          <c:cat>
            <c:strRef>
              <c:f>Sheet1!$A$2:$A$92</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Sheet1!$D$2:$D$92</c:f>
              <c:numCache>
                <c:formatCode>General</c:formatCode>
                <c:ptCount val="61"/>
                <c:pt idx="0">
                  <c:v>0.95</c:v>
                </c:pt>
                <c:pt idx="1">
                  <c:v>3.77</c:v>
                </c:pt>
                <c:pt idx="2">
                  <c:v>1.84</c:v>
                </c:pt>
                <c:pt idx="3">
                  <c:v>10.93</c:v>
                </c:pt>
                <c:pt idx="4">
                  <c:v>12.76</c:v>
                </c:pt>
                <c:pt idx="5">
                  <c:v>9.94</c:v>
                </c:pt>
                <c:pt idx="6">
                  <c:v>14.13</c:v>
                </c:pt>
                <c:pt idx="7">
                  <c:v>12.68</c:v>
                </c:pt>
                <c:pt idx="8">
                  <c:v>11.61</c:v>
                </c:pt>
                <c:pt idx="9">
                  <c:v>14.53</c:v>
                </c:pt>
                <c:pt idx="10">
                  <c:v>8.33</c:v>
                </c:pt>
                <c:pt idx="11">
                  <c:v>11.62</c:v>
                </c:pt>
                <c:pt idx="12">
                  <c:v>14.33</c:v>
                </c:pt>
                <c:pt idx="13">
                  <c:v>17.32</c:v>
                </c:pt>
                <c:pt idx="14">
                  <c:v>26.23</c:v>
                </c:pt>
                <c:pt idx="15">
                  <c:v>10.3</c:v>
                </c:pt>
                <c:pt idx="16">
                  <c:v>31.54</c:v>
                </c:pt>
                <c:pt idx="17">
                  <c:v>15.32</c:v>
                </c:pt>
                <c:pt idx="18">
                  <c:v>24.76</c:v>
                </c:pt>
                <c:pt idx="19">
                  <c:v>28.36</c:v>
                </c:pt>
                <c:pt idx="20">
                  <c:v>16.940000000000001</c:v>
                </c:pt>
                <c:pt idx="21">
                  <c:v>14.7</c:v>
                </c:pt>
                <c:pt idx="22">
                  <c:v>20.399999999999999</c:v>
                </c:pt>
                <c:pt idx="23">
                  <c:v>19.72</c:v>
                </c:pt>
                <c:pt idx="24">
                  <c:v>20.57</c:v>
                </c:pt>
                <c:pt idx="25">
                  <c:v>8.11</c:v>
                </c:pt>
                <c:pt idx="26">
                  <c:v>18.46</c:v>
                </c:pt>
                <c:pt idx="27">
                  <c:v>18.7</c:v>
                </c:pt>
                <c:pt idx="28">
                  <c:v>21.59</c:v>
                </c:pt>
                <c:pt idx="29">
                  <c:v>21.77</c:v>
                </c:pt>
                <c:pt idx="30">
                  <c:v>28.18</c:v>
                </c:pt>
                <c:pt idx="31">
                  <c:v>31.36</c:v>
                </c:pt>
                <c:pt idx="32">
                  <c:v>37.299999999999997</c:v>
                </c:pt>
                <c:pt idx="33">
                  <c:v>11.91</c:v>
                </c:pt>
                <c:pt idx="34">
                  <c:v>28.37</c:v>
                </c:pt>
                <c:pt idx="35">
                  <c:v>34.590000000000003</c:v>
                </c:pt>
                <c:pt idx="36">
                  <c:v>46.46</c:v>
                </c:pt>
                <c:pt idx="37">
                  <c:v>26.56</c:v>
                </c:pt>
                <c:pt idx="38">
                  <c:v>36.630000000000003</c:v>
                </c:pt>
                <c:pt idx="39">
                  <c:v>17.010000000000002</c:v>
                </c:pt>
                <c:pt idx="40">
                  <c:v>28.18</c:v>
                </c:pt>
                <c:pt idx="41">
                  <c:v>23.87</c:v>
                </c:pt>
                <c:pt idx="42">
                  <c:v>22.36</c:v>
                </c:pt>
                <c:pt idx="43">
                  <c:v>15.68</c:v>
                </c:pt>
                <c:pt idx="44">
                  <c:v>13.79</c:v>
                </c:pt>
                <c:pt idx="45" formatCode="0.00">
                  <c:v>26.22450000000001</c:v>
                </c:pt>
                <c:pt idx="46" formatCode="0.00">
                  <c:v>46.748999999999995</c:v>
                </c:pt>
                <c:pt idx="47" formatCode="0.00">
                  <c:v>48.604494000000003</c:v>
                </c:pt>
                <c:pt idx="48" formatCode="0.00">
                  <c:v>53.7</c:v>
                </c:pt>
                <c:pt idx="49">
                  <c:v>23.82</c:v>
                </c:pt>
                <c:pt idx="50">
                  <c:v>46.97</c:v>
                </c:pt>
                <c:pt idx="51">
                  <c:v>22.17</c:v>
                </c:pt>
                <c:pt idx="52">
                  <c:v>16.54</c:v>
                </c:pt>
                <c:pt idx="53">
                  <c:v>4.8499999999999996</c:v>
                </c:pt>
                <c:pt idx="54">
                  <c:v>7.14</c:v>
                </c:pt>
                <c:pt idx="55">
                  <c:v>11.56</c:v>
                </c:pt>
                <c:pt idx="56">
                  <c:v>19.920000000000002</c:v>
                </c:pt>
                <c:pt idx="57">
                  <c:v>3.27</c:v>
                </c:pt>
                <c:pt idx="58">
                  <c:v>20.61</c:v>
                </c:pt>
                <c:pt idx="59">
                  <c:v>14.66</c:v>
                </c:pt>
                <c:pt idx="60" formatCode="0.00">
                  <c:v>24.16</c:v>
                </c:pt>
              </c:numCache>
            </c:numRef>
          </c:val>
          <c:extLst>
            <c:ext xmlns:c16="http://schemas.microsoft.com/office/drawing/2014/chart" uri="{C3380CC4-5D6E-409C-BE32-E72D297353CC}">
              <c16:uniqueId val="{00000002-CADF-4073-BE7C-5600771ABD18}"/>
            </c:ext>
          </c:extLst>
        </c:ser>
        <c:dLbls>
          <c:showLegendKey val="0"/>
          <c:showVal val="0"/>
          <c:showCatName val="0"/>
          <c:showSerName val="0"/>
          <c:showPercent val="0"/>
          <c:showBubbleSize val="0"/>
        </c:dLbls>
        <c:gapWidth val="60"/>
        <c:overlap val="100"/>
        <c:axId val="234082304"/>
        <c:axId val="1"/>
      </c:barChart>
      <c:catAx>
        <c:axId val="234082304"/>
        <c:scaling>
          <c:orientation val="minMax"/>
        </c:scaling>
        <c:delete val="0"/>
        <c:axPos val="b"/>
        <c:numFmt formatCode="General" sourceLinked="1"/>
        <c:majorTickMark val="none"/>
        <c:minorTickMark val="none"/>
        <c:tickLblPos val="nextTo"/>
        <c:spPr>
          <a:noFill/>
          <a:ln w="3207">
            <a:solidFill>
              <a:srgbClr val="C0BCB2"/>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ax val="60"/>
        </c:scaling>
        <c:delete val="0"/>
        <c:axPos val="l"/>
        <c:numFmt formatCode="&quot;$&quot;#,##0" sourceLinked="0"/>
        <c:majorTickMark val="out"/>
        <c:minorTickMark val="none"/>
        <c:tickLblPos val="nextTo"/>
        <c:spPr>
          <a:noFill/>
          <a:ln w="3207">
            <a:noFill/>
            <a:prstDash val="solid"/>
          </a:ln>
        </c:spPr>
        <c:txPr>
          <a:bodyPr rot="0" vert="horz"/>
          <a:lstStyle/>
          <a:p>
            <a:pPr>
              <a:defRPr/>
            </a:pPr>
            <a:endParaRPr lang="en-US"/>
          </a:p>
        </c:txPr>
        <c:crossAx val="234082304"/>
        <c:crosses val="autoZero"/>
        <c:crossBetween val="between"/>
        <c:majorUnit val="20"/>
      </c:valAx>
      <c:spPr>
        <a:noFill/>
        <a:ln w="25659">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Healthcare</c:v>
                </c:pt>
                <c:pt idx="3">
                  <c:v>Insurance</c:v>
                </c:pt>
                <c:pt idx="4">
                  <c:v>Manufacturing &amp; Machinery</c:v>
                </c:pt>
                <c:pt idx="5">
                  <c:v>Chemicals</c:v>
                </c:pt>
                <c:pt idx="6">
                  <c:v>Textile &amp; Apparel</c:v>
                </c:pt>
                <c:pt idx="7">
                  <c:v>Food &amp; Beverage</c:v>
                </c:pt>
                <c:pt idx="8">
                  <c:v>Oil &amp; Gas</c:v>
                </c:pt>
                <c:pt idx="9">
                  <c:v>Metals &amp; Mining</c:v>
                </c:pt>
                <c:pt idx="10">
                  <c:v>Other</c:v>
                </c:pt>
              </c:strCache>
            </c:strRef>
          </c:cat>
          <c:val>
            <c:numRef>
              <c:f>Sheet1!$B$2:$B$12</c:f>
              <c:numCache>
                <c:formatCode>0.00%</c:formatCode>
                <c:ptCount val="11"/>
                <c:pt idx="0">
                  <c:v>0.28689999999999999</c:v>
                </c:pt>
                <c:pt idx="1">
                  <c:v>0.15909999999999999</c:v>
                </c:pt>
                <c:pt idx="2">
                  <c:v>0.126</c:v>
                </c:pt>
                <c:pt idx="3">
                  <c:v>0.10390000000000001</c:v>
                </c:pt>
                <c:pt idx="4">
                  <c:v>6.0400000000000002E-2</c:v>
                </c:pt>
                <c:pt idx="5">
                  <c:v>4.7899999999999998E-2</c:v>
                </c:pt>
                <c:pt idx="6">
                  <c:v>4.6699999999999998E-2</c:v>
                </c:pt>
                <c:pt idx="7">
                  <c:v>4.6300000000000001E-2</c:v>
                </c:pt>
                <c:pt idx="8">
                  <c:v>3.3500000000000002E-2</c:v>
                </c:pt>
                <c:pt idx="9">
                  <c:v>2.46E-2</c:v>
                </c:pt>
                <c:pt idx="10">
                  <c:v>6.4699999999999994E-2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300000000000000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5.000000000000001E-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Healthcare</c:v>
                </c:pt>
                <c:pt idx="3">
                  <c:v>Insurance</c:v>
                </c:pt>
                <c:pt idx="4">
                  <c:v>Manufacturing &amp; Machinery</c:v>
                </c:pt>
                <c:pt idx="5">
                  <c:v>Chemicals</c:v>
                </c:pt>
                <c:pt idx="6">
                  <c:v>Textile &amp; Apparel</c:v>
                </c:pt>
                <c:pt idx="7">
                  <c:v>Food &amp; Beverage</c:v>
                </c:pt>
                <c:pt idx="8">
                  <c:v>Oil &amp; Gas</c:v>
                </c:pt>
                <c:pt idx="9">
                  <c:v>Metals &amp; Mining</c:v>
                </c:pt>
                <c:pt idx="10">
                  <c:v>Other</c:v>
                </c:pt>
              </c:strCache>
            </c:strRef>
          </c:cat>
          <c:val>
            <c:numRef>
              <c:f>Sheet1!$B$2:$B$12</c:f>
              <c:numCache>
                <c:formatCode>0.00%</c:formatCode>
                <c:ptCount val="11"/>
                <c:pt idx="0">
                  <c:v>0.28870000000000001</c:v>
                </c:pt>
                <c:pt idx="1">
                  <c:v>0.16220000000000001</c:v>
                </c:pt>
                <c:pt idx="2">
                  <c:v>0.1318</c:v>
                </c:pt>
                <c:pt idx="3">
                  <c:v>9.8500000000000004E-2</c:v>
                </c:pt>
                <c:pt idx="4">
                  <c:v>5.9900000000000002E-2</c:v>
                </c:pt>
                <c:pt idx="5">
                  <c:v>4.7199999999999999E-2</c:v>
                </c:pt>
                <c:pt idx="6">
                  <c:v>4.6800000000000001E-2</c:v>
                </c:pt>
                <c:pt idx="7">
                  <c:v>4.3799999999999999E-2</c:v>
                </c:pt>
                <c:pt idx="8">
                  <c:v>3.3300000000000003E-2</c:v>
                </c:pt>
                <c:pt idx="9">
                  <c:v>2.24E-2</c:v>
                </c:pt>
                <c:pt idx="10">
                  <c:v>6.5500000000000003E-2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300000000000000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Sheet1!$A$2:$A$11</c:f>
              <c:strCache>
                <c:ptCount val="10"/>
                <c:pt idx="0">
                  <c:v>Computers &amp; Electronics</c:v>
                </c:pt>
                <c:pt idx="1">
                  <c:v>Services &amp; Leasing</c:v>
                </c:pt>
                <c:pt idx="2">
                  <c:v>Textile &amp; Apparel</c:v>
                </c:pt>
                <c:pt idx="3">
                  <c:v>Chemicals</c:v>
                </c:pt>
                <c:pt idx="4">
                  <c:v>Food &amp; Beverage</c:v>
                </c:pt>
                <c:pt idx="5">
                  <c:v>Entertainment &amp; Leisure</c:v>
                </c:pt>
                <c:pt idx="6">
                  <c:v>Building Materials</c:v>
                </c:pt>
                <c:pt idx="7">
                  <c:v>Manufacturing &amp; Machinery</c:v>
                </c:pt>
                <c:pt idx="8">
                  <c:v>Metals &amp; Mining</c:v>
                </c:pt>
                <c:pt idx="9">
                  <c:v>Aerospace &amp; Defense</c:v>
                </c:pt>
              </c:strCache>
            </c:strRef>
          </c:cat>
          <c:val>
            <c:numRef>
              <c:f>Sheet1!$B$2:$B$11</c:f>
              <c:numCache>
                <c:formatCode>0.00%</c:formatCode>
                <c:ptCount val="10"/>
                <c:pt idx="0">
                  <c:v>0.37630000000000002</c:v>
                </c:pt>
                <c:pt idx="1">
                  <c:v>0.184</c:v>
                </c:pt>
                <c:pt idx="2">
                  <c:v>0.1149</c:v>
                </c:pt>
                <c:pt idx="3">
                  <c:v>7.6999999999999999E-2</c:v>
                </c:pt>
                <c:pt idx="4">
                  <c:v>5.0900000000000001E-2</c:v>
                </c:pt>
                <c:pt idx="5">
                  <c:v>4.9099999999999998E-2</c:v>
                </c:pt>
                <c:pt idx="6">
                  <c:v>4.3900000000000002E-2</c:v>
                </c:pt>
                <c:pt idx="7">
                  <c:v>3.9699999999999999E-2</c:v>
                </c:pt>
                <c:pt idx="8">
                  <c:v>3.9300000000000002E-2</c:v>
                </c:pt>
                <c:pt idx="9">
                  <c:v>2.4799999999999999E-2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Sheet1!$A$2:$A$11</c:f>
              <c:strCache>
                <c:ptCount val="10"/>
                <c:pt idx="0">
                  <c:v>Computers &amp; Electronics</c:v>
                </c:pt>
                <c:pt idx="1">
                  <c:v>Services &amp; Leasing</c:v>
                </c:pt>
                <c:pt idx="2">
                  <c:v>Textile &amp; Apparel</c:v>
                </c:pt>
                <c:pt idx="3">
                  <c:v>Chemicals</c:v>
                </c:pt>
                <c:pt idx="4">
                  <c:v>Entertainment &amp; Leisure</c:v>
                </c:pt>
                <c:pt idx="5">
                  <c:v>Food &amp; Beverage</c:v>
                </c:pt>
                <c:pt idx="6">
                  <c:v>Manufacturing &amp; Machinery</c:v>
                </c:pt>
                <c:pt idx="7">
                  <c:v>Building Materials</c:v>
                </c:pt>
                <c:pt idx="8">
                  <c:v>Metals &amp; Mining</c:v>
                </c:pt>
                <c:pt idx="9">
                  <c:v>Aerospace &amp; Defense</c:v>
                </c:pt>
              </c:strCache>
            </c:strRef>
          </c:cat>
          <c:val>
            <c:numRef>
              <c:f>Sheet1!$B$2:$B$11</c:f>
              <c:numCache>
                <c:formatCode>0.00%</c:formatCode>
                <c:ptCount val="10"/>
                <c:pt idx="0">
                  <c:v>0.37140000000000001</c:v>
                </c:pt>
                <c:pt idx="1">
                  <c:v>0.18729999999999999</c:v>
                </c:pt>
                <c:pt idx="2">
                  <c:v>0.11550000000000001</c:v>
                </c:pt>
                <c:pt idx="3">
                  <c:v>7.5899999999999995E-2</c:v>
                </c:pt>
                <c:pt idx="4">
                  <c:v>4.99E-2</c:v>
                </c:pt>
                <c:pt idx="5">
                  <c:v>4.8899999999999999E-2</c:v>
                </c:pt>
                <c:pt idx="6">
                  <c:v>4.6699999999999998E-2</c:v>
                </c:pt>
                <c:pt idx="7">
                  <c:v>4.3799999999999999E-2</c:v>
                </c:pt>
                <c:pt idx="8">
                  <c:v>3.7699999999999997E-2</c:v>
                </c:pt>
                <c:pt idx="9">
                  <c:v>2.3099999999999999E-2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Insurance</c:v>
                </c:pt>
                <c:pt idx="3">
                  <c:v>Healthcare</c:v>
                </c:pt>
                <c:pt idx="4">
                  <c:v>Manufacturing &amp; Machinery</c:v>
                </c:pt>
                <c:pt idx="5">
                  <c:v>Building Materials</c:v>
                </c:pt>
                <c:pt idx="6">
                  <c:v>Utilities</c:v>
                </c:pt>
                <c:pt idx="7">
                  <c:v>Oil &amp; Gas</c:v>
                </c:pt>
                <c:pt idx="8">
                  <c:v>Chemicals</c:v>
                </c:pt>
                <c:pt idx="9">
                  <c:v>Retail</c:v>
                </c:pt>
                <c:pt idx="10">
                  <c:v>Other</c:v>
                </c:pt>
              </c:strCache>
            </c:strRef>
          </c:cat>
          <c:val>
            <c:numRef>
              <c:f>Sheet1!$B$2:$B$12</c:f>
              <c:numCache>
                <c:formatCode>0.00%</c:formatCode>
                <c:ptCount val="11"/>
                <c:pt idx="0">
                  <c:v>0.2349</c:v>
                </c:pt>
                <c:pt idx="1">
                  <c:v>0.13639999999999999</c:v>
                </c:pt>
                <c:pt idx="2">
                  <c:v>0.1014</c:v>
                </c:pt>
                <c:pt idx="3">
                  <c:v>7.1599999999999997E-2</c:v>
                </c:pt>
                <c:pt idx="4">
                  <c:v>5.3499999999999999E-2</c:v>
                </c:pt>
                <c:pt idx="5">
                  <c:v>4.65E-2</c:v>
                </c:pt>
                <c:pt idx="6">
                  <c:v>4.5199999999999997E-2</c:v>
                </c:pt>
                <c:pt idx="7">
                  <c:v>3.6900000000000002E-2</c:v>
                </c:pt>
                <c:pt idx="8">
                  <c:v>3.2199999999999999E-2</c:v>
                </c:pt>
                <c:pt idx="9">
                  <c:v>3.1899999999999998E-2</c:v>
                </c:pt>
                <c:pt idx="10">
                  <c:v>0.20960000000000001</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300000000000000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Insurance</c:v>
                </c:pt>
                <c:pt idx="3">
                  <c:v>Healthcare</c:v>
                </c:pt>
                <c:pt idx="4">
                  <c:v>Manufacturing &amp; Machinery</c:v>
                </c:pt>
                <c:pt idx="5">
                  <c:v>Utilities</c:v>
                </c:pt>
                <c:pt idx="6">
                  <c:v>Building Materials</c:v>
                </c:pt>
                <c:pt idx="7">
                  <c:v>Oil &amp; Gas</c:v>
                </c:pt>
                <c:pt idx="8">
                  <c:v>Retail</c:v>
                </c:pt>
                <c:pt idx="9">
                  <c:v>Chemicals</c:v>
                </c:pt>
                <c:pt idx="10">
                  <c:v>Other</c:v>
                </c:pt>
              </c:strCache>
            </c:strRef>
          </c:cat>
          <c:val>
            <c:numRef>
              <c:f>Sheet1!$B$2:$B$12</c:f>
              <c:numCache>
                <c:formatCode>0.00%</c:formatCode>
                <c:ptCount val="11"/>
                <c:pt idx="0">
                  <c:v>0.23119999999999999</c:v>
                </c:pt>
                <c:pt idx="1">
                  <c:v>0.14480000000000001</c:v>
                </c:pt>
                <c:pt idx="2">
                  <c:v>0.1072</c:v>
                </c:pt>
                <c:pt idx="3">
                  <c:v>7.6100000000000001E-2</c:v>
                </c:pt>
                <c:pt idx="4">
                  <c:v>5.3999999999999999E-2</c:v>
                </c:pt>
                <c:pt idx="5">
                  <c:v>4.41E-2</c:v>
                </c:pt>
                <c:pt idx="6">
                  <c:v>4.36E-2</c:v>
                </c:pt>
                <c:pt idx="7">
                  <c:v>3.9899999999999998E-2</c:v>
                </c:pt>
                <c:pt idx="8">
                  <c:v>3.5900000000000001E-2</c:v>
                </c:pt>
                <c:pt idx="9">
                  <c:v>3.3099999999999997E-2</c:v>
                </c:pt>
                <c:pt idx="10">
                  <c:v>0.19020000000000001</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300000000000000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Utilities</c:v>
                </c:pt>
                <c:pt idx="3">
                  <c:v>Chemicals</c:v>
                </c:pt>
                <c:pt idx="4">
                  <c:v>Retail</c:v>
                </c:pt>
                <c:pt idx="5">
                  <c:v>Manufacturing &amp; Machinery</c:v>
                </c:pt>
                <c:pt idx="6">
                  <c:v>Oil &amp; Gas</c:v>
                </c:pt>
                <c:pt idx="7">
                  <c:v>Entertainment &amp; Leisure</c:v>
                </c:pt>
                <c:pt idx="8">
                  <c:v>Food &amp; Beverage</c:v>
                </c:pt>
                <c:pt idx="9">
                  <c:v>Textile &amp; Apparel</c:v>
                </c:pt>
                <c:pt idx="10">
                  <c:v>Other</c:v>
                </c:pt>
              </c:strCache>
            </c:strRef>
          </c:cat>
          <c:val>
            <c:numRef>
              <c:f>Sheet1!$B$2:$B$12</c:f>
              <c:numCache>
                <c:formatCode>0.00%</c:formatCode>
                <c:ptCount val="11"/>
                <c:pt idx="0">
                  <c:v>0.2278</c:v>
                </c:pt>
                <c:pt idx="1">
                  <c:v>0.1633</c:v>
                </c:pt>
                <c:pt idx="2">
                  <c:v>8.3799999999999999E-2</c:v>
                </c:pt>
                <c:pt idx="3">
                  <c:v>6.9199999999999998E-2</c:v>
                </c:pt>
                <c:pt idx="4">
                  <c:v>5.9499999999999997E-2</c:v>
                </c:pt>
                <c:pt idx="5">
                  <c:v>5.7299999999999997E-2</c:v>
                </c:pt>
                <c:pt idx="6">
                  <c:v>5.0900000000000001E-2</c:v>
                </c:pt>
                <c:pt idx="7">
                  <c:v>5.0200000000000002E-2</c:v>
                </c:pt>
                <c:pt idx="8">
                  <c:v>4.8599999999999997E-2</c:v>
                </c:pt>
                <c:pt idx="9">
                  <c:v>4.36E-2</c:v>
                </c:pt>
                <c:pt idx="10">
                  <c:v>0.14599999999999999</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30000000000000004"/>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0901549071071998"/>
          <c:y val="1.4370078740157482E-2"/>
          <c:w val="0.73918712366836503"/>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Sheet1!$A$2:$A$12</c:f>
              <c:strCache>
                <c:ptCount val="11"/>
                <c:pt idx="0">
                  <c:v>Computers &amp; Electronics</c:v>
                </c:pt>
                <c:pt idx="1">
                  <c:v>Services &amp; Leasing</c:v>
                </c:pt>
                <c:pt idx="2">
                  <c:v>Utilities</c:v>
                </c:pt>
                <c:pt idx="3">
                  <c:v>Chemicals</c:v>
                </c:pt>
                <c:pt idx="4">
                  <c:v>Retail</c:v>
                </c:pt>
                <c:pt idx="5">
                  <c:v>Manufacturing &amp; Machinery</c:v>
                </c:pt>
                <c:pt idx="6">
                  <c:v>Oil &amp; Gas</c:v>
                </c:pt>
                <c:pt idx="7">
                  <c:v>Food &amp; Beverage</c:v>
                </c:pt>
                <c:pt idx="8">
                  <c:v>Entertainment &amp; Leisure</c:v>
                </c:pt>
                <c:pt idx="9">
                  <c:v>Textile &amp; Apparel</c:v>
                </c:pt>
                <c:pt idx="10">
                  <c:v>Other</c:v>
                </c:pt>
              </c:strCache>
            </c:strRef>
          </c:cat>
          <c:val>
            <c:numRef>
              <c:f>Sheet1!$B$2:$B$12</c:f>
              <c:numCache>
                <c:formatCode>0.00%</c:formatCode>
                <c:ptCount val="11"/>
                <c:pt idx="0">
                  <c:v>0.18559999999999999</c:v>
                </c:pt>
                <c:pt idx="1">
                  <c:v>0.17899999999999999</c:v>
                </c:pt>
                <c:pt idx="2">
                  <c:v>7.9600000000000004E-2</c:v>
                </c:pt>
                <c:pt idx="3">
                  <c:v>7.1599999999999997E-2</c:v>
                </c:pt>
                <c:pt idx="4">
                  <c:v>6.8400000000000002E-2</c:v>
                </c:pt>
                <c:pt idx="5">
                  <c:v>5.9799999999999999E-2</c:v>
                </c:pt>
                <c:pt idx="6">
                  <c:v>5.8900000000000001E-2</c:v>
                </c:pt>
                <c:pt idx="7">
                  <c:v>5.4100000000000002E-2</c:v>
                </c:pt>
                <c:pt idx="8">
                  <c:v>5.16E-2</c:v>
                </c:pt>
                <c:pt idx="9">
                  <c:v>3.9199999999999999E-2</c:v>
                </c:pt>
                <c:pt idx="10">
                  <c:v>0.15229999999999999</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25"/>
          <c:min val="0"/>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5.000000000000001E-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9418683775638E-2"/>
          <c:y val="3.4626183090750016E-2"/>
          <c:w val="0.94771058131622432"/>
          <c:h val="0.86004076195021073"/>
        </c:manualLayout>
      </c:layout>
      <c:barChart>
        <c:barDir val="col"/>
        <c:grouping val="stacked"/>
        <c:varyColors val="0"/>
        <c:ser>
          <c:idx val="0"/>
          <c:order val="0"/>
          <c:tx>
            <c:strRef>
              <c:f>Sheet1!$B$1</c:f>
              <c:strCache>
                <c:ptCount val="1"/>
              </c:strCache>
            </c:strRef>
          </c:tx>
          <c:spPr>
            <a:solidFill>
              <a:srgbClr val="1D5080"/>
            </a:solidFill>
            <a:ln w="24308">
              <a:noFill/>
            </a:ln>
          </c:spPr>
          <c:invertIfNegative val="0"/>
          <c:dLbls>
            <c:delete val="1"/>
          </c:dLbls>
          <c:cat>
            <c:strRef>
              <c:f>Sheet1!$A$2:$A$30</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8">
                  <c:v>1-3Q23</c:v>
                </c:pt>
                <c:pt idx="19">
                  <c:v>1-3Q24</c:v>
                </c:pt>
              </c:strCache>
            </c:strRef>
          </c:cat>
          <c:val>
            <c:numRef>
              <c:f>Sheet1!$B$2:$B$30</c:f>
              <c:numCache>
                <c:formatCode>General</c:formatCode>
                <c:ptCount val="20"/>
                <c:pt idx="0">
                  <c:v>275.79250000000002</c:v>
                </c:pt>
                <c:pt idx="1">
                  <c:v>73.228200000000001</c:v>
                </c:pt>
                <c:pt idx="2">
                  <c:v>1.0636999998692001</c:v>
                </c:pt>
                <c:pt idx="3">
                  <c:v>35.917250000000003</c:v>
                </c:pt>
                <c:pt idx="4">
                  <c:v>50.87</c:v>
                </c:pt>
                <c:pt idx="5">
                  <c:v>18.993597529999999</c:v>
                </c:pt>
                <c:pt idx="6">
                  <c:v>80.349966670000001</c:v>
                </c:pt>
                <c:pt idx="7">
                  <c:v>13.32</c:v>
                </c:pt>
                <c:pt idx="8">
                  <c:v>32.29</c:v>
                </c:pt>
                <c:pt idx="9">
                  <c:v>51.24</c:v>
                </c:pt>
                <c:pt idx="10">
                  <c:v>61.92</c:v>
                </c:pt>
                <c:pt idx="11">
                  <c:v>59.29</c:v>
                </c:pt>
                <c:pt idx="12">
                  <c:v>89.93</c:v>
                </c:pt>
                <c:pt idx="13">
                  <c:v>45.06</c:v>
                </c:pt>
                <c:pt idx="14" formatCode="0.00">
                  <c:v>83.2</c:v>
                </c:pt>
                <c:pt idx="15">
                  <c:v>93.12</c:v>
                </c:pt>
                <c:pt idx="16">
                  <c:v>64.73</c:v>
                </c:pt>
                <c:pt idx="18">
                  <c:v>62.24</c:v>
                </c:pt>
                <c:pt idx="19">
                  <c:v>33.869999999999997</c:v>
                </c:pt>
              </c:numCache>
            </c:numRef>
          </c:val>
          <c:extLst>
            <c:ext xmlns:c16="http://schemas.microsoft.com/office/drawing/2014/chart" uri="{C3380CC4-5D6E-409C-BE32-E72D297353CC}">
              <c16:uniqueId val="{00000000-DEBD-463B-BD43-4D67BCCAFFB4}"/>
            </c:ext>
          </c:extLst>
        </c:ser>
        <c:dLbls>
          <c:showLegendKey val="0"/>
          <c:showVal val="1"/>
          <c:showCatName val="0"/>
          <c:showSerName val="0"/>
          <c:showPercent val="0"/>
          <c:showBubbleSize val="0"/>
        </c:dLbls>
        <c:gapWidth val="60"/>
        <c:overlap val="100"/>
        <c:axId val="283417744"/>
        <c:axId val="1"/>
      </c:barChart>
      <c:catAx>
        <c:axId val="28341774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300"/>
          <c:min val="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7744"/>
        <c:crosses val="autoZero"/>
        <c:crossBetween val="between"/>
        <c:majorUnit val="50"/>
      </c:valAx>
      <c:spPr>
        <a:noFill/>
        <a:ln w="24308">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89418683775638E-2"/>
          <c:y val="3.4626183090750016E-2"/>
          <c:w val="0.94771058131622432"/>
          <c:h val="0.88213692038495184"/>
        </c:manualLayout>
      </c:layout>
      <c:barChart>
        <c:barDir val="col"/>
        <c:grouping val="stacked"/>
        <c:varyColors val="0"/>
        <c:ser>
          <c:idx val="0"/>
          <c:order val="0"/>
          <c:tx>
            <c:strRef>
              <c:f>Sheet1!$B$1</c:f>
              <c:strCache>
                <c:ptCount val="1"/>
              </c:strCache>
            </c:strRef>
          </c:tx>
          <c:spPr>
            <a:solidFill>
              <a:srgbClr val="1D5080"/>
            </a:solidFill>
            <a:ln w="24308">
              <a:noFill/>
            </a:ln>
          </c:spPr>
          <c:invertIfNegative val="0"/>
          <c:dLbls>
            <c:delete val="1"/>
          </c:dLbls>
          <c:cat>
            <c:strRef>
              <c:f>Sheet1!$A$2:$A$108</c:f>
              <c:strCache>
                <c:ptCount val="65"/>
                <c:pt idx="0">
                  <c:v>3Q08</c:v>
                </c:pt>
                <c:pt idx="1">
                  <c:v>4Q08</c:v>
                </c:pt>
                <c:pt idx="2">
                  <c:v>1Q09</c:v>
                </c:pt>
                <c:pt idx="3">
                  <c:v>2Q09</c:v>
                </c:pt>
                <c:pt idx="4">
                  <c:v>3Q09</c:v>
                </c:pt>
                <c:pt idx="5">
                  <c:v>4Q09</c:v>
                </c:pt>
                <c:pt idx="6">
                  <c:v>1Q10</c:v>
                </c:pt>
                <c:pt idx="7">
                  <c:v>2Q10</c:v>
                </c:pt>
                <c:pt idx="8">
                  <c:v>3Q10</c:v>
                </c:pt>
                <c:pt idx="9">
                  <c:v>4Q10</c:v>
                </c:pt>
                <c:pt idx="10">
                  <c:v>1Q11</c:v>
                </c:pt>
                <c:pt idx="11">
                  <c:v>2Q11</c:v>
                </c:pt>
                <c:pt idx="12">
                  <c:v>3Q11</c:v>
                </c:pt>
                <c:pt idx="13">
                  <c:v>4Q11</c:v>
                </c:pt>
                <c:pt idx="14">
                  <c:v>1Q12</c:v>
                </c:pt>
                <c:pt idx="15">
                  <c:v>2Q12</c:v>
                </c:pt>
                <c:pt idx="16">
                  <c:v>3Q12</c:v>
                </c:pt>
                <c:pt idx="17">
                  <c:v>4Q12</c:v>
                </c:pt>
                <c:pt idx="18">
                  <c:v>1Q13</c:v>
                </c:pt>
                <c:pt idx="19">
                  <c:v>2Q13</c:v>
                </c:pt>
                <c:pt idx="20">
                  <c:v>3Q13</c:v>
                </c:pt>
                <c:pt idx="21">
                  <c:v>4Q13</c:v>
                </c:pt>
                <c:pt idx="22">
                  <c:v>1Q14</c:v>
                </c:pt>
                <c:pt idx="23">
                  <c:v>2Q14</c:v>
                </c:pt>
                <c:pt idx="24">
                  <c:v>3Q14</c:v>
                </c:pt>
                <c:pt idx="25">
                  <c:v>4Q14</c:v>
                </c:pt>
                <c:pt idx="26">
                  <c:v>1Q15</c:v>
                </c:pt>
                <c:pt idx="27">
                  <c:v>2Q15</c:v>
                </c:pt>
                <c:pt idx="28">
                  <c:v>3Q15</c:v>
                </c:pt>
                <c:pt idx="29">
                  <c:v>4Q15</c:v>
                </c:pt>
                <c:pt idx="30">
                  <c:v>1Q16</c:v>
                </c:pt>
                <c:pt idx="31">
                  <c:v>2Q16</c:v>
                </c:pt>
                <c:pt idx="32">
                  <c:v>3Q16</c:v>
                </c:pt>
                <c:pt idx="33">
                  <c:v>4Q16</c:v>
                </c:pt>
                <c:pt idx="34">
                  <c:v>1Q17</c:v>
                </c:pt>
                <c:pt idx="35">
                  <c:v>2Q17</c:v>
                </c:pt>
                <c:pt idx="36">
                  <c:v>3Q17</c:v>
                </c:pt>
                <c:pt idx="37">
                  <c:v>4Q17</c:v>
                </c:pt>
                <c:pt idx="38">
                  <c:v>1Q18</c:v>
                </c:pt>
                <c:pt idx="39">
                  <c:v>2Q18</c:v>
                </c:pt>
                <c:pt idx="40">
                  <c:v>3Q18</c:v>
                </c:pt>
                <c:pt idx="41">
                  <c:v>4Q18</c:v>
                </c:pt>
                <c:pt idx="42">
                  <c:v>1Q19</c:v>
                </c:pt>
                <c:pt idx="43">
                  <c:v>2Q19</c:v>
                </c:pt>
                <c:pt idx="44">
                  <c:v>3Q19</c:v>
                </c:pt>
                <c:pt idx="45">
                  <c:v>4Q19</c:v>
                </c:pt>
                <c:pt idx="46">
                  <c:v>1Q20</c:v>
                </c:pt>
                <c:pt idx="47">
                  <c:v>2Q20</c:v>
                </c:pt>
                <c:pt idx="48">
                  <c:v>3Q20</c:v>
                </c:pt>
                <c:pt idx="49">
                  <c:v>4Q20</c:v>
                </c:pt>
                <c:pt idx="50">
                  <c:v>1Q21</c:v>
                </c:pt>
                <c:pt idx="51">
                  <c:v>2Q21</c:v>
                </c:pt>
                <c:pt idx="52">
                  <c:v>3Q21</c:v>
                </c:pt>
                <c:pt idx="53">
                  <c:v>4Q21</c:v>
                </c:pt>
                <c:pt idx="54">
                  <c:v>1Q22</c:v>
                </c:pt>
                <c:pt idx="55">
                  <c:v>2Q22</c:v>
                </c:pt>
                <c:pt idx="56">
                  <c:v>3Q22</c:v>
                </c:pt>
                <c:pt idx="57">
                  <c:v>4Q22</c:v>
                </c:pt>
                <c:pt idx="58">
                  <c:v>1Q23</c:v>
                </c:pt>
                <c:pt idx="59">
                  <c:v>2Q23</c:v>
                </c:pt>
                <c:pt idx="60">
                  <c:v>3Q23</c:v>
                </c:pt>
                <c:pt idx="61">
                  <c:v>4Q23</c:v>
                </c:pt>
                <c:pt idx="62">
                  <c:v>1Q24</c:v>
                </c:pt>
                <c:pt idx="63">
                  <c:v>2Q24</c:v>
                </c:pt>
                <c:pt idx="64">
                  <c:v>3Q24</c:v>
                </c:pt>
              </c:strCache>
            </c:strRef>
          </c:cat>
          <c:val>
            <c:numRef>
              <c:f>Sheet1!$B$2:$B$108</c:f>
              <c:numCache>
                <c:formatCode>General</c:formatCode>
                <c:ptCount val="65"/>
                <c:pt idx="0">
                  <c:v>10.400499999999999</c:v>
                </c:pt>
                <c:pt idx="1">
                  <c:v>2.2248999999999999</c:v>
                </c:pt>
                <c:pt idx="2">
                  <c:v>0</c:v>
                </c:pt>
                <c:pt idx="3">
                  <c:v>0</c:v>
                </c:pt>
                <c:pt idx="4">
                  <c:v>0.12</c:v>
                </c:pt>
                <c:pt idx="5">
                  <c:v>0.94369999999999998</c:v>
                </c:pt>
                <c:pt idx="6">
                  <c:v>5.9589999999999996</c:v>
                </c:pt>
                <c:pt idx="7">
                  <c:v>8.2630999999999997</c:v>
                </c:pt>
                <c:pt idx="8">
                  <c:v>15.954499999999999</c:v>
                </c:pt>
                <c:pt idx="9">
                  <c:v>5.7406499999999996</c:v>
                </c:pt>
                <c:pt idx="10">
                  <c:v>16.214600000000001</c:v>
                </c:pt>
                <c:pt idx="11">
                  <c:v>13.200900000000001</c:v>
                </c:pt>
                <c:pt idx="12">
                  <c:v>10.208299999999999</c:v>
                </c:pt>
                <c:pt idx="13">
                  <c:v>11.2462</c:v>
                </c:pt>
                <c:pt idx="14">
                  <c:v>9.9383999999999997</c:v>
                </c:pt>
                <c:pt idx="15">
                  <c:v>4.5810000000000004</c:v>
                </c:pt>
                <c:pt idx="16">
                  <c:v>3.36</c:v>
                </c:pt>
                <c:pt idx="17">
                  <c:v>0</c:v>
                </c:pt>
                <c:pt idx="18">
                  <c:v>31.723299999999998</c:v>
                </c:pt>
                <c:pt idx="19">
                  <c:v>2.8236666669999999</c:v>
                </c:pt>
                <c:pt idx="20">
                  <c:v>44.538200000000003</c:v>
                </c:pt>
                <c:pt idx="21">
                  <c:v>1.2647999999999999</c:v>
                </c:pt>
                <c:pt idx="22">
                  <c:v>3</c:v>
                </c:pt>
                <c:pt idx="23">
                  <c:v>0</c:v>
                </c:pt>
                <c:pt idx="24">
                  <c:v>3.04</c:v>
                </c:pt>
                <c:pt idx="25">
                  <c:v>7.28</c:v>
                </c:pt>
                <c:pt idx="26">
                  <c:v>16.8</c:v>
                </c:pt>
                <c:pt idx="27">
                  <c:v>10.58</c:v>
                </c:pt>
                <c:pt idx="28">
                  <c:v>0.86</c:v>
                </c:pt>
                <c:pt idx="29">
                  <c:v>4.05</c:v>
                </c:pt>
                <c:pt idx="30">
                  <c:v>31.66</c:v>
                </c:pt>
                <c:pt idx="31">
                  <c:v>3.16</c:v>
                </c:pt>
                <c:pt idx="32">
                  <c:v>9.86</c:v>
                </c:pt>
                <c:pt idx="33">
                  <c:v>6.57</c:v>
                </c:pt>
                <c:pt idx="34">
                  <c:v>10.27</c:v>
                </c:pt>
                <c:pt idx="35">
                  <c:v>15.99</c:v>
                </c:pt>
                <c:pt idx="36">
                  <c:v>24.83</c:v>
                </c:pt>
                <c:pt idx="37">
                  <c:v>10.82</c:v>
                </c:pt>
                <c:pt idx="38">
                  <c:v>6.07</c:v>
                </c:pt>
                <c:pt idx="39">
                  <c:v>24.13</c:v>
                </c:pt>
                <c:pt idx="40">
                  <c:v>16.36</c:v>
                </c:pt>
                <c:pt idx="41">
                  <c:v>12.73</c:v>
                </c:pt>
                <c:pt idx="42">
                  <c:v>34.700000000000003</c:v>
                </c:pt>
                <c:pt idx="43">
                  <c:v>5.57</c:v>
                </c:pt>
                <c:pt idx="44">
                  <c:v>18.079999999999998</c:v>
                </c:pt>
                <c:pt idx="45">
                  <c:v>31.57</c:v>
                </c:pt>
                <c:pt idx="46">
                  <c:v>30.73</c:v>
                </c:pt>
                <c:pt idx="47">
                  <c:v>6.27</c:v>
                </c:pt>
                <c:pt idx="48">
                  <c:v>5.76</c:v>
                </c:pt>
                <c:pt idx="49">
                  <c:v>2.31</c:v>
                </c:pt>
                <c:pt idx="50" formatCode="0.00">
                  <c:v>26.156624993999998</c:v>
                </c:pt>
                <c:pt idx="51" formatCode="0.00">
                  <c:v>23.036210000000001</c:v>
                </c:pt>
                <c:pt idx="52" formatCode="0.00">
                  <c:v>16.8</c:v>
                </c:pt>
                <c:pt idx="53">
                  <c:v>15.73</c:v>
                </c:pt>
                <c:pt idx="54">
                  <c:v>35.380000000000003</c:v>
                </c:pt>
                <c:pt idx="55">
                  <c:v>12.75</c:v>
                </c:pt>
                <c:pt idx="56">
                  <c:v>28.99</c:v>
                </c:pt>
                <c:pt idx="57">
                  <c:v>16</c:v>
                </c:pt>
                <c:pt idx="58">
                  <c:v>7.11</c:v>
                </c:pt>
                <c:pt idx="59">
                  <c:v>31.41</c:v>
                </c:pt>
                <c:pt idx="60">
                  <c:v>23.73</c:v>
                </c:pt>
                <c:pt idx="61">
                  <c:v>2.4900000000000002</c:v>
                </c:pt>
                <c:pt idx="62">
                  <c:v>2.73</c:v>
                </c:pt>
                <c:pt idx="63">
                  <c:v>8.73</c:v>
                </c:pt>
                <c:pt idx="64">
                  <c:v>22.41</c:v>
                </c:pt>
              </c:numCache>
            </c:numRef>
          </c:val>
          <c:extLst>
            <c:ext xmlns:c16="http://schemas.microsoft.com/office/drawing/2014/chart" uri="{C3380CC4-5D6E-409C-BE32-E72D297353CC}">
              <c16:uniqueId val="{00000000-DEBD-463B-BD43-4D67BCCAFFB4}"/>
            </c:ext>
          </c:extLst>
        </c:ser>
        <c:dLbls>
          <c:showLegendKey val="0"/>
          <c:showVal val="1"/>
          <c:showCatName val="0"/>
          <c:showSerName val="0"/>
          <c:showPercent val="0"/>
          <c:showBubbleSize val="0"/>
        </c:dLbls>
        <c:gapWidth val="60"/>
        <c:overlap val="100"/>
        <c:axId val="283417744"/>
        <c:axId val="1"/>
      </c:barChart>
      <c:catAx>
        <c:axId val="28341774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MarkSkip val="1"/>
        <c:noMultiLvlLbl val="0"/>
      </c:catAx>
      <c:valAx>
        <c:axId val="1"/>
        <c:scaling>
          <c:orientation val="minMax"/>
          <c:max val="60"/>
          <c:min val="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7744"/>
        <c:crosses val="autoZero"/>
        <c:crossBetween val="between"/>
        <c:majorUnit val="10"/>
      </c:valAx>
      <c:spPr>
        <a:noFill/>
        <a:ln w="24308">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073053368328958"/>
          <c:y val="2.0079903575882803E-2"/>
          <c:w val="0.88926946631671044"/>
          <c:h val="0.85665801083375215"/>
        </c:manualLayout>
      </c:layout>
      <c:barChart>
        <c:barDir val="col"/>
        <c:grouping val="stacked"/>
        <c:varyColors val="0"/>
        <c:ser>
          <c:idx val="1"/>
          <c:order val="0"/>
          <c:tx>
            <c:strRef>
              <c:f>Sheet1!$B$1</c:f>
              <c:strCache>
                <c:ptCount val="1"/>
                <c:pt idx="0">
                  <c:v>Unfunded Bank Debt</c:v>
                </c:pt>
              </c:strCache>
            </c:strRef>
          </c:tx>
          <c:spPr>
            <a:solidFill>
              <a:srgbClr val="1D5080"/>
            </a:solidFill>
            <a:ln w="25660">
              <a:noFill/>
            </a:ln>
          </c:spPr>
          <c:invertIfNegative val="0"/>
          <c:cat>
            <c:strRef>
              <c:f>Sheet1!$A$2:$A$26</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Sheet1!$B$2:$B$26</c:f>
              <c:numCache>
                <c:formatCode>General</c:formatCode>
                <c:ptCount val="19"/>
                <c:pt idx="0">
                  <c:v>11.58</c:v>
                </c:pt>
                <c:pt idx="1">
                  <c:v>1.54</c:v>
                </c:pt>
                <c:pt idx="2">
                  <c:v>6.57</c:v>
                </c:pt>
                <c:pt idx="3">
                  <c:v>11.39</c:v>
                </c:pt>
                <c:pt idx="4">
                  <c:v>9.69</c:v>
                </c:pt>
                <c:pt idx="5">
                  <c:v>14.2</c:v>
                </c:pt>
                <c:pt idx="6">
                  <c:v>9.2899999999999991</c:v>
                </c:pt>
                <c:pt idx="7">
                  <c:v>8.83</c:v>
                </c:pt>
                <c:pt idx="8">
                  <c:v>11.4</c:v>
                </c:pt>
                <c:pt idx="9">
                  <c:v>12.44</c:v>
                </c:pt>
                <c:pt idx="10">
                  <c:v>16.510000000000002</c:v>
                </c:pt>
                <c:pt idx="11">
                  <c:v>16.47</c:v>
                </c:pt>
                <c:pt idx="12" formatCode="0.00">
                  <c:v>11.345495</c:v>
                </c:pt>
                <c:pt idx="13" formatCode="0.00">
                  <c:v>26.88</c:v>
                </c:pt>
                <c:pt idx="14">
                  <c:v>17.36</c:v>
                </c:pt>
                <c:pt idx="15">
                  <c:v>11.18</c:v>
                </c:pt>
                <c:pt idx="17" formatCode="0.00">
                  <c:v>10.07</c:v>
                </c:pt>
                <c:pt idx="18">
                  <c:v>8.66</c:v>
                </c:pt>
              </c:numCache>
            </c:numRef>
          </c:val>
          <c:extLst>
            <c:ext xmlns:c16="http://schemas.microsoft.com/office/drawing/2014/chart" uri="{C3380CC4-5D6E-409C-BE32-E72D297353CC}">
              <c16:uniqueId val="{00000000-06E0-44F7-89CF-F0879B7BF165}"/>
            </c:ext>
          </c:extLst>
        </c:ser>
        <c:ser>
          <c:idx val="0"/>
          <c:order val="1"/>
          <c:tx>
            <c:strRef>
              <c:f>Sheet1!$C$1</c:f>
              <c:strCache>
                <c:ptCount val="1"/>
                <c:pt idx="0">
                  <c:v>Funded Bank Debt</c:v>
                </c:pt>
              </c:strCache>
            </c:strRef>
          </c:tx>
          <c:spPr>
            <a:solidFill>
              <a:srgbClr val="6185A6"/>
            </a:solidFill>
            <a:ln w="25660">
              <a:noFill/>
            </a:ln>
          </c:spPr>
          <c:invertIfNegative val="0"/>
          <c:cat>
            <c:strRef>
              <c:f>Sheet1!$A$2:$A$26</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Sheet1!$C$2:$C$26</c:f>
              <c:numCache>
                <c:formatCode>General</c:formatCode>
                <c:ptCount val="19"/>
                <c:pt idx="0">
                  <c:v>25.71</c:v>
                </c:pt>
                <c:pt idx="1">
                  <c:v>3.73</c:v>
                </c:pt>
                <c:pt idx="2">
                  <c:v>28.9</c:v>
                </c:pt>
                <c:pt idx="3">
                  <c:v>41.56</c:v>
                </c:pt>
                <c:pt idx="4">
                  <c:v>41.92</c:v>
                </c:pt>
                <c:pt idx="5">
                  <c:v>69.19</c:v>
                </c:pt>
                <c:pt idx="6">
                  <c:v>75.47</c:v>
                </c:pt>
                <c:pt idx="7">
                  <c:v>59.97</c:v>
                </c:pt>
                <c:pt idx="8">
                  <c:v>69.12</c:v>
                </c:pt>
                <c:pt idx="9">
                  <c:v>98.67</c:v>
                </c:pt>
                <c:pt idx="10">
                  <c:v>119.46</c:v>
                </c:pt>
                <c:pt idx="11">
                  <c:v>89.23</c:v>
                </c:pt>
                <c:pt idx="12" formatCode="0.00">
                  <c:v>66.715499999999992</c:v>
                </c:pt>
                <c:pt idx="13" formatCode="0.00">
                  <c:v>146</c:v>
                </c:pt>
                <c:pt idx="14">
                  <c:v>73.17</c:v>
                </c:pt>
                <c:pt idx="15">
                  <c:v>30.73</c:v>
                </c:pt>
                <c:pt idx="17" formatCode="0.00">
                  <c:v>28.57</c:v>
                </c:pt>
                <c:pt idx="18">
                  <c:v>50.76</c:v>
                </c:pt>
              </c:numCache>
            </c:numRef>
          </c:val>
          <c:extLst>
            <c:ext xmlns:c16="http://schemas.microsoft.com/office/drawing/2014/chart" uri="{C3380CC4-5D6E-409C-BE32-E72D297353CC}">
              <c16:uniqueId val="{00000001-06E0-44F7-89CF-F0879B7BF165}"/>
            </c:ext>
          </c:extLst>
        </c:ser>
        <c:ser>
          <c:idx val="2"/>
          <c:order val="2"/>
          <c:tx>
            <c:strRef>
              <c:f>Sheet1!$D$1</c:f>
              <c:strCache>
                <c:ptCount val="1"/>
              </c:strCache>
            </c:strRef>
          </c:tx>
          <c:spPr>
            <a:noFill/>
            <a:ln w="25660">
              <a:noFill/>
            </a:ln>
          </c:spPr>
          <c:invertIfNegative val="0"/>
          <c:cat>
            <c:strRef>
              <c:f>Sheet1!$A$2:$A$26</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Sheet1!$D$2:$D$26</c:f>
              <c:numCache>
                <c:formatCode>General</c:formatCode>
                <c:ptCount val="19"/>
                <c:pt idx="0">
                  <c:v>37.28</c:v>
                </c:pt>
                <c:pt idx="1">
                  <c:v>5.27</c:v>
                </c:pt>
                <c:pt idx="2">
                  <c:v>35.47</c:v>
                </c:pt>
                <c:pt idx="3">
                  <c:v>52.95</c:v>
                </c:pt>
                <c:pt idx="4">
                  <c:v>51.6</c:v>
                </c:pt>
                <c:pt idx="5">
                  <c:v>83.38</c:v>
                </c:pt>
                <c:pt idx="6">
                  <c:v>84.77</c:v>
                </c:pt>
                <c:pt idx="7">
                  <c:v>68.8</c:v>
                </c:pt>
                <c:pt idx="8">
                  <c:v>80.52</c:v>
                </c:pt>
                <c:pt idx="9">
                  <c:v>111.11</c:v>
                </c:pt>
                <c:pt idx="10">
                  <c:v>135.97999999999999</c:v>
                </c:pt>
                <c:pt idx="11">
                  <c:v>105.69</c:v>
                </c:pt>
                <c:pt idx="12" formatCode="0.00">
                  <c:v>78.060994999999991</c:v>
                </c:pt>
                <c:pt idx="13" formatCode="0.00">
                  <c:v>172.87</c:v>
                </c:pt>
                <c:pt idx="14">
                  <c:v>90.53</c:v>
                </c:pt>
                <c:pt idx="15">
                  <c:v>41.91</c:v>
                </c:pt>
                <c:pt idx="17" formatCode="0.00">
                  <c:v>38.64</c:v>
                </c:pt>
                <c:pt idx="18">
                  <c:v>59.42</c:v>
                </c:pt>
              </c:numCache>
            </c:numRef>
          </c:val>
          <c:extLst>
            <c:ext xmlns:c16="http://schemas.microsoft.com/office/drawing/2014/chart" uri="{C3380CC4-5D6E-409C-BE32-E72D297353CC}">
              <c16:uniqueId val="{00000002-06E0-44F7-89CF-F0879B7BF165}"/>
            </c:ext>
          </c:extLst>
        </c:ser>
        <c:dLbls>
          <c:showLegendKey val="0"/>
          <c:showVal val="0"/>
          <c:showCatName val="0"/>
          <c:showSerName val="0"/>
          <c:showPercent val="0"/>
          <c:showBubbleSize val="0"/>
        </c:dLbls>
        <c:gapWidth val="60"/>
        <c:overlap val="100"/>
        <c:axId val="236468736"/>
        <c:axId val="1"/>
      </c:barChart>
      <c:catAx>
        <c:axId val="236468736"/>
        <c:scaling>
          <c:orientation val="minMax"/>
        </c:scaling>
        <c:delete val="0"/>
        <c:axPos val="b"/>
        <c:numFmt formatCode="General" sourceLinked="1"/>
        <c:majorTickMark val="none"/>
        <c:minorTickMark val="none"/>
        <c:tickLblPos val="nextTo"/>
        <c:spPr>
          <a:noFill/>
          <a:ln w="3208">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200"/>
        </c:scaling>
        <c:delete val="0"/>
        <c:axPos val="l"/>
        <c:numFmt formatCode="&quot;$&quot;#,##0" sourceLinked="0"/>
        <c:majorTickMark val="out"/>
        <c:minorTickMark val="none"/>
        <c:tickLblPos val="nextTo"/>
        <c:spPr>
          <a:noFill/>
          <a:ln w="3208">
            <a:noFill/>
            <a:prstDash val="solid"/>
          </a:ln>
        </c:spPr>
        <c:txPr>
          <a:bodyPr rot="0" vert="horz"/>
          <a:lstStyle/>
          <a:p>
            <a:pPr>
              <a:defRPr/>
            </a:pPr>
            <a:endParaRPr lang="en-US"/>
          </a:p>
        </c:txPr>
        <c:crossAx val="236468736"/>
        <c:crosses val="autoZero"/>
        <c:crossBetween val="between"/>
      </c:valAx>
      <c:spPr>
        <a:noFill/>
        <a:ln w="2566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9418683775638E-2"/>
          <c:y val="2.9575479201463452E-2"/>
          <c:w val="0.94771058131622432"/>
          <c:h val="0.86500318142050447"/>
        </c:manualLayout>
      </c:layout>
      <c:barChart>
        <c:barDir val="col"/>
        <c:grouping val="stacked"/>
        <c:varyColors val="0"/>
        <c:ser>
          <c:idx val="0"/>
          <c:order val="0"/>
          <c:tx>
            <c:strRef>
              <c:f>Sheet1!$B$1</c:f>
              <c:strCache>
                <c:ptCount val="1"/>
                <c:pt idx="0">
                  <c:v>Institutional </c:v>
                </c:pt>
              </c:strCache>
            </c:strRef>
          </c:tx>
          <c:spPr>
            <a:solidFill>
              <a:srgbClr val="1D5080"/>
            </a:solidFill>
            <a:ln w="24308">
              <a:noFill/>
            </a:ln>
          </c:spPr>
          <c:invertIfNegative val="0"/>
          <c:dLbls>
            <c:delete val="1"/>
          </c:dLbls>
          <c:cat>
            <c:strRef>
              <c:f>Sheet1!$A$2:$A$30</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8">
                  <c:v>1-3Q23</c:v>
                </c:pt>
                <c:pt idx="19">
                  <c:v>1-3Q24</c:v>
                </c:pt>
              </c:strCache>
            </c:strRef>
          </c:cat>
          <c:val>
            <c:numRef>
              <c:f>Sheet1!$B$2:$B$30</c:f>
              <c:numCache>
                <c:formatCode>General</c:formatCode>
                <c:ptCount val="20"/>
                <c:pt idx="0">
                  <c:v>93.224000000000004</c:v>
                </c:pt>
                <c:pt idx="1">
                  <c:v>14.34395</c:v>
                </c:pt>
                <c:pt idx="2">
                  <c:v>0.47</c:v>
                </c:pt>
                <c:pt idx="3">
                  <c:v>11.808579999999999</c:v>
                </c:pt>
                <c:pt idx="4">
                  <c:v>19.137</c:v>
                </c:pt>
                <c:pt idx="5">
                  <c:v>5.6546399999999997</c:v>
                </c:pt>
                <c:pt idx="6">
                  <c:v>28.220216059999998</c:v>
                </c:pt>
                <c:pt idx="7">
                  <c:v>6.88</c:v>
                </c:pt>
                <c:pt idx="8">
                  <c:v>12.69</c:v>
                </c:pt>
                <c:pt idx="9">
                  <c:v>15.32</c:v>
                </c:pt>
                <c:pt idx="10">
                  <c:v>28.31</c:v>
                </c:pt>
                <c:pt idx="11">
                  <c:v>23.73</c:v>
                </c:pt>
                <c:pt idx="12">
                  <c:v>26.57</c:v>
                </c:pt>
                <c:pt idx="13">
                  <c:v>14.12</c:v>
                </c:pt>
                <c:pt idx="14" formatCode="0.00">
                  <c:v>33.869999999999997</c:v>
                </c:pt>
                <c:pt idx="15">
                  <c:v>27.24</c:v>
                </c:pt>
                <c:pt idx="16">
                  <c:v>12.29</c:v>
                </c:pt>
                <c:pt idx="18">
                  <c:v>11.69</c:v>
                </c:pt>
                <c:pt idx="19">
                  <c:v>13.88</c:v>
                </c:pt>
              </c:numCache>
            </c:numRef>
          </c:val>
          <c:extLst>
            <c:ext xmlns:c16="http://schemas.microsoft.com/office/drawing/2014/chart" uri="{C3380CC4-5D6E-409C-BE32-E72D297353CC}">
              <c16:uniqueId val="{00000000-7BD1-4789-A5F4-E84ABC61E041}"/>
            </c:ext>
          </c:extLst>
        </c:ser>
        <c:ser>
          <c:idx val="1"/>
          <c:order val="1"/>
          <c:tx>
            <c:strRef>
              <c:f>Sheet1!$C$1</c:f>
              <c:strCache>
                <c:ptCount val="1"/>
                <c:pt idx="0">
                  <c:v>Pro Rata </c:v>
                </c:pt>
              </c:strCache>
            </c:strRef>
          </c:tx>
          <c:spPr>
            <a:solidFill>
              <a:srgbClr val="6185A6"/>
            </a:solidFill>
            <a:ln w="24308">
              <a:noFill/>
            </a:ln>
          </c:spPr>
          <c:invertIfNegative val="0"/>
          <c:dLbls>
            <c:delete val="1"/>
          </c:dLbls>
          <c:cat>
            <c:strRef>
              <c:f>Sheet1!$A$2:$A$30</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8">
                  <c:v>1-3Q23</c:v>
                </c:pt>
                <c:pt idx="19">
                  <c:v>1-3Q24</c:v>
                </c:pt>
              </c:strCache>
            </c:strRef>
          </c:cat>
          <c:val>
            <c:numRef>
              <c:f>Sheet1!$C$2:$C$30</c:f>
              <c:numCache>
                <c:formatCode>General</c:formatCode>
                <c:ptCount val="20"/>
                <c:pt idx="0">
                  <c:v>20.577999999999999</c:v>
                </c:pt>
                <c:pt idx="1">
                  <c:v>6.5425000000000004</c:v>
                </c:pt>
                <c:pt idx="2">
                  <c:v>8.5000000000000006E-2</c:v>
                </c:pt>
                <c:pt idx="3">
                  <c:v>2.8</c:v>
                </c:pt>
                <c:pt idx="4">
                  <c:v>4.0350000000000001</c:v>
                </c:pt>
                <c:pt idx="5">
                  <c:v>2.7559999999999998</c:v>
                </c:pt>
                <c:pt idx="6">
                  <c:v>5.5674999999999999</c:v>
                </c:pt>
                <c:pt idx="7">
                  <c:v>0.77</c:v>
                </c:pt>
                <c:pt idx="8">
                  <c:v>2.31</c:v>
                </c:pt>
                <c:pt idx="9">
                  <c:v>5.14</c:v>
                </c:pt>
                <c:pt idx="10">
                  <c:v>4.24</c:v>
                </c:pt>
                <c:pt idx="11">
                  <c:v>3.45</c:v>
                </c:pt>
                <c:pt idx="12">
                  <c:v>5.46</c:v>
                </c:pt>
                <c:pt idx="13">
                  <c:v>4.63</c:v>
                </c:pt>
                <c:pt idx="14" formatCode="0.00">
                  <c:v>6.51</c:v>
                </c:pt>
                <c:pt idx="15">
                  <c:v>10.210000000000001</c:v>
                </c:pt>
                <c:pt idx="16">
                  <c:v>6.77</c:v>
                </c:pt>
                <c:pt idx="18">
                  <c:v>5.94</c:v>
                </c:pt>
                <c:pt idx="19">
                  <c:v>2.33</c:v>
                </c:pt>
              </c:numCache>
            </c:numRef>
          </c:val>
          <c:extLst>
            <c:ext xmlns:c16="http://schemas.microsoft.com/office/drawing/2014/chart" uri="{C3380CC4-5D6E-409C-BE32-E72D297353CC}">
              <c16:uniqueId val="{00000001-7BD1-4789-A5F4-E84ABC61E041}"/>
            </c:ext>
          </c:extLst>
        </c:ser>
        <c:ser>
          <c:idx val="2"/>
          <c:order val="2"/>
          <c:tx>
            <c:strRef>
              <c:f>Sheet1!$D$1</c:f>
              <c:strCache>
                <c:ptCount val="1"/>
                <c:pt idx="0">
                  <c:v>Total</c:v>
                </c:pt>
              </c:strCache>
            </c:strRef>
          </c:tx>
          <c:spPr>
            <a:noFill/>
            <a:ln w="24308">
              <a:noFill/>
            </a:ln>
          </c:spPr>
          <c:invertIfNegative val="0"/>
          <c:dLbls>
            <c:delete val="1"/>
          </c:dLbls>
          <c:cat>
            <c:strRef>
              <c:f>Sheet1!$A$2:$A$30</c:f>
              <c:strCache>
                <c:ptCount val="20"/>
                <c:pt idx="0">
                  <c:v>2007</c:v>
                </c:pt>
                <c:pt idx="1">
                  <c:v>2008</c:v>
                </c:pt>
                <c:pt idx="2">
                  <c:v>2009</c:v>
                </c:pt>
                <c:pt idx="3">
                  <c:v>2010</c:v>
                </c:pt>
                <c:pt idx="4">
                  <c:v>2011</c:v>
                </c:pt>
                <c:pt idx="5">
                  <c:v>2012</c:v>
                </c:pt>
                <c:pt idx="6">
                  <c:v>2013</c:v>
                </c:pt>
                <c:pt idx="7">
                  <c:v>2014</c:v>
                </c:pt>
                <c:pt idx="8">
                  <c:v>2015</c:v>
                </c:pt>
                <c:pt idx="9">
                  <c:v>2016</c:v>
                </c:pt>
                <c:pt idx="10">
                  <c:v>2017</c:v>
                </c:pt>
                <c:pt idx="11">
                  <c:v>2018</c:v>
                </c:pt>
                <c:pt idx="12">
                  <c:v>2019</c:v>
                </c:pt>
                <c:pt idx="13">
                  <c:v>2020</c:v>
                </c:pt>
                <c:pt idx="14">
                  <c:v>2021</c:v>
                </c:pt>
                <c:pt idx="15">
                  <c:v>2022</c:v>
                </c:pt>
                <c:pt idx="16">
                  <c:v>2023</c:v>
                </c:pt>
                <c:pt idx="18">
                  <c:v>1-3Q23</c:v>
                </c:pt>
                <c:pt idx="19">
                  <c:v>1-3Q24</c:v>
                </c:pt>
              </c:strCache>
            </c:strRef>
          </c:cat>
          <c:val>
            <c:numRef>
              <c:f>Sheet1!$D$2:$D$30</c:f>
              <c:numCache>
                <c:formatCode>General</c:formatCode>
                <c:ptCount val="20"/>
                <c:pt idx="0">
                  <c:v>113.80200000000001</c:v>
                </c:pt>
                <c:pt idx="1">
                  <c:v>20.88645</c:v>
                </c:pt>
                <c:pt idx="2">
                  <c:v>0.55500000000000005</c:v>
                </c:pt>
                <c:pt idx="3">
                  <c:v>14.60858</c:v>
                </c:pt>
                <c:pt idx="4">
                  <c:v>23.172000000000001</c:v>
                </c:pt>
                <c:pt idx="5">
                  <c:v>8.4106400000000008</c:v>
                </c:pt>
                <c:pt idx="6">
                  <c:v>33.787716060000001</c:v>
                </c:pt>
                <c:pt idx="7">
                  <c:v>7.64</c:v>
                </c:pt>
                <c:pt idx="8">
                  <c:v>15</c:v>
                </c:pt>
                <c:pt idx="9">
                  <c:v>20.46</c:v>
                </c:pt>
                <c:pt idx="10">
                  <c:v>32.549999999999997</c:v>
                </c:pt>
                <c:pt idx="11">
                  <c:v>27.18</c:v>
                </c:pt>
                <c:pt idx="12">
                  <c:v>32.020000000000003</c:v>
                </c:pt>
                <c:pt idx="13">
                  <c:v>18.75</c:v>
                </c:pt>
                <c:pt idx="14" formatCode="0.00">
                  <c:v>40.380000000000003</c:v>
                </c:pt>
                <c:pt idx="15">
                  <c:v>37.450000000000003</c:v>
                </c:pt>
                <c:pt idx="16">
                  <c:v>19.059999999999999</c:v>
                </c:pt>
                <c:pt idx="18">
                  <c:v>17.63</c:v>
                </c:pt>
                <c:pt idx="19">
                  <c:v>16.21</c:v>
                </c:pt>
              </c:numCache>
            </c:numRef>
          </c:val>
          <c:extLst>
            <c:ext xmlns:c16="http://schemas.microsoft.com/office/drawing/2014/chart" uri="{C3380CC4-5D6E-409C-BE32-E72D297353CC}">
              <c16:uniqueId val="{00000002-7BD1-4789-A5F4-E84ABC61E041}"/>
            </c:ext>
          </c:extLst>
        </c:ser>
        <c:dLbls>
          <c:showLegendKey val="0"/>
          <c:showVal val="1"/>
          <c:showCatName val="0"/>
          <c:showSerName val="0"/>
          <c:showPercent val="0"/>
          <c:showBubbleSize val="0"/>
        </c:dLbls>
        <c:gapWidth val="60"/>
        <c:overlap val="100"/>
        <c:axId val="283414464"/>
        <c:axId val="1"/>
      </c:barChart>
      <c:catAx>
        <c:axId val="2834144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125"/>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4464"/>
        <c:crosses val="autoZero"/>
        <c:crossBetween val="between"/>
        <c:majorUnit val="25"/>
      </c:valAx>
      <c:spPr>
        <a:noFill/>
        <a:ln w="24308">
          <a:noFill/>
        </a:ln>
      </c:spPr>
    </c:plotArea>
    <c:legend>
      <c:legendPos val="tr"/>
      <c:legendEntry>
        <c:idx val="0"/>
        <c:delete val="1"/>
      </c:legendEntry>
      <c:layout>
        <c:manualLayout>
          <c:xMode val="edge"/>
          <c:yMode val="edge"/>
          <c:x val="0.4386473218625449"/>
          <c:y val="0.24242424242424243"/>
          <c:w val="0.10919218431029455"/>
          <c:h val="9.8253002465600897E-2"/>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908999709251419E-2"/>
          <c:y val="2.9575479201463452E-2"/>
          <c:w val="0.95410724058903784"/>
          <c:h val="0.88718762427423847"/>
        </c:manualLayout>
      </c:layout>
      <c:barChart>
        <c:barDir val="col"/>
        <c:grouping val="stacked"/>
        <c:varyColors val="0"/>
        <c:ser>
          <c:idx val="0"/>
          <c:order val="0"/>
          <c:tx>
            <c:strRef>
              <c:f>Sheet1!$B$1</c:f>
              <c:strCache>
                <c:ptCount val="1"/>
                <c:pt idx="0">
                  <c:v>Institutional</c:v>
                </c:pt>
              </c:strCache>
            </c:strRef>
          </c:tx>
          <c:spPr>
            <a:solidFill>
              <a:srgbClr val="1D5080"/>
            </a:solidFill>
            <a:ln w="24308">
              <a:noFill/>
            </a:ln>
          </c:spPr>
          <c:invertIfNegative val="0"/>
          <c:dLbls>
            <c:delete val="1"/>
          </c:dLbls>
          <c:cat>
            <c:strRef>
              <c:f>Sheet1!$A$2:$A$108</c:f>
              <c:strCache>
                <c:ptCount val="65"/>
                <c:pt idx="0">
                  <c:v>3Q08</c:v>
                </c:pt>
                <c:pt idx="1">
                  <c:v>4Q08</c:v>
                </c:pt>
                <c:pt idx="2">
                  <c:v>1Q09</c:v>
                </c:pt>
                <c:pt idx="3">
                  <c:v>2Q09</c:v>
                </c:pt>
                <c:pt idx="4">
                  <c:v>3Q09</c:v>
                </c:pt>
                <c:pt idx="5">
                  <c:v>4Q09</c:v>
                </c:pt>
                <c:pt idx="6">
                  <c:v>1Q10</c:v>
                </c:pt>
                <c:pt idx="7">
                  <c:v>2Q10</c:v>
                </c:pt>
                <c:pt idx="8">
                  <c:v>3Q10</c:v>
                </c:pt>
                <c:pt idx="9">
                  <c:v>4Q10</c:v>
                </c:pt>
                <c:pt idx="10">
                  <c:v>1Q11</c:v>
                </c:pt>
                <c:pt idx="11">
                  <c:v>2Q11</c:v>
                </c:pt>
                <c:pt idx="12">
                  <c:v>3Q11</c:v>
                </c:pt>
                <c:pt idx="13">
                  <c:v>4Q11</c:v>
                </c:pt>
                <c:pt idx="14">
                  <c:v>1Q12</c:v>
                </c:pt>
                <c:pt idx="15">
                  <c:v>2Q12</c:v>
                </c:pt>
                <c:pt idx="16">
                  <c:v>3Q12</c:v>
                </c:pt>
                <c:pt idx="17">
                  <c:v>4Q12</c:v>
                </c:pt>
                <c:pt idx="18">
                  <c:v>1Q13</c:v>
                </c:pt>
                <c:pt idx="19">
                  <c:v>2Q13</c:v>
                </c:pt>
                <c:pt idx="20">
                  <c:v>3Q13</c:v>
                </c:pt>
                <c:pt idx="21">
                  <c:v>4Q13</c:v>
                </c:pt>
                <c:pt idx="22">
                  <c:v>1Q14</c:v>
                </c:pt>
                <c:pt idx="23">
                  <c:v>2Q14</c:v>
                </c:pt>
                <c:pt idx="24">
                  <c:v>3Q14</c:v>
                </c:pt>
                <c:pt idx="25">
                  <c:v>4Q14</c:v>
                </c:pt>
                <c:pt idx="26">
                  <c:v>1Q15</c:v>
                </c:pt>
                <c:pt idx="27">
                  <c:v>2Q15</c:v>
                </c:pt>
                <c:pt idx="28">
                  <c:v>3Q15</c:v>
                </c:pt>
                <c:pt idx="29">
                  <c:v>4Q15</c:v>
                </c:pt>
                <c:pt idx="30">
                  <c:v>1Q16</c:v>
                </c:pt>
                <c:pt idx="31">
                  <c:v>2Q16</c:v>
                </c:pt>
                <c:pt idx="32">
                  <c:v>3Q16</c:v>
                </c:pt>
                <c:pt idx="33">
                  <c:v>4Q16</c:v>
                </c:pt>
                <c:pt idx="34">
                  <c:v>1Q17</c:v>
                </c:pt>
                <c:pt idx="35">
                  <c:v>2Q17</c:v>
                </c:pt>
                <c:pt idx="36">
                  <c:v>3Q17</c:v>
                </c:pt>
                <c:pt idx="37">
                  <c:v>4Q17</c:v>
                </c:pt>
                <c:pt idx="38">
                  <c:v>1Q18</c:v>
                </c:pt>
                <c:pt idx="39">
                  <c:v>2Q18</c:v>
                </c:pt>
                <c:pt idx="40">
                  <c:v>3Q18</c:v>
                </c:pt>
                <c:pt idx="41">
                  <c:v>4Q18</c:v>
                </c:pt>
                <c:pt idx="42">
                  <c:v>1Q19</c:v>
                </c:pt>
                <c:pt idx="43">
                  <c:v>2Q19</c:v>
                </c:pt>
                <c:pt idx="44">
                  <c:v>3Q19</c:v>
                </c:pt>
                <c:pt idx="45">
                  <c:v>4Q19</c:v>
                </c:pt>
                <c:pt idx="46">
                  <c:v>1Q20</c:v>
                </c:pt>
                <c:pt idx="47">
                  <c:v>2Q20</c:v>
                </c:pt>
                <c:pt idx="48">
                  <c:v>3Q20</c:v>
                </c:pt>
                <c:pt idx="49">
                  <c:v>4Q20</c:v>
                </c:pt>
                <c:pt idx="50">
                  <c:v>1Q21</c:v>
                </c:pt>
                <c:pt idx="51">
                  <c:v>2Q21</c:v>
                </c:pt>
                <c:pt idx="52">
                  <c:v>3Q21</c:v>
                </c:pt>
                <c:pt idx="53">
                  <c:v>4Q21</c:v>
                </c:pt>
                <c:pt idx="54">
                  <c:v>1Q22</c:v>
                </c:pt>
                <c:pt idx="55">
                  <c:v>2Q22</c:v>
                </c:pt>
                <c:pt idx="56">
                  <c:v>3Q22</c:v>
                </c:pt>
                <c:pt idx="57">
                  <c:v>4Q22</c:v>
                </c:pt>
                <c:pt idx="58">
                  <c:v>1Q23</c:v>
                </c:pt>
                <c:pt idx="59">
                  <c:v>2Q23</c:v>
                </c:pt>
                <c:pt idx="60">
                  <c:v>3Q23</c:v>
                </c:pt>
                <c:pt idx="61">
                  <c:v>4Q23</c:v>
                </c:pt>
                <c:pt idx="62">
                  <c:v>1Q24</c:v>
                </c:pt>
                <c:pt idx="63">
                  <c:v>2Q24</c:v>
                </c:pt>
                <c:pt idx="64">
                  <c:v>3Q24</c:v>
                </c:pt>
              </c:strCache>
            </c:strRef>
          </c:cat>
          <c:val>
            <c:numRef>
              <c:f>Sheet1!$B$2:$B$108</c:f>
              <c:numCache>
                <c:formatCode>General</c:formatCode>
                <c:ptCount val="65"/>
                <c:pt idx="0">
                  <c:v>3.0339499999999999</c:v>
                </c:pt>
                <c:pt idx="1">
                  <c:v>0</c:v>
                </c:pt>
                <c:pt idx="2">
                  <c:v>0</c:v>
                </c:pt>
                <c:pt idx="3">
                  <c:v>0</c:v>
                </c:pt>
                <c:pt idx="4">
                  <c:v>0</c:v>
                </c:pt>
                <c:pt idx="5">
                  <c:v>0.47</c:v>
                </c:pt>
                <c:pt idx="6">
                  <c:v>0.75</c:v>
                </c:pt>
                <c:pt idx="7">
                  <c:v>3.49</c:v>
                </c:pt>
                <c:pt idx="8">
                  <c:v>5.4285800000000002</c:v>
                </c:pt>
                <c:pt idx="9">
                  <c:v>2.14</c:v>
                </c:pt>
                <c:pt idx="10">
                  <c:v>6.04</c:v>
                </c:pt>
                <c:pt idx="11">
                  <c:v>5.0170000000000003</c:v>
                </c:pt>
                <c:pt idx="12">
                  <c:v>4.4749999999999996</c:v>
                </c:pt>
                <c:pt idx="13">
                  <c:v>3.605</c:v>
                </c:pt>
                <c:pt idx="14">
                  <c:v>1.7050000000000001</c:v>
                </c:pt>
                <c:pt idx="15">
                  <c:v>2.19964</c:v>
                </c:pt>
                <c:pt idx="16">
                  <c:v>1.5</c:v>
                </c:pt>
                <c:pt idx="17">
                  <c:v>0.25</c:v>
                </c:pt>
                <c:pt idx="18">
                  <c:v>10.759</c:v>
                </c:pt>
                <c:pt idx="19">
                  <c:v>1.458</c:v>
                </c:pt>
                <c:pt idx="20">
                  <c:v>15.46821606</c:v>
                </c:pt>
                <c:pt idx="21">
                  <c:v>0.53500000000000003</c:v>
                </c:pt>
                <c:pt idx="22">
                  <c:v>1.46</c:v>
                </c:pt>
                <c:pt idx="23">
                  <c:v>0</c:v>
                </c:pt>
                <c:pt idx="24">
                  <c:v>1.51</c:v>
                </c:pt>
                <c:pt idx="25">
                  <c:v>3.92</c:v>
                </c:pt>
                <c:pt idx="26">
                  <c:v>7.04</c:v>
                </c:pt>
                <c:pt idx="27">
                  <c:v>3.32</c:v>
                </c:pt>
                <c:pt idx="28">
                  <c:v>0.54</c:v>
                </c:pt>
                <c:pt idx="29">
                  <c:v>1.79</c:v>
                </c:pt>
                <c:pt idx="30">
                  <c:v>7.42</c:v>
                </c:pt>
                <c:pt idx="31">
                  <c:v>0.97</c:v>
                </c:pt>
                <c:pt idx="32">
                  <c:v>4.18</c:v>
                </c:pt>
                <c:pt idx="33">
                  <c:v>2.75</c:v>
                </c:pt>
                <c:pt idx="34">
                  <c:v>4.87</c:v>
                </c:pt>
                <c:pt idx="35">
                  <c:v>8.27</c:v>
                </c:pt>
                <c:pt idx="36">
                  <c:v>11.98</c:v>
                </c:pt>
                <c:pt idx="37">
                  <c:v>3.19</c:v>
                </c:pt>
                <c:pt idx="38">
                  <c:v>3.08</c:v>
                </c:pt>
                <c:pt idx="39">
                  <c:v>8.18</c:v>
                </c:pt>
                <c:pt idx="40">
                  <c:v>8.92</c:v>
                </c:pt>
                <c:pt idx="41">
                  <c:v>3.56</c:v>
                </c:pt>
                <c:pt idx="42">
                  <c:v>12.15</c:v>
                </c:pt>
                <c:pt idx="43">
                  <c:v>1.74</c:v>
                </c:pt>
                <c:pt idx="44">
                  <c:v>5.66</c:v>
                </c:pt>
                <c:pt idx="45">
                  <c:v>7.02</c:v>
                </c:pt>
                <c:pt idx="46">
                  <c:v>9.4</c:v>
                </c:pt>
                <c:pt idx="47">
                  <c:v>2.0699999999999998</c:v>
                </c:pt>
                <c:pt idx="48">
                  <c:v>2.0499999999999998</c:v>
                </c:pt>
                <c:pt idx="49">
                  <c:v>0.6</c:v>
                </c:pt>
                <c:pt idx="50" formatCode="0.00">
                  <c:v>13.252000000000001</c:v>
                </c:pt>
                <c:pt idx="51" formatCode="0.00">
                  <c:v>10.006535</c:v>
                </c:pt>
                <c:pt idx="52" formatCode="0.00">
                  <c:v>5.8579999999999988</c:v>
                </c:pt>
                <c:pt idx="53">
                  <c:v>4.75</c:v>
                </c:pt>
                <c:pt idx="54">
                  <c:v>13.75</c:v>
                </c:pt>
                <c:pt idx="55">
                  <c:v>5.51</c:v>
                </c:pt>
                <c:pt idx="56">
                  <c:v>5.88</c:v>
                </c:pt>
                <c:pt idx="57">
                  <c:v>2.1</c:v>
                </c:pt>
                <c:pt idx="58">
                  <c:v>0.8</c:v>
                </c:pt>
                <c:pt idx="59">
                  <c:v>4.5</c:v>
                </c:pt>
                <c:pt idx="60">
                  <c:v>6.39</c:v>
                </c:pt>
                <c:pt idx="61">
                  <c:v>0.6</c:v>
                </c:pt>
                <c:pt idx="62">
                  <c:v>1.52</c:v>
                </c:pt>
                <c:pt idx="63">
                  <c:v>3.5</c:v>
                </c:pt>
                <c:pt idx="64">
                  <c:v>8.8699999999999992</c:v>
                </c:pt>
              </c:numCache>
            </c:numRef>
          </c:val>
          <c:extLst>
            <c:ext xmlns:c16="http://schemas.microsoft.com/office/drawing/2014/chart" uri="{C3380CC4-5D6E-409C-BE32-E72D297353CC}">
              <c16:uniqueId val="{00000000-7BD1-4789-A5F4-E84ABC61E041}"/>
            </c:ext>
          </c:extLst>
        </c:ser>
        <c:ser>
          <c:idx val="1"/>
          <c:order val="1"/>
          <c:tx>
            <c:strRef>
              <c:f>Sheet1!$C$1</c:f>
              <c:strCache>
                <c:ptCount val="1"/>
                <c:pt idx="0">
                  <c:v>Pro Rata</c:v>
                </c:pt>
              </c:strCache>
            </c:strRef>
          </c:tx>
          <c:spPr>
            <a:solidFill>
              <a:srgbClr val="6185A6"/>
            </a:solidFill>
            <a:ln w="24308">
              <a:noFill/>
            </a:ln>
          </c:spPr>
          <c:invertIfNegative val="0"/>
          <c:dLbls>
            <c:delete val="1"/>
          </c:dLbls>
          <c:cat>
            <c:strRef>
              <c:f>Sheet1!$A$2:$A$108</c:f>
              <c:strCache>
                <c:ptCount val="65"/>
                <c:pt idx="0">
                  <c:v>3Q08</c:v>
                </c:pt>
                <c:pt idx="1">
                  <c:v>4Q08</c:v>
                </c:pt>
                <c:pt idx="2">
                  <c:v>1Q09</c:v>
                </c:pt>
                <c:pt idx="3">
                  <c:v>2Q09</c:v>
                </c:pt>
                <c:pt idx="4">
                  <c:v>3Q09</c:v>
                </c:pt>
                <c:pt idx="5">
                  <c:v>4Q09</c:v>
                </c:pt>
                <c:pt idx="6">
                  <c:v>1Q10</c:v>
                </c:pt>
                <c:pt idx="7">
                  <c:v>2Q10</c:v>
                </c:pt>
                <c:pt idx="8">
                  <c:v>3Q10</c:v>
                </c:pt>
                <c:pt idx="9">
                  <c:v>4Q10</c:v>
                </c:pt>
                <c:pt idx="10">
                  <c:v>1Q11</c:v>
                </c:pt>
                <c:pt idx="11">
                  <c:v>2Q11</c:v>
                </c:pt>
                <c:pt idx="12">
                  <c:v>3Q11</c:v>
                </c:pt>
                <c:pt idx="13">
                  <c:v>4Q11</c:v>
                </c:pt>
                <c:pt idx="14">
                  <c:v>1Q12</c:v>
                </c:pt>
                <c:pt idx="15">
                  <c:v>2Q12</c:v>
                </c:pt>
                <c:pt idx="16">
                  <c:v>3Q12</c:v>
                </c:pt>
                <c:pt idx="17">
                  <c:v>4Q12</c:v>
                </c:pt>
                <c:pt idx="18">
                  <c:v>1Q13</c:v>
                </c:pt>
                <c:pt idx="19">
                  <c:v>2Q13</c:v>
                </c:pt>
                <c:pt idx="20">
                  <c:v>3Q13</c:v>
                </c:pt>
                <c:pt idx="21">
                  <c:v>4Q13</c:v>
                </c:pt>
                <c:pt idx="22">
                  <c:v>1Q14</c:v>
                </c:pt>
                <c:pt idx="23">
                  <c:v>2Q14</c:v>
                </c:pt>
                <c:pt idx="24">
                  <c:v>3Q14</c:v>
                </c:pt>
                <c:pt idx="25">
                  <c:v>4Q14</c:v>
                </c:pt>
                <c:pt idx="26">
                  <c:v>1Q15</c:v>
                </c:pt>
                <c:pt idx="27">
                  <c:v>2Q15</c:v>
                </c:pt>
                <c:pt idx="28">
                  <c:v>3Q15</c:v>
                </c:pt>
                <c:pt idx="29">
                  <c:v>4Q15</c:v>
                </c:pt>
                <c:pt idx="30">
                  <c:v>1Q16</c:v>
                </c:pt>
                <c:pt idx="31">
                  <c:v>2Q16</c:v>
                </c:pt>
                <c:pt idx="32">
                  <c:v>3Q16</c:v>
                </c:pt>
                <c:pt idx="33">
                  <c:v>4Q16</c:v>
                </c:pt>
                <c:pt idx="34">
                  <c:v>1Q17</c:v>
                </c:pt>
                <c:pt idx="35">
                  <c:v>2Q17</c:v>
                </c:pt>
                <c:pt idx="36">
                  <c:v>3Q17</c:v>
                </c:pt>
                <c:pt idx="37">
                  <c:v>4Q17</c:v>
                </c:pt>
                <c:pt idx="38">
                  <c:v>1Q18</c:v>
                </c:pt>
                <c:pt idx="39">
                  <c:v>2Q18</c:v>
                </c:pt>
                <c:pt idx="40">
                  <c:v>3Q18</c:v>
                </c:pt>
                <c:pt idx="41">
                  <c:v>4Q18</c:v>
                </c:pt>
                <c:pt idx="42">
                  <c:v>1Q19</c:v>
                </c:pt>
                <c:pt idx="43">
                  <c:v>2Q19</c:v>
                </c:pt>
                <c:pt idx="44">
                  <c:v>3Q19</c:v>
                </c:pt>
                <c:pt idx="45">
                  <c:v>4Q19</c:v>
                </c:pt>
                <c:pt idx="46">
                  <c:v>1Q20</c:v>
                </c:pt>
                <c:pt idx="47">
                  <c:v>2Q20</c:v>
                </c:pt>
                <c:pt idx="48">
                  <c:v>3Q20</c:v>
                </c:pt>
                <c:pt idx="49">
                  <c:v>4Q20</c:v>
                </c:pt>
                <c:pt idx="50">
                  <c:v>1Q21</c:v>
                </c:pt>
                <c:pt idx="51">
                  <c:v>2Q21</c:v>
                </c:pt>
                <c:pt idx="52">
                  <c:v>3Q21</c:v>
                </c:pt>
                <c:pt idx="53">
                  <c:v>4Q21</c:v>
                </c:pt>
                <c:pt idx="54">
                  <c:v>1Q22</c:v>
                </c:pt>
                <c:pt idx="55">
                  <c:v>2Q22</c:v>
                </c:pt>
                <c:pt idx="56">
                  <c:v>3Q22</c:v>
                </c:pt>
                <c:pt idx="57">
                  <c:v>4Q22</c:v>
                </c:pt>
                <c:pt idx="58">
                  <c:v>1Q23</c:v>
                </c:pt>
                <c:pt idx="59">
                  <c:v>2Q23</c:v>
                </c:pt>
                <c:pt idx="60">
                  <c:v>3Q23</c:v>
                </c:pt>
                <c:pt idx="61">
                  <c:v>4Q23</c:v>
                </c:pt>
                <c:pt idx="62">
                  <c:v>1Q24</c:v>
                </c:pt>
                <c:pt idx="63">
                  <c:v>2Q24</c:v>
                </c:pt>
                <c:pt idx="64">
                  <c:v>3Q24</c:v>
                </c:pt>
              </c:strCache>
            </c:strRef>
          </c:cat>
          <c:val>
            <c:numRef>
              <c:f>Sheet1!$C$2:$C$108</c:f>
              <c:numCache>
                <c:formatCode>General</c:formatCode>
                <c:ptCount val="65"/>
                <c:pt idx="0">
                  <c:v>1.1000000000000001</c:v>
                </c:pt>
                <c:pt idx="1">
                  <c:v>0.36</c:v>
                </c:pt>
                <c:pt idx="2">
                  <c:v>0</c:v>
                </c:pt>
                <c:pt idx="3">
                  <c:v>0</c:v>
                </c:pt>
                <c:pt idx="4">
                  <c:v>6.5000000000000002E-2</c:v>
                </c:pt>
                <c:pt idx="5">
                  <c:v>0.02</c:v>
                </c:pt>
                <c:pt idx="6">
                  <c:v>0.27500000000000002</c:v>
                </c:pt>
                <c:pt idx="7">
                  <c:v>0.39</c:v>
                </c:pt>
                <c:pt idx="8">
                  <c:v>1.675</c:v>
                </c:pt>
                <c:pt idx="9">
                  <c:v>0.46</c:v>
                </c:pt>
                <c:pt idx="10">
                  <c:v>1.85</c:v>
                </c:pt>
                <c:pt idx="11">
                  <c:v>0.84</c:v>
                </c:pt>
                <c:pt idx="12">
                  <c:v>0.94499999999999995</c:v>
                </c:pt>
                <c:pt idx="13">
                  <c:v>0.4</c:v>
                </c:pt>
                <c:pt idx="14">
                  <c:v>2.1859999999999999</c:v>
                </c:pt>
                <c:pt idx="15">
                  <c:v>0.25</c:v>
                </c:pt>
                <c:pt idx="16">
                  <c:v>0.22</c:v>
                </c:pt>
                <c:pt idx="17">
                  <c:v>0.1</c:v>
                </c:pt>
                <c:pt idx="18">
                  <c:v>2.1549999999999998</c:v>
                </c:pt>
                <c:pt idx="19">
                  <c:v>0.19500000000000001</c:v>
                </c:pt>
                <c:pt idx="20">
                  <c:v>3.1724999999999999</c:v>
                </c:pt>
                <c:pt idx="21">
                  <c:v>4.4999999999999998E-2</c:v>
                </c:pt>
                <c:pt idx="22">
                  <c:v>0.28999999999999998</c:v>
                </c:pt>
                <c:pt idx="23">
                  <c:v>0</c:v>
                </c:pt>
                <c:pt idx="24">
                  <c:v>0.26</c:v>
                </c:pt>
                <c:pt idx="25">
                  <c:v>0.23</c:v>
                </c:pt>
                <c:pt idx="26">
                  <c:v>0.91</c:v>
                </c:pt>
                <c:pt idx="27">
                  <c:v>0.4</c:v>
                </c:pt>
                <c:pt idx="28">
                  <c:v>0.1</c:v>
                </c:pt>
                <c:pt idx="29">
                  <c:v>0.9</c:v>
                </c:pt>
                <c:pt idx="30">
                  <c:v>4.26</c:v>
                </c:pt>
                <c:pt idx="31">
                  <c:v>0.23</c:v>
                </c:pt>
                <c:pt idx="32">
                  <c:v>0.39</c:v>
                </c:pt>
                <c:pt idx="33">
                  <c:v>0.28000000000000003</c:v>
                </c:pt>
                <c:pt idx="34">
                  <c:v>0.5</c:v>
                </c:pt>
                <c:pt idx="35">
                  <c:v>0.9</c:v>
                </c:pt>
                <c:pt idx="36">
                  <c:v>2.5</c:v>
                </c:pt>
                <c:pt idx="37">
                  <c:v>0.35</c:v>
                </c:pt>
                <c:pt idx="38">
                  <c:v>0.28999999999999998</c:v>
                </c:pt>
                <c:pt idx="39">
                  <c:v>1.28</c:v>
                </c:pt>
                <c:pt idx="40">
                  <c:v>1.2</c:v>
                </c:pt>
                <c:pt idx="41">
                  <c:v>0.68</c:v>
                </c:pt>
                <c:pt idx="42">
                  <c:v>1.53</c:v>
                </c:pt>
                <c:pt idx="43">
                  <c:v>0.4</c:v>
                </c:pt>
                <c:pt idx="44">
                  <c:v>1.82</c:v>
                </c:pt>
                <c:pt idx="45">
                  <c:v>1.71</c:v>
                </c:pt>
                <c:pt idx="46">
                  <c:v>1.25</c:v>
                </c:pt>
                <c:pt idx="47">
                  <c:v>2.8</c:v>
                </c:pt>
                <c:pt idx="48">
                  <c:v>0.46</c:v>
                </c:pt>
                <c:pt idx="49">
                  <c:v>0.13</c:v>
                </c:pt>
                <c:pt idx="50" formatCode="0.00">
                  <c:v>2.5449999999999999</c:v>
                </c:pt>
                <c:pt idx="51" formatCode="0.00">
                  <c:v>2.056959</c:v>
                </c:pt>
                <c:pt idx="52" formatCode="0.00">
                  <c:v>1.375</c:v>
                </c:pt>
                <c:pt idx="53">
                  <c:v>0.53</c:v>
                </c:pt>
                <c:pt idx="54">
                  <c:v>2.38</c:v>
                </c:pt>
                <c:pt idx="55">
                  <c:v>0.95</c:v>
                </c:pt>
                <c:pt idx="56">
                  <c:v>4.13</c:v>
                </c:pt>
                <c:pt idx="57">
                  <c:v>2.75</c:v>
                </c:pt>
                <c:pt idx="58">
                  <c:v>0.85</c:v>
                </c:pt>
                <c:pt idx="59">
                  <c:v>1.99</c:v>
                </c:pt>
                <c:pt idx="60">
                  <c:v>3.1</c:v>
                </c:pt>
                <c:pt idx="61">
                  <c:v>0.83</c:v>
                </c:pt>
                <c:pt idx="62">
                  <c:v>0.15</c:v>
                </c:pt>
                <c:pt idx="63">
                  <c:v>0.4</c:v>
                </c:pt>
                <c:pt idx="64">
                  <c:v>1.78</c:v>
                </c:pt>
              </c:numCache>
            </c:numRef>
          </c:val>
          <c:extLst>
            <c:ext xmlns:c16="http://schemas.microsoft.com/office/drawing/2014/chart" uri="{C3380CC4-5D6E-409C-BE32-E72D297353CC}">
              <c16:uniqueId val="{00000001-7BD1-4789-A5F4-E84ABC61E041}"/>
            </c:ext>
          </c:extLst>
        </c:ser>
        <c:ser>
          <c:idx val="2"/>
          <c:order val="2"/>
          <c:tx>
            <c:strRef>
              <c:f>Sheet1!$D$1</c:f>
              <c:strCache>
                <c:ptCount val="1"/>
                <c:pt idx="0">
                  <c:v>Total</c:v>
                </c:pt>
              </c:strCache>
            </c:strRef>
          </c:tx>
          <c:spPr>
            <a:noFill/>
            <a:ln w="24308">
              <a:noFill/>
            </a:ln>
          </c:spPr>
          <c:invertIfNegative val="0"/>
          <c:dLbls>
            <c:delete val="1"/>
          </c:dLbls>
          <c:cat>
            <c:strRef>
              <c:f>Sheet1!$A$2:$A$108</c:f>
              <c:strCache>
                <c:ptCount val="65"/>
                <c:pt idx="0">
                  <c:v>3Q08</c:v>
                </c:pt>
                <c:pt idx="1">
                  <c:v>4Q08</c:v>
                </c:pt>
                <c:pt idx="2">
                  <c:v>1Q09</c:v>
                </c:pt>
                <c:pt idx="3">
                  <c:v>2Q09</c:v>
                </c:pt>
                <c:pt idx="4">
                  <c:v>3Q09</c:v>
                </c:pt>
                <c:pt idx="5">
                  <c:v>4Q09</c:v>
                </c:pt>
                <c:pt idx="6">
                  <c:v>1Q10</c:v>
                </c:pt>
                <c:pt idx="7">
                  <c:v>2Q10</c:v>
                </c:pt>
                <c:pt idx="8">
                  <c:v>3Q10</c:v>
                </c:pt>
                <c:pt idx="9">
                  <c:v>4Q10</c:v>
                </c:pt>
                <c:pt idx="10">
                  <c:v>1Q11</c:v>
                </c:pt>
                <c:pt idx="11">
                  <c:v>2Q11</c:v>
                </c:pt>
                <c:pt idx="12">
                  <c:v>3Q11</c:v>
                </c:pt>
                <c:pt idx="13">
                  <c:v>4Q11</c:v>
                </c:pt>
                <c:pt idx="14">
                  <c:v>1Q12</c:v>
                </c:pt>
                <c:pt idx="15">
                  <c:v>2Q12</c:v>
                </c:pt>
                <c:pt idx="16">
                  <c:v>3Q12</c:v>
                </c:pt>
                <c:pt idx="17">
                  <c:v>4Q12</c:v>
                </c:pt>
                <c:pt idx="18">
                  <c:v>1Q13</c:v>
                </c:pt>
                <c:pt idx="19">
                  <c:v>2Q13</c:v>
                </c:pt>
                <c:pt idx="20">
                  <c:v>3Q13</c:v>
                </c:pt>
                <c:pt idx="21">
                  <c:v>4Q13</c:v>
                </c:pt>
                <c:pt idx="22">
                  <c:v>1Q14</c:v>
                </c:pt>
                <c:pt idx="23">
                  <c:v>2Q14</c:v>
                </c:pt>
                <c:pt idx="24">
                  <c:v>3Q14</c:v>
                </c:pt>
                <c:pt idx="25">
                  <c:v>4Q14</c:v>
                </c:pt>
                <c:pt idx="26">
                  <c:v>1Q15</c:v>
                </c:pt>
                <c:pt idx="27">
                  <c:v>2Q15</c:v>
                </c:pt>
                <c:pt idx="28">
                  <c:v>3Q15</c:v>
                </c:pt>
                <c:pt idx="29">
                  <c:v>4Q15</c:v>
                </c:pt>
                <c:pt idx="30">
                  <c:v>1Q16</c:v>
                </c:pt>
                <c:pt idx="31">
                  <c:v>2Q16</c:v>
                </c:pt>
                <c:pt idx="32">
                  <c:v>3Q16</c:v>
                </c:pt>
                <c:pt idx="33">
                  <c:v>4Q16</c:v>
                </c:pt>
                <c:pt idx="34">
                  <c:v>1Q17</c:v>
                </c:pt>
                <c:pt idx="35">
                  <c:v>2Q17</c:v>
                </c:pt>
                <c:pt idx="36">
                  <c:v>3Q17</c:v>
                </c:pt>
                <c:pt idx="37">
                  <c:v>4Q17</c:v>
                </c:pt>
                <c:pt idx="38">
                  <c:v>1Q18</c:v>
                </c:pt>
                <c:pt idx="39">
                  <c:v>2Q18</c:v>
                </c:pt>
                <c:pt idx="40">
                  <c:v>3Q18</c:v>
                </c:pt>
                <c:pt idx="41">
                  <c:v>4Q18</c:v>
                </c:pt>
                <c:pt idx="42">
                  <c:v>1Q19</c:v>
                </c:pt>
                <c:pt idx="43">
                  <c:v>2Q19</c:v>
                </c:pt>
                <c:pt idx="44">
                  <c:v>3Q19</c:v>
                </c:pt>
                <c:pt idx="45">
                  <c:v>4Q19</c:v>
                </c:pt>
                <c:pt idx="46">
                  <c:v>1Q20</c:v>
                </c:pt>
                <c:pt idx="47">
                  <c:v>2Q20</c:v>
                </c:pt>
                <c:pt idx="48">
                  <c:v>3Q20</c:v>
                </c:pt>
                <c:pt idx="49">
                  <c:v>4Q20</c:v>
                </c:pt>
                <c:pt idx="50">
                  <c:v>1Q21</c:v>
                </c:pt>
                <c:pt idx="51">
                  <c:v>2Q21</c:v>
                </c:pt>
                <c:pt idx="52">
                  <c:v>3Q21</c:v>
                </c:pt>
                <c:pt idx="53">
                  <c:v>4Q21</c:v>
                </c:pt>
                <c:pt idx="54">
                  <c:v>1Q22</c:v>
                </c:pt>
                <c:pt idx="55">
                  <c:v>2Q22</c:v>
                </c:pt>
                <c:pt idx="56">
                  <c:v>3Q22</c:v>
                </c:pt>
                <c:pt idx="57">
                  <c:v>4Q22</c:v>
                </c:pt>
                <c:pt idx="58">
                  <c:v>1Q23</c:v>
                </c:pt>
                <c:pt idx="59">
                  <c:v>2Q23</c:v>
                </c:pt>
                <c:pt idx="60">
                  <c:v>3Q23</c:v>
                </c:pt>
                <c:pt idx="61">
                  <c:v>4Q23</c:v>
                </c:pt>
                <c:pt idx="62">
                  <c:v>1Q24</c:v>
                </c:pt>
                <c:pt idx="63">
                  <c:v>2Q24</c:v>
                </c:pt>
                <c:pt idx="64">
                  <c:v>3Q24</c:v>
                </c:pt>
              </c:strCache>
            </c:strRef>
          </c:cat>
          <c:val>
            <c:numRef>
              <c:f>Sheet1!$D$2:$D$108</c:f>
              <c:numCache>
                <c:formatCode>General</c:formatCode>
                <c:ptCount val="65"/>
                <c:pt idx="0">
                  <c:v>4.1339499999999996</c:v>
                </c:pt>
                <c:pt idx="1">
                  <c:v>0.36</c:v>
                </c:pt>
                <c:pt idx="2">
                  <c:v>0</c:v>
                </c:pt>
                <c:pt idx="3">
                  <c:v>0</c:v>
                </c:pt>
                <c:pt idx="4">
                  <c:v>6.5000000000000002E-2</c:v>
                </c:pt>
                <c:pt idx="5">
                  <c:v>0.49</c:v>
                </c:pt>
                <c:pt idx="6">
                  <c:v>1.0249999999999999</c:v>
                </c:pt>
                <c:pt idx="7">
                  <c:v>3.88</c:v>
                </c:pt>
                <c:pt idx="8">
                  <c:v>7.10358</c:v>
                </c:pt>
                <c:pt idx="9">
                  <c:v>2.6</c:v>
                </c:pt>
                <c:pt idx="10">
                  <c:v>7.89</c:v>
                </c:pt>
                <c:pt idx="11">
                  <c:v>5.8570000000000002</c:v>
                </c:pt>
                <c:pt idx="12">
                  <c:v>5.42</c:v>
                </c:pt>
                <c:pt idx="13">
                  <c:v>4.0049999999999999</c:v>
                </c:pt>
                <c:pt idx="14">
                  <c:v>3.891</c:v>
                </c:pt>
                <c:pt idx="15">
                  <c:v>2.44964</c:v>
                </c:pt>
                <c:pt idx="16">
                  <c:v>1.72</c:v>
                </c:pt>
                <c:pt idx="17">
                  <c:v>0.35</c:v>
                </c:pt>
                <c:pt idx="18">
                  <c:v>12.914</c:v>
                </c:pt>
                <c:pt idx="19">
                  <c:v>1.653</c:v>
                </c:pt>
                <c:pt idx="20">
                  <c:v>18.640716059999999</c:v>
                </c:pt>
                <c:pt idx="21">
                  <c:v>0.57999999999999996</c:v>
                </c:pt>
                <c:pt idx="22">
                  <c:v>1.74</c:v>
                </c:pt>
                <c:pt idx="23">
                  <c:v>0</c:v>
                </c:pt>
                <c:pt idx="24">
                  <c:v>1.76</c:v>
                </c:pt>
                <c:pt idx="25">
                  <c:v>4.1399999999999997</c:v>
                </c:pt>
                <c:pt idx="26">
                  <c:v>7.95</c:v>
                </c:pt>
                <c:pt idx="27">
                  <c:v>3.72</c:v>
                </c:pt>
                <c:pt idx="28">
                  <c:v>0.64</c:v>
                </c:pt>
                <c:pt idx="29">
                  <c:v>2.69</c:v>
                </c:pt>
                <c:pt idx="30">
                  <c:v>11.68</c:v>
                </c:pt>
                <c:pt idx="31">
                  <c:v>1.2</c:v>
                </c:pt>
                <c:pt idx="32">
                  <c:v>4.57</c:v>
                </c:pt>
                <c:pt idx="33">
                  <c:v>3.03</c:v>
                </c:pt>
                <c:pt idx="34">
                  <c:v>5.37</c:v>
                </c:pt>
                <c:pt idx="35">
                  <c:v>9.17</c:v>
                </c:pt>
                <c:pt idx="36">
                  <c:v>14.48</c:v>
                </c:pt>
                <c:pt idx="37">
                  <c:v>3.54</c:v>
                </c:pt>
                <c:pt idx="38">
                  <c:v>3.37</c:v>
                </c:pt>
                <c:pt idx="39">
                  <c:v>9.4700000000000006</c:v>
                </c:pt>
                <c:pt idx="40">
                  <c:v>10.119999999999999</c:v>
                </c:pt>
                <c:pt idx="41">
                  <c:v>4.24</c:v>
                </c:pt>
                <c:pt idx="42">
                  <c:v>13.68</c:v>
                </c:pt>
                <c:pt idx="43">
                  <c:v>2.14</c:v>
                </c:pt>
                <c:pt idx="44">
                  <c:v>7.48</c:v>
                </c:pt>
                <c:pt idx="45">
                  <c:v>8.73</c:v>
                </c:pt>
                <c:pt idx="46">
                  <c:v>10.65</c:v>
                </c:pt>
                <c:pt idx="47">
                  <c:v>4.87</c:v>
                </c:pt>
                <c:pt idx="48">
                  <c:v>2.5099999999999998</c:v>
                </c:pt>
                <c:pt idx="49">
                  <c:v>0.73</c:v>
                </c:pt>
                <c:pt idx="50" formatCode="0.00">
                  <c:v>15.797000000000001</c:v>
                </c:pt>
                <c:pt idx="51" formatCode="0.00">
                  <c:v>12.063494000000002</c:v>
                </c:pt>
                <c:pt idx="52" formatCode="0.00">
                  <c:v>7.2330000000000005</c:v>
                </c:pt>
                <c:pt idx="53">
                  <c:v>5.28</c:v>
                </c:pt>
                <c:pt idx="54">
                  <c:v>16.13</c:v>
                </c:pt>
                <c:pt idx="55">
                  <c:v>6.46</c:v>
                </c:pt>
                <c:pt idx="56">
                  <c:v>10.01</c:v>
                </c:pt>
                <c:pt idx="57">
                  <c:v>4.8499999999999996</c:v>
                </c:pt>
                <c:pt idx="58">
                  <c:v>1.65</c:v>
                </c:pt>
                <c:pt idx="59">
                  <c:v>6.49</c:v>
                </c:pt>
                <c:pt idx="60">
                  <c:v>9.49</c:v>
                </c:pt>
                <c:pt idx="61">
                  <c:v>1.43</c:v>
                </c:pt>
                <c:pt idx="62">
                  <c:v>1.67</c:v>
                </c:pt>
                <c:pt idx="63">
                  <c:v>3.9</c:v>
                </c:pt>
                <c:pt idx="64">
                  <c:v>10.65</c:v>
                </c:pt>
              </c:numCache>
            </c:numRef>
          </c:val>
          <c:extLst>
            <c:ext xmlns:c16="http://schemas.microsoft.com/office/drawing/2014/chart" uri="{C3380CC4-5D6E-409C-BE32-E72D297353CC}">
              <c16:uniqueId val="{00000002-7BD1-4789-A5F4-E84ABC61E041}"/>
            </c:ext>
          </c:extLst>
        </c:ser>
        <c:dLbls>
          <c:showLegendKey val="0"/>
          <c:showVal val="1"/>
          <c:showCatName val="0"/>
          <c:showSerName val="0"/>
          <c:showPercent val="0"/>
          <c:showBubbleSize val="0"/>
        </c:dLbls>
        <c:gapWidth val="60"/>
        <c:overlap val="100"/>
        <c:axId val="283414464"/>
        <c:axId val="1"/>
      </c:barChart>
      <c:catAx>
        <c:axId val="2834144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MarkSkip val="1"/>
        <c:noMultiLvlLbl val="0"/>
      </c:catAx>
      <c:valAx>
        <c:axId val="1"/>
        <c:scaling>
          <c:orientation val="minMax"/>
          <c:max val="4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4464"/>
        <c:crosses val="autoZero"/>
        <c:crossBetween val="between"/>
        <c:majorUnit val="10"/>
      </c:valAx>
      <c:spPr>
        <a:noFill/>
        <a:ln w="24308">
          <a:noFill/>
        </a:ln>
      </c:spPr>
    </c:plotArea>
    <c:legend>
      <c:legendPos val="tr"/>
      <c:legendEntry>
        <c:idx val="0"/>
        <c:delete val="1"/>
      </c:legendEntry>
      <c:layout>
        <c:manualLayout>
          <c:xMode val="edge"/>
          <c:yMode val="edge"/>
          <c:x val="0.4386473218625449"/>
          <c:y val="0.24242424242424243"/>
          <c:w val="0.10919218431029455"/>
          <c:h val="9.8253002465600897E-2"/>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894235442791874E-2"/>
          <c:y val="2.9575479201463452E-2"/>
          <c:w val="0.94919862447749592"/>
          <c:h val="0.87891732283464563"/>
        </c:manualLayout>
      </c:layout>
      <c:barChart>
        <c:barDir val="col"/>
        <c:grouping val="clustered"/>
        <c:varyColors val="0"/>
        <c:ser>
          <c:idx val="0"/>
          <c:order val="0"/>
          <c:tx>
            <c:strRef>
              <c:f>Sheet1!$B$1</c:f>
              <c:strCache>
                <c:ptCount val="1"/>
                <c:pt idx="0">
                  <c:v>Public-to-Private</c:v>
                </c:pt>
              </c:strCache>
            </c:strRef>
          </c:tx>
          <c:spPr>
            <a:solidFill>
              <a:srgbClr val="1D5080"/>
            </a:solidFill>
            <a:ln w="24346">
              <a:noFill/>
            </a:ln>
          </c:spPr>
          <c:invertIfNegative val="0"/>
          <c:dLbls>
            <c:delete val="1"/>
          </c:dLbls>
          <c:cat>
            <c:strRef>
              <c:f>Sheet1!$A$2:$A$30</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1Q-3Q24</c:v>
                </c:pt>
                <c:pt idx="18">
                  <c:v>3Q24</c:v>
                </c:pt>
              </c:strCache>
            </c:strRef>
          </c:cat>
          <c:val>
            <c:numRef>
              <c:f>Sheet1!$B$2:$B$30</c:f>
              <c:numCache>
                <c:formatCode>0.00%</c:formatCode>
                <c:ptCount val="19"/>
                <c:pt idx="0">
                  <c:v>0.38386807699999997</c:v>
                </c:pt>
                <c:pt idx="1">
                  <c:v>0</c:v>
                </c:pt>
                <c:pt idx="2">
                  <c:v>0.38211541399999999</c:v>
                </c:pt>
                <c:pt idx="3">
                  <c:v>0.36290625700000001</c:v>
                </c:pt>
                <c:pt idx="4">
                  <c:v>0.391118941</c:v>
                </c:pt>
                <c:pt idx="5">
                  <c:v>0.31830000000000003</c:v>
                </c:pt>
                <c:pt idx="6">
                  <c:v>0.35539999999999999</c:v>
                </c:pt>
                <c:pt idx="7">
                  <c:v>0.36749999999999999</c:v>
                </c:pt>
                <c:pt idx="8">
                  <c:v>0.45429999999999998</c:v>
                </c:pt>
                <c:pt idx="9">
                  <c:v>0.39190000000000003</c:v>
                </c:pt>
                <c:pt idx="10">
                  <c:v>0.44230000000000003</c:v>
                </c:pt>
                <c:pt idx="11">
                  <c:v>0.41039999999999999</c:v>
                </c:pt>
                <c:pt idx="12">
                  <c:v>0.4313386455359236</c:v>
                </c:pt>
                <c:pt idx="13">
                  <c:v>0.4471</c:v>
                </c:pt>
                <c:pt idx="14">
                  <c:v>0.39129999999999998</c:v>
                </c:pt>
                <c:pt idx="15">
                  <c:v>0.50960000000000005</c:v>
                </c:pt>
                <c:pt idx="17">
                  <c:v>0.52249999999999996</c:v>
                </c:pt>
                <c:pt idx="18">
                  <c:v>0.54659999999999997</c:v>
                </c:pt>
              </c:numCache>
            </c:numRef>
          </c:val>
          <c:extLst>
            <c:ext xmlns:c16="http://schemas.microsoft.com/office/drawing/2014/chart" uri="{C3380CC4-5D6E-409C-BE32-E72D297353CC}">
              <c16:uniqueId val="{00000000-4FCC-4DD6-8DDA-68319C650CE8}"/>
            </c:ext>
          </c:extLst>
        </c:ser>
        <c:ser>
          <c:idx val="1"/>
          <c:order val="1"/>
          <c:tx>
            <c:strRef>
              <c:f>Sheet1!$C$1</c:f>
              <c:strCache>
                <c:ptCount val="1"/>
                <c:pt idx="0">
                  <c:v>All Other </c:v>
                </c:pt>
              </c:strCache>
            </c:strRef>
          </c:tx>
          <c:spPr>
            <a:solidFill>
              <a:srgbClr val="6185A6"/>
            </a:solidFill>
            <a:ln w="24346">
              <a:noFill/>
            </a:ln>
          </c:spPr>
          <c:invertIfNegative val="0"/>
          <c:dLbls>
            <c:delete val="1"/>
          </c:dLbls>
          <c:cat>
            <c:strRef>
              <c:f>Sheet1!$A$2:$A$30</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1Q-3Q24</c:v>
                </c:pt>
                <c:pt idx="18">
                  <c:v>3Q24</c:v>
                </c:pt>
              </c:strCache>
            </c:strRef>
          </c:cat>
          <c:val>
            <c:numRef>
              <c:f>Sheet1!$C$2:$C$30</c:f>
              <c:numCache>
                <c:formatCode>0.00%</c:formatCode>
                <c:ptCount val="19"/>
                <c:pt idx="0">
                  <c:v>0.39016926400000002</c:v>
                </c:pt>
                <c:pt idx="1">
                  <c:v>0</c:v>
                </c:pt>
                <c:pt idx="2">
                  <c:v>0.42384963199999998</c:v>
                </c:pt>
                <c:pt idx="3">
                  <c:v>0.38584764700000002</c:v>
                </c:pt>
                <c:pt idx="4">
                  <c:v>0.37551927800000001</c:v>
                </c:pt>
                <c:pt idx="5">
                  <c:v>0.3644</c:v>
                </c:pt>
                <c:pt idx="6">
                  <c:v>0.3745</c:v>
                </c:pt>
                <c:pt idx="7">
                  <c:v>0.40849999999999997</c:v>
                </c:pt>
                <c:pt idx="8">
                  <c:v>0.40849999999999997</c:v>
                </c:pt>
                <c:pt idx="9">
                  <c:v>0.40329999999999999</c:v>
                </c:pt>
                <c:pt idx="10">
                  <c:v>0.4279</c:v>
                </c:pt>
                <c:pt idx="11">
                  <c:v>0.44569999999999999</c:v>
                </c:pt>
                <c:pt idx="12">
                  <c:v>0.43558463165224465</c:v>
                </c:pt>
                <c:pt idx="13">
                  <c:v>0.43590000000000001</c:v>
                </c:pt>
                <c:pt idx="14">
                  <c:v>0.46929999999999999</c:v>
                </c:pt>
                <c:pt idx="15">
                  <c:v>0.51160000000000005</c:v>
                </c:pt>
                <c:pt idx="17">
                  <c:v>0.48130000000000001</c:v>
                </c:pt>
                <c:pt idx="18">
                  <c:v>0.51149999999999995</c:v>
                </c:pt>
              </c:numCache>
            </c:numRef>
          </c:val>
          <c:extLst>
            <c:ext xmlns:c16="http://schemas.microsoft.com/office/drawing/2014/chart" uri="{C3380CC4-5D6E-409C-BE32-E72D297353CC}">
              <c16:uniqueId val="{00000001-4FCC-4DD6-8DDA-68319C650CE8}"/>
            </c:ext>
          </c:extLst>
        </c:ser>
        <c:dLbls>
          <c:showLegendKey val="0"/>
          <c:showVal val="1"/>
          <c:showCatName val="0"/>
          <c:showSerName val="0"/>
          <c:showPercent val="0"/>
          <c:showBubbleSize val="0"/>
        </c:dLbls>
        <c:gapWidth val="60"/>
        <c:axId val="283413152"/>
        <c:axId val="1"/>
      </c:barChart>
      <c:catAx>
        <c:axId val="283413152"/>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0.70000000000000007"/>
        </c:scaling>
        <c:delete val="0"/>
        <c:axPos val="l"/>
        <c:numFmt formatCode="0%" sourceLinked="0"/>
        <c:majorTickMark val="out"/>
        <c:minorTickMark val="none"/>
        <c:tickLblPos val="nextTo"/>
        <c:spPr>
          <a:noFill/>
          <a:ln w="3043">
            <a:noFill/>
            <a:prstDash val="solid"/>
          </a:ln>
        </c:spPr>
        <c:txPr>
          <a:bodyPr rot="0" vert="horz"/>
          <a:lstStyle/>
          <a:p>
            <a:pPr>
              <a:defRPr/>
            </a:pPr>
            <a:endParaRPr lang="en-US"/>
          </a:p>
        </c:txPr>
        <c:crossAx val="283413152"/>
        <c:crosses val="autoZero"/>
        <c:crossBetween val="between"/>
        <c:majorUnit val="0.1"/>
        <c:minorUnit val="0.01"/>
      </c:valAx>
      <c:spPr>
        <a:noFill/>
        <a:ln w="24346">
          <a:noFill/>
        </a:ln>
      </c:spPr>
    </c:plotArea>
    <c:legend>
      <c:legendPos val="tr"/>
      <c:layout>
        <c:manualLayout>
          <c:xMode val="edge"/>
          <c:yMode val="edge"/>
          <c:x val="0.30644041022649948"/>
          <c:y val="0.12121212121212122"/>
          <c:w val="0.13954724409448818"/>
          <c:h val="9.8253002465600897E-2"/>
        </c:manualLayout>
      </c:layout>
      <c:overlay val="0"/>
      <c:spPr>
        <a:noFill/>
        <a:ln w="3043">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2983741615631378E-2"/>
          <c:y val="2.9575479201463452E-2"/>
          <c:w val="0.95416533002819093"/>
          <c:h val="0.87891732283464563"/>
        </c:manualLayout>
      </c:layout>
      <c:barChart>
        <c:barDir val="col"/>
        <c:grouping val="clustered"/>
        <c:varyColors val="0"/>
        <c:ser>
          <c:idx val="0"/>
          <c:order val="0"/>
          <c:tx>
            <c:strRef>
              <c:f>Sheet1!$B$1</c:f>
              <c:strCache>
                <c:ptCount val="1"/>
                <c:pt idx="0">
                  <c:v>Public-to-Private</c:v>
                </c:pt>
              </c:strCache>
            </c:strRef>
          </c:tx>
          <c:spPr>
            <a:solidFill>
              <a:srgbClr val="1D5080"/>
            </a:solidFill>
            <a:ln w="24346">
              <a:noFill/>
            </a:ln>
          </c:spPr>
          <c:invertIfNegative val="0"/>
          <c:dLbls>
            <c:delete val="1"/>
          </c:dLbls>
          <c:cat>
            <c:strRef>
              <c:f>Sheet1!$A$2:$A$30</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1Q-3Q24</c:v>
                </c:pt>
                <c:pt idx="18">
                  <c:v>3Q24</c:v>
                </c:pt>
              </c:strCache>
            </c:strRef>
          </c:cat>
          <c:val>
            <c:numRef>
              <c:f>Sheet1!$B$2:$B$30</c:f>
              <c:numCache>
                <c:formatCode>0.00</c:formatCode>
                <c:ptCount val="19"/>
                <c:pt idx="0">
                  <c:v>8.8091456719999996</c:v>
                </c:pt>
                <c:pt idx="1">
                  <c:v>0</c:v>
                </c:pt>
                <c:pt idx="2">
                  <c:v>8.7678738139999997</c:v>
                </c:pt>
                <c:pt idx="3">
                  <c:v>8.9307510879999992</c:v>
                </c:pt>
                <c:pt idx="4">
                  <c:v>8.4587016560000006</c:v>
                </c:pt>
                <c:pt idx="5" formatCode="General">
                  <c:v>9</c:v>
                </c:pt>
                <c:pt idx="6" formatCode="General">
                  <c:v>9.77</c:v>
                </c:pt>
                <c:pt idx="7" formatCode="General">
                  <c:v>10.9</c:v>
                </c:pt>
                <c:pt idx="8" formatCode="General">
                  <c:v>11.15</c:v>
                </c:pt>
                <c:pt idx="9" formatCode="General">
                  <c:v>9.6</c:v>
                </c:pt>
                <c:pt idx="10" formatCode="General">
                  <c:v>11.09</c:v>
                </c:pt>
                <c:pt idx="11" formatCode="General">
                  <c:v>11.6</c:v>
                </c:pt>
                <c:pt idx="12">
                  <c:v>9.5080450033925796</c:v>
                </c:pt>
                <c:pt idx="13">
                  <c:v>10.71</c:v>
                </c:pt>
                <c:pt idx="14">
                  <c:v>11.14</c:v>
                </c:pt>
                <c:pt idx="15" formatCode="General">
                  <c:v>10.32</c:v>
                </c:pt>
                <c:pt idx="17" formatCode="General">
                  <c:v>11.59</c:v>
                </c:pt>
                <c:pt idx="18" formatCode="General">
                  <c:v>12.52</c:v>
                </c:pt>
              </c:numCache>
            </c:numRef>
          </c:val>
          <c:extLst>
            <c:ext xmlns:c16="http://schemas.microsoft.com/office/drawing/2014/chart" uri="{C3380CC4-5D6E-409C-BE32-E72D297353CC}">
              <c16:uniqueId val="{00000000-CB3A-4DB0-A95F-B4564F96BEDF}"/>
            </c:ext>
          </c:extLst>
        </c:ser>
        <c:ser>
          <c:idx val="1"/>
          <c:order val="1"/>
          <c:tx>
            <c:strRef>
              <c:f>Sheet1!$C$1</c:f>
              <c:strCache>
                <c:ptCount val="1"/>
                <c:pt idx="0">
                  <c:v>All Other </c:v>
                </c:pt>
              </c:strCache>
            </c:strRef>
          </c:tx>
          <c:spPr>
            <a:solidFill>
              <a:srgbClr val="6185A6"/>
            </a:solidFill>
            <a:ln w="24346">
              <a:noFill/>
            </a:ln>
          </c:spPr>
          <c:invertIfNegative val="0"/>
          <c:dLbls>
            <c:delete val="1"/>
          </c:dLbls>
          <c:cat>
            <c:strRef>
              <c:f>Sheet1!$A$2:$A$30</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1Q-3Q24</c:v>
                </c:pt>
                <c:pt idx="18">
                  <c:v>3Q24</c:v>
                </c:pt>
              </c:strCache>
            </c:strRef>
          </c:cat>
          <c:val>
            <c:numRef>
              <c:f>Sheet1!$C$2:$C$30</c:f>
              <c:numCache>
                <c:formatCode>0.00</c:formatCode>
                <c:ptCount val="19"/>
                <c:pt idx="0">
                  <c:v>8.7011863740000006</c:v>
                </c:pt>
                <c:pt idx="1">
                  <c:v>0</c:v>
                </c:pt>
                <c:pt idx="2">
                  <c:v>7.8067673119999998</c:v>
                </c:pt>
                <c:pt idx="3">
                  <c:v>8.2301654079999995</c:v>
                </c:pt>
                <c:pt idx="4">
                  <c:v>8.7104932349999995</c:v>
                </c:pt>
                <c:pt idx="5" formatCode="General">
                  <c:v>8.75</c:v>
                </c:pt>
                <c:pt idx="6" formatCode="General">
                  <c:v>9.67</c:v>
                </c:pt>
                <c:pt idx="7" formatCode="General">
                  <c:v>10.18</c:v>
                </c:pt>
                <c:pt idx="8" formatCode="General">
                  <c:v>10.18</c:v>
                </c:pt>
                <c:pt idx="9" formatCode="General">
                  <c:v>9.83</c:v>
                </c:pt>
                <c:pt idx="10" formatCode="General">
                  <c:v>10.8</c:v>
                </c:pt>
                <c:pt idx="11" formatCode="General">
                  <c:v>11.72</c:v>
                </c:pt>
                <c:pt idx="12">
                  <c:v>12.034863316045783</c:v>
                </c:pt>
                <c:pt idx="13">
                  <c:v>11.82</c:v>
                </c:pt>
                <c:pt idx="14">
                  <c:v>12.09</c:v>
                </c:pt>
                <c:pt idx="15" formatCode="General">
                  <c:v>11.12</c:v>
                </c:pt>
                <c:pt idx="17" formatCode="General">
                  <c:v>10.85</c:v>
                </c:pt>
                <c:pt idx="18" formatCode="General">
                  <c:v>10.85</c:v>
                </c:pt>
              </c:numCache>
            </c:numRef>
          </c:val>
          <c:extLst>
            <c:ext xmlns:c16="http://schemas.microsoft.com/office/drawing/2014/chart" uri="{C3380CC4-5D6E-409C-BE32-E72D297353CC}">
              <c16:uniqueId val="{00000001-CB3A-4DB0-A95F-B4564F96BEDF}"/>
            </c:ext>
          </c:extLst>
        </c:ser>
        <c:dLbls>
          <c:showLegendKey val="0"/>
          <c:showVal val="1"/>
          <c:showCatName val="0"/>
          <c:showSerName val="0"/>
          <c:showPercent val="0"/>
          <c:showBubbleSize val="0"/>
        </c:dLbls>
        <c:gapWidth val="60"/>
        <c:axId val="279293200"/>
        <c:axId val="1"/>
      </c:barChart>
      <c:catAx>
        <c:axId val="279293200"/>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x" sourceLinked="0"/>
        <c:majorTickMark val="out"/>
        <c:minorTickMark val="none"/>
        <c:tickLblPos val="nextTo"/>
        <c:spPr>
          <a:noFill/>
          <a:ln w="3043">
            <a:noFill/>
            <a:prstDash val="solid"/>
          </a:ln>
        </c:spPr>
        <c:txPr>
          <a:bodyPr rot="0" vert="horz"/>
          <a:lstStyle/>
          <a:p>
            <a:pPr>
              <a:defRPr/>
            </a:pPr>
            <a:endParaRPr lang="en-US"/>
          </a:p>
        </c:txPr>
        <c:crossAx val="279293200"/>
        <c:crosses val="autoZero"/>
        <c:crossBetween val="between"/>
      </c:valAx>
      <c:spPr>
        <a:noFill/>
        <a:ln w="24346">
          <a:noFill/>
        </a:ln>
      </c:spPr>
    </c:plotArea>
    <c:legend>
      <c:legendPos val="tr"/>
      <c:layout>
        <c:manualLayout>
          <c:xMode val="edge"/>
          <c:yMode val="edge"/>
          <c:x val="0.23236633615242536"/>
          <c:y val="0.10606060606060606"/>
          <c:w val="0.13954724409448818"/>
          <c:h val="9.8253002465600897E-2"/>
        </c:manualLayout>
      </c:layout>
      <c:overlay val="0"/>
      <c:spPr>
        <a:noFill/>
        <a:ln w="3043">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020950980715713E-2"/>
          <c:y val="2.9575479201463452E-2"/>
          <c:w val="0.94797904901928431"/>
          <c:h val="0.81954863596595884"/>
        </c:manualLayout>
      </c:layout>
      <c:barChart>
        <c:barDir val="col"/>
        <c:grouping val="stacked"/>
        <c:varyColors val="0"/>
        <c:ser>
          <c:idx val="0"/>
          <c:order val="0"/>
          <c:tx>
            <c:strRef>
              <c:f>Sheet1!$B$1</c:f>
              <c:strCache>
                <c:ptCount val="1"/>
                <c:pt idx="0">
                  <c:v>Loan</c:v>
                </c:pt>
              </c:strCache>
            </c:strRef>
          </c:tx>
          <c:spPr>
            <a:solidFill>
              <a:srgbClr val="1D5080"/>
            </a:solidFill>
            <a:ln w="24308">
              <a:noFill/>
            </a:ln>
          </c:spPr>
          <c:invertIfNegative val="0"/>
          <c:dLbls>
            <c:delete val="1"/>
          </c:dLbls>
          <c:cat>
            <c:strRef>
              <c:f>Sheet1!$A$2:$A$24</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Sheet1!$B$2:$B$24</c:f>
              <c:numCache>
                <c:formatCode>General</c:formatCode>
                <c:ptCount val="19"/>
                <c:pt idx="0">
                  <c:v>1.2470000000000001</c:v>
                </c:pt>
                <c:pt idx="1">
                  <c:v>0.44</c:v>
                </c:pt>
                <c:pt idx="2">
                  <c:v>30.879850000000001</c:v>
                </c:pt>
                <c:pt idx="3">
                  <c:v>25.451578000000001</c:v>
                </c:pt>
                <c:pt idx="4">
                  <c:v>48.816899999999997</c:v>
                </c:pt>
                <c:pt idx="5">
                  <c:v>53.628599999999999</c:v>
                </c:pt>
                <c:pt idx="6">
                  <c:v>48.520499999999998</c:v>
                </c:pt>
                <c:pt idx="7">
                  <c:v>27.31711</c:v>
                </c:pt>
                <c:pt idx="8">
                  <c:v>38.659999999999997</c:v>
                </c:pt>
                <c:pt idx="9">
                  <c:v>45.684800000000003</c:v>
                </c:pt>
                <c:pt idx="10">
                  <c:v>34.500608</c:v>
                </c:pt>
                <c:pt idx="11">
                  <c:v>18.392900000000001</c:v>
                </c:pt>
                <c:pt idx="12">
                  <c:v>27.857800000000001</c:v>
                </c:pt>
                <c:pt idx="13" formatCode="0.00">
                  <c:v>75.591250000000002</c:v>
                </c:pt>
                <c:pt idx="14">
                  <c:v>6.2489999999999997</c:v>
                </c:pt>
                <c:pt idx="15">
                  <c:v>21.115000000000002</c:v>
                </c:pt>
                <c:pt idx="17">
                  <c:v>12.67</c:v>
                </c:pt>
                <c:pt idx="18">
                  <c:v>66.471999999999994</c:v>
                </c:pt>
              </c:numCache>
            </c:numRef>
          </c:val>
          <c:extLst>
            <c:ext xmlns:c16="http://schemas.microsoft.com/office/drawing/2014/chart" uri="{C3380CC4-5D6E-409C-BE32-E72D297353CC}">
              <c16:uniqueId val="{00000000-7BD1-4789-A5F4-E84ABC61E041}"/>
            </c:ext>
          </c:extLst>
        </c:ser>
        <c:ser>
          <c:idx val="1"/>
          <c:order val="1"/>
          <c:tx>
            <c:strRef>
              <c:f>Sheet1!$C$1</c:f>
              <c:strCache>
                <c:ptCount val="1"/>
                <c:pt idx="0">
                  <c:v>High Yield</c:v>
                </c:pt>
              </c:strCache>
            </c:strRef>
          </c:tx>
          <c:spPr>
            <a:solidFill>
              <a:srgbClr val="6185A6"/>
            </a:solidFill>
            <a:ln w="24308">
              <a:noFill/>
            </a:ln>
          </c:spPr>
          <c:invertIfNegative val="0"/>
          <c:dLbls>
            <c:delete val="1"/>
          </c:dLbls>
          <c:cat>
            <c:strRef>
              <c:f>Sheet1!$A$2:$A$24</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Sheet1!$C$2:$C$24</c:f>
              <c:numCache>
                <c:formatCode>General</c:formatCode>
                <c:ptCount val="19"/>
                <c:pt idx="0">
                  <c:v>0</c:v>
                </c:pt>
                <c:pt idx="1">
                  <c:v>3.5110000000000001</c:v>
                </c:pt>
                <c:pt idx="2">
                  <c:v>9.6039999999999992</c:v>
                </c:pt>
                <c:pt idx="3">
                  <c:v>8.9909999999999997</c:v>
                </c:pt>
                <c:pt idx="4">
                  <c:v>15.602</c:v>
                </c:pt>
                <c:pt idx="5">
                  <c:v>12.31</c:v>
                </c:pt>
                <c:pt idx="6">
                  <c:v>9.5549999999999997</c:v>
                </c:pt>
                <c:pt idx="7">
                  <c:v>2.625</c:v>
                </c:pt>
                <c:pt idx="8">
                  <c:v>2.23</c:v>
                </c:pt>
                <c:pt idx="9">
                  <c:v>4.2424999999999997</c:v>
                </c:pt>
                <c:pt idx="10">
                  <c:v>2.66</c:v>
                </c:pt>
                <c:pt idx="11">
                  <c:v>4.8</c:v>
                </c:pt>
                <c:pt idx="12">
                  <c:v>4.0250000000000004</c:v>
                </c:pt>
                <c:pt idx="13" formatCode="0.00">
                  <c:v>7.83</c:v>
                </c:pt>
                <c:pt idx="14">
                  <c:v>0.27500000000000002</c:v>
                </c:pt>
                <c:pt idx="15">
                  <c:v>5.78</c:v>
                </c:pt>
                <c:pt idx="17">
                  <c:v>1.5349999999999999</c:v>
                </c:pt>
                <c:pt idx="18">
                  <c:v>9.9749999999999996</c:v>
                </c:pt>
              </c:numCache>
            </c:numRef>
          </c:val>
          <c:extLst>
            <c:ext xmlns:c16="http://schemas.microsoft.com/office/drawing/2014/chart" uri="{C3380CC4-5D6E-409C-BE32-E72D297353CC}">
              <c16:uniqueId val="{00000001-7BD1-4789-A5F4-E84ABC61E041}"/>
            </c:ext>
          </c:extLst>
        </c:ser>
        <c:ser>
          <c:idx val="2"/>
          <c:order val="2"/>
          <c:tx>
            <c:strRef>
              <c:f>Sheet1!$D$1</c:f>
              <c:strCache>
                <c:ptCount val="1"/>
                <c:pt idx="0">
                  <c:v>Total</c:v>
                </c:pt>
              </c:strCache>
            </c:strRef>
          </c:tx>
          <c:spPr>
            <a:noFill/>
            <a:ln w="24308">
              <a:noFill/>
            </a:ln>
          </c:spPr>
          <c:invertIfNegative val="0"/>
          <c:dLbls>
            <c:delete val="1"/>
          </c:dLbls>
          <c:cat>
            <c:strRef>
              <c:f>Sheet1!$A$2:$A$24</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Sheet1!$D$2:$D$24</c:f>
              <c:numCache>
                <c:formatCode>General</c:formatCode>
                <c:ptCount val="19"/>
                <c:pt idx="0">
                  <c:v>1.2470000000000001</c:v>
                </c:pt>
                <c:pt idx="1">
                  <c:v>3.9510000000000001</c:v>
                </c:pt>
                <c:pt idx="2">
                  <c:v>40.483849999999997</c:v>
                </c:pt>
                <c:pt idx="3">
                  <c:v>34.442577999999997</c:v>
                </c:pt>
                <c:pt idx="4">
                  <c:v>64.193899999999999</c:v>
                </c:pt>
                <c:pt idx="5">
                  <c:v>65.938599999999994</c:v>
                </c:pt>
                <c:pt idx="6">
                  <c:v>58.075499999999998</c:v>
                </c:pt>
                <c:pt idx="7">
                  <c:v>29.94211</c:v>
                </c:pt>
                <c:pt idx="8">
                  <c:v>40.89</c:v>
                </c:pt>
                <c:pt idx="9">
                  <c:v>49.927300000000002</c:v>
                </c:pt>
                <c:pt idx="10">
                  <c:v>37.160608000000003</c:v>
                </c:pt>
                <c:pt idx="11">
                  <c:v>23.192900000000002</c:v>
                </c:pt>
                <c:pt idx="12">
                  <c:v>31.8828</c:v>
                </c:pt>
                <c:pt idx="13" formatCode="0.00">
                  <c:v>83.421250000000001</c:v>
                </c:pt>
                <c:pt idx="14">
                  <c:v>6.524</c:v>
                </c:pt>
                <c:pt idx="15">
                  <c:v>26.895000000000003</c:v>
                </c:pt>
                <c:pt idx="17">
                  <c:v>14.205</c:v>
                </c:pt>
                <c:pt idx="18">
                  <c:v>76.447000000000003</c:v>
                </c:pt>
              </c:numCache>
            </c:numRef>
          </c:val>
          <c:extLst>
            <c:ext xmlns:c16="http://schemas.microsoft.com/office/drawing/2014/chart" uri="{C3380CC4-5D6E-409C-BE32-E72D297353CC}">
              <c16:uniqueId val="{00000002-7BD1-4789-A5F4-E84ABC61E041}"/>
            </c:ext>
          </c:extLst>
        </c:ser>
        <c:dLbls>
          <c:showLegendKey val="0"/>
          <c:showVal val="1"/>
          <c:showCatName val="0"/>
          <c:showSerName val="0"/>
          <c:showPercent val="0"/>
          <c:showBubbleSize val="0"/>
        </c:dLbls>
        <c:gapWidth val="60"/>
        <c:overlap val="100"/>
        <c:axId val="283414464"/>
        <c:axId val="1"/>
      </c:barChart>
      <c:catAx>
        <c:axId val="2834144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10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4464"/>
        <c:crosses val="autoZero"/>
        <c:crossBetween val="between"/>
        <c:majorUnit val="25"/>
      </c:valAx>
      <c:spPr>
        <a:noFill/>
        <a:ln w="24308">
          <a:noFill/>
        </a:ln>
      </c:spPr>
    </c:plotArea>
    <c:legend>
      <c:legendPos val="tr"/>
      <c:legendEntry>
        <c:idx val="0"/>
        <c:delete val="1"/>
      </c:legendEntry>
      <c:layout>
        <c:manualLayout>
          <c:xMode val="edge"/>
          <c:yMode val="edge"/>
          <c:x val="0.51387639201839541"/>
          <c:y val="0.10606060606060606"/>
          <c:w val="0.10919218431029455"/>
          <c:h val="9.8253002465600897E-2"/>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615196242875576E-2"/>
          <c:y val="2.9575479201463452E-2"/>
          <c:w val="0.95638480375712442"/>
          <c:h val="0.88718762427423847"/>
        </c:manualLayout>
      </c:layout>
      <c:barChart>
        <c:barDir val="col"/>
        <c:grouping val="stacked"/>
        <c:varyColors val="0"/>
        <c:ser>
          <c:idx val="0"/>
          <c:order val="0"/>
          <c:tx>
            <c:strRef>
              <c:f>Sheet1!$B$1</c:f>
              <c:strCache>
                <c:ptCount val="1"/>
                <c:pt idx="0">
                  <c:v>Pro Rata</c:v>
                </c:pt>
              </c:strCache>
            </c:strRef>
          </c:tx>
          <c:spPr>
            <a:solidFill>
              <a:srgbClr val="1D5080"/>
            </a:solidFill>
            <a:ln w="24308">
              <a:noFill/>
            </a:ln>
          </c:spPr>
          <c:invertIfNegative val="0"/>
          <c:dLbls>
            <c:delete val="1"/>
          </c:dLbls>
          <c:cat>
            <c:strRef>
              <c:f>Sheet1!$A$2:$A$112</c:f>
              <c:strCache>
                <c:ptCount val="49"/>
                <c:pt idx="0">
                  <c:v>3Q12</c:v>
                </c:pt>
                <c:pt idx="1">
                  <c:v>4Q12</c:v>
                </c:pt>
                <c:pt idx="2">
                  <c:v>1Q13</c:v>
                </c:pt>
                <c:pt idx="3">
                  <c:v>2Q13</c:v>
                </c:pt>
                <c:pt idx="4">
                  <c:v>3Q13</c:v>
                </c:pt>
                <c:pt idx="5">
                  <c:v>4Q13</c:v>
                </c:pt>
                <c:pt idx="6">
                  <c:v>1Q14</c:v>
                </c:pt>
                <c:pt idx="7">
                  <c:v>2Q14</c:v>
                </c:pt>
                <c:pt idx="8">
                  <c:v>3Q14</c:v>
                </c:pt>
                <c:pt idx="9">
                  <c:v>4Q14</c:v>
                </c:pt>
                <c:pt idx="10">
                  <c:v>1Q15</c:v>
                </c:pt>
                <c:pt idx="11">
                  <c:v>2Q15</c:v>
                </c:pt>
                <c:pt idx="12">
                  <c:v>3Q15</c:v>
                </c:pt>
                <c:pt idx="13">
                  <c:v>4Q15</c:v>
                </c:pt>
                <c:pt idx="14">
                  <c:v>1Q16</c:v>
                </c:pt>
                <c:pt idx="15">
                  <c:v>2Q16</c:v>
                </c:pt>
                <c:pt idx="16">
                  <c:v>3Q16</c:v>
                </c:pt>
                <c:pt idx="17">
                  <c:v>4Q16</c:v>
                </c:pt>
                <c:pt idx="18">
                  <c:v>1Q17</c:v>
                </c:pt>
                <c:pt idx="19">
                  <c:v>2Q17</c:v>
                </c:pt>
                <c:pt idx="20">
                  <c:v>3Q17</c:v>
                </c:pt>
                <c:pt idx="21">
                  <c:v>4Q17</c:v>
                </c:pt>
                <c:pt idx="22">
                  <c:v>1Q18</c:v>
                </c:pt>
                <c:pt idx="23">
                  <c:v>2Q18</c:v>
                </c:pt>
                <c:pt idx="24">
                  <c:v>3Q18</c:v>
                </c:pt>
                <c:pt idx="25">
                  <c:v>4Q18</c:v>
                </c:pt>
                <c:pt idx="26">
                  <c:v>1Q19</c:v>
                </c:pt>
                <c:pt idx="27">
                  <c:v>2Q19</c:v>
                </c:pt>
                <c:pt idx="28">
                  <c:v>3Q19</c:v>
                </c:pt>
                <c:pt idx="29">
                  <c:v>4Q19</c:v>
                </c:pt>
                <c:pt idx="30">
                  <c:v>1Q20</c:v>
                </c:pt>
                <c:pt idx="31">
                  <c:v>2Q20</c:v>
                </c:pt>
                <c:pt idx="32">
                  <c:v>3Q20</c:v>
                </c:pt>
                <c:pt idx="33">
                  <c:v>4Q20</c:v>
                </c:pt>
                <c:pt idx="34">
                  <c:v>1Q21</c:v>
                </c:pt>
                <c:pt idx="35">
                  <c:v>2Q21</c:v>
                </c:pt>
                <c:pt idx="36">
                  <c:v>3Q21</c:v>
                </c:pt>
                <c:pt idx="37">
                  <c:v>4Q21</c:v>
                </c:pt>
                <c:pt idx="38">
                  <c:v>1Q22</c:v>
                </c:pt>
                <c:pt idx="39">
                  <c:v>2Q22</c:v>
                </c:pt>
                <c:pt idx="40">
                  <c:v>3Q22</c:v>
                </c:pt>
                <c:pt idx="41">
                  <c:v>4Q22</c:v>
                </c:pt>
                <c:pt idx="42">
                  <c:v>1Q23</c:v>
                </c:pt>
                <c:pt idx="43">
                  <c:v>2Q23</c:v>
                </c:pt>
                <c:pt idx="44">
                  <c:v>3Q23</c:v>
                </c:pt>
                <c:pt idx="45">
                  <c:v>4Q23</c:v>
                </c:pt>
                <c:pt idx="46">
                  <c:v>1Q24</c:v>
                </c:pt>
                <c:pt idx="47">
                  <c:v>2Q24</c:v>
                </c:pt>
                <c:pt idx="48">
                  <c:v>3Q24</c:v>
                </c:pt>
              </c:strCache>
            </c:strRef>
          </c:cat>
          <c:val>
            <c:numRef>
              <c:f>Sheet1!$B$2:$B$112</c:f>
              <c:numCache>
                <c:formatCode>General</c:formatCode>
                <c:ptCount val="49"/>
                <c:pt idx="0">
                  <c:v>2.665</c:v>
                </c:pt>
                <c:pt idx="1">
                  <c:v>1.2</c:v>
                </c:pt>
                <c:pt idx="2">
                  <c:v>0.76</c:v>
                </c:pt>
                <c:pt idx="3">
                  <c:v>1.4650000000000001</c:v>
                </c:pt>
                <c:pt idx="4">
                  <c:v>0.56499999999999995</c:v>
                </c:pt>
                <c:pt idx="5">
                  <c:v>0.45500000000000002</c:v>
                </c:pt>
                <c:pt idx="6">
                  <c:v>0.66</c:v>
                </c:pt>
                <c:pt idx="7">
                  <c:v>1.8</c:v>
                </c:pt>
                <c:pt idx="8">
                  <c:v>3.15</c:v>
                </c:pt>
                <c:pt idx="9">
                  <c:v>0.16</c:v>
                </c:pt>
                <c:pt idx="10">
                  <c:v>0.48</c:v>
                </c:pt>
                <c:pt idx="11">
                  <c:v>1.79</c:v>
                </c:pt>
                <c:pt idx="12">
                  <c:v>0.72</c:v>
                </c:pt>
                <c:pt idx="13">
                  <c:v>0</c:v>
                </c:pt>
                <c:pt idx="14">
                  <c:v>0.02</c:v>
                </c:pt>
                <c:pt idx="15">
                  <c:v>0.97</c:v>
                </c:pt>
                <c:pt idx="16">
                  <c:v>0.19</c:v>
                </c:pt>
                <c:pt idx="17">
                  <c:v>0.92</c:v>
                </c:pt>
                <c:pt idx="18">
                  <c:v>0.91</c:v>
                </c:pt>
                <c:pt idx="19">
                  <c:v>0.87</c:v>
                </c:pt>
                <c:pt idx="20">
                  <c:v>0.9</c:v>
                </c:pt>
                <c:pt idx="21">
                  <c:v>0.54</c:v>
                </c:pt>
                <c:pt idx="22">
                  <c:v>1.1399999999999999</c:v>
                </c:pt>
                <c:pt idx="23">
                  <c:v>2.23</c:v>
                </c:pt>
                <c:pt idx="24">
                  <c:v>0.16</c:v>
                </c:pt>
                <c:pt idx="25">
                  <c:v>0.56999999999999995</c:v>
                </c:pt>
                <c:pt idx="26">
                  <c:v>7.0000000000000007E-2</c:v>
                </c:pt>
                <c:pt idx="27">
                  <c:v>0.28000000000000003</c:v>
                </c:pt>
                <c:pt idx="28">
                  <c:v>0.01</c:v>
                </c:pt>
                <c:pt idx="29">
                  <c:v>0.3</c:v>
                </c:pt>
                <c:pt idx="30">
                  <c:v>0</c:v>
                </c:pt>
                <c:pt idx="31">
                  <c:v>0</c:v>
                </c:pt>
                <c:pt idx="32">
                  <c:v>0.68</c:v>
                </c:pt>
                <c:pt idx="33">
                  <c:v>0.66</c:v>
                </c:pt>
                <c:pt idx="34" formatCode="0.00">
                  <c:v>1.6829999999999998</c:v>
                </c:pt>
                <c:pt idx="35" formatCode="0.00">
                  <c:v>1.2</c:v>
                </c:pt>
                <c:pt idx="36" formatCode="0.00">
                  <c:v>1.75</c:v>
                </c:pt>
                <c:pt idx="37">
                  <c:v>1.04</c:v>
                </c:pt>
                <c:pt idx="38">
                  <c:v>0.13</c:v>
                </c:pt>
                <c:pt idx="39">
                  <c:v>0</c:v>
                </c:pt>
                <c:pt idx="40">
                  <c:v>0</c:v>
                </c:pt>
                <c:pt idx="41">
                  <c:v>0.34</c:v>
                </c:pt>
                <c:pt idx="42">
                  <c:v>0</c:v>
                </c:pt>
                <c:pt idx="43">
                  <c:v>0</c:v>
                </c:pt>
                <c:pt idx="44">
                  <c:v>0.55000000000000004</c:v>
                </c:pt>
                <c:pt idx="45">
                  <c:v>0.31</c:v>
                </c:pt>
                <c:pt idx="46">
                  <c:v>2.2599999999999998</c:v>
                </c:pt>
                <c:pt idx="47">
                  <c:v>1.1499999999999999</c:v>
                </c:pt>
                <c:pt idx="48">
                  <c:v>2.34</c:v>
                </c:pt>
              </c:numCache>
            </c:numRef>
          </c:val>
          <c:extLst>
            <c:ext xmlns:c16="http://schemas.microsoft.com/office/drawing/2014/chart" uri="{C3380CC4-5D6E-409C-BE32-E72D297353CC}">
              <c16:uniqueId val="{00000000-7BD1-4789-A5F4-E84ABC61E041}"/>
            </c:ext>
          </c:extLst>
        </c:ser>
        <c:ser>
          <c:idx val="1"/>
          <c:order val="1"/>
          <c:tx>
            <c:strRef>
              <c:f>Sheet1!$C$1</c:f>
              <c:strCache>
                <c:ptCount val="1"/>
                <c:pt idx="0">
                  <c:v>Institutional</c:v>
                </c:pt>
              </c:strCache>
            </c:strRef>
          </c:tx>
          <c:spPr>
            <a:solidFill>
              <a:srgbClr val="6185A6"/>
            </a:solidFill>
            <a:ln w="24308">
              <a:noFill/>
            </a:ln>
          </c:spPr>
          <c:invertIfNegative val="0"/>
          <c:dLbls>
            <c:delete val="1"/>
          </c:dLbls>
          <c:cat>
            <c:strRef>
              <c:f>Sheet1!$A$2:$A$112</c:f>
              <c:strCache>
                <c:ptCount val="49"/>
                <c:pt idx="0">
                  <c:v>3Q12</c:v>
                </c:pt>
                <c:pt idx="1">
                  <c:v>4Q12</c:v>
                </c:pt>
                <c:pt idx="2">
                  <c:v>1Q13</c:v>
                </c:pt>
                <c:pt idx="3">
                  <c:v>2Q13</c:v>
                </c:pt>
                <c:pt idx="4">
                  <c:v>3Q13</c:v>
                </c:pt>
                <c:pt idx="5">
                  <c:v>4Q13</c:v>
                </c:pt>
                <c:pt idx="6">
                  <c:v>1Q14</c:v>
                </c:pt>
                <c:pt idx="7">
                  <c:v>2Q14</c:v>
                </c:pt>
                <c:pt idx="8">
                  <c:v>3Q14</c:v>
                </c:pt>
                <c:pt idx="9">
                  <c:v>4Q14</c:v>
                </c:pt>
                <c:pt idx="10">
                  <c:v>1Q15</c:v>
                </c:pt>
                <c:pt idx="11">
                  <c:v>2Q15</c:v>
                </c:pt>
                <c:pt idx="12">
                  <c:v>3Q15</c:v>
                </c:pt>
                <c:pt idx="13">
                  <c:v>4Q15</c:v>
                </c:pt>
                <c:pt idx="14">
                  <c:v>1Q16</c:v>
                </c:pt>
                <c:pt idx="15">
                  <c:v>2Q16</c:v>
                </c:pt>
                <c:pt idx="16">
                  <c:v>3Q16</c:v>
                </c:pt>
                <c:pt idx="17">
                  <c:v>4Q16</c:v>
                </c:pt>
                <c:pt idx="18">
                  <c:v>1Q17</c:v>
                </c:pt>
                <c:pt idx="19">
                  <c:v>2Q17</c:v>
                </c:pt>
                <c:pt idx="20">
                  <c:v>3Q17</c:v>
                </c:pt>
                <c:pt idx="21">
                  <c:v>4Q17</c:v>
                </c:pt>
                <c:pt idx="22">
                  <c:v>1Q18</c:v>
                </c:pt>
                <c:pt idx="23">
                  <c:v>2Q18</c:v>
                </c:pt>
                <c:pt idx="24">
                  <c:v>3Q18</c:v>
                </c:pt>
                <c:pt idx="25">
                  <c:v>4Q18</c:v>
                </c:pt>
                <c:pt idx="26">
                  <c:v>1Q19</c:v>
                </c:pt>
                <c:pt idx="27">
                  <c:v>2Q19</c:v>
                </c:pt>
                <c:pt idx="28">
                  <c:v>3Q19</c:v>
                </c:pt>
                <c:pt idx="29">
                  <c:v>4Q19</c:v>
                </c:pt>
                <c:pt idx="30">
                  <c:v>1Q20</c:v>
                </c:pt>
                <c:pt idx="31">
                  <c:v>2Q20</c:v>
                </c:pt>
                <c:pt idx="32">
                  <c:v>3Q20</c:v>
                </c:pt>
                <c:pt idx="33">
                  <c:v>4Q20</c:v>
                </c:pt>
                <c:pt idx="34">
                  <c:v>1Q21</c:v>
                </c:pt>
                <c:pt idx="35">
                  <c:v>2Q21</c:v>
                </c:pt>
                <c:pt idx="36">
                  <c:v>3Q21</c:v>
                </c:pt>
                <c:pt idx="37">
                  <c:v>4Q21</c:v>
                </c:pt>
                <c:pt idx="38">
                  <c:v>1Q22</c:v>
                </c:pt>
                <c:pt idx="39">
                  <c:v>2Q22</c:v>
                </c:pt>
                <c:pt idx="40">
                  <c:v>3Q22</c:v>
                </c:pt>
                <c:pt idx="41">
                  <c:v>4Q22</c:v>
                </c:pt>
                <c:pt idx="42">
                  <c:v>1Q23</c:v>
                </c:pt>
                <c:pt idx="43">
                  <c:v>2Q23</c:v>
                </c:pt>
                <c:pt idx="44">
                  <c:v>3Q23</c:v>
                </c:pt>
                <c:pt idx="45">
                  <c:v>4Q23</c:v>
                </c:pt>
                <c:pt idx="46">
                  <c:v>1Q24</c:v>
                </c:pt>
                <c:pt idx="47">
                  <c:v>2Q24</c:v>
                </c:pt>
                <c:pt idx="48">
                  <c:v>3Q24</c:v>
                </c:pt>
              </c:strCache>
            </c:strRef>
          </c:cat>
          <c:val>
            <c:numRef>
              <c:f>Sheet1!$C$2:$C$112</c:f>
              <c:numCache>
                <c:formatCode>General</c:formatCode>
                <c:ptCount val="49"/>
                <c:pt idx="0">
                  <c:v>13.212999999999999</c:v>
                </c:pt>
                <c:pt idx="1">
                  <c:v>13.3865</c:v>
                </c:pt>
                <c:pt idx="2">
                  <c:v>13.585000000000001</c:v>
                </c:pt>
                <c:pt idx="3">
                  <c:v>18.963100000000001</c:v>
                </c:pt>
                <c:pt idx="4">
                  <c:v>9.1920000000000002</c:v>
                </c:pt>
                <c:pt idx="5">
                  <c:v>8.6434999999999995</c:v>
                </c:pt>
                <c:pt idx="6">
                  <c:v>16.350000000000001</c:v>
                </c:pt>
                <c:pt idx="7">
                  <c:v>13.49</c:v>
                </c:pt>
                <c:pt idx="8">
                  <c:v>10.029999999999999</c:v>
                </c:pt>
                <c:pt idx="9">
                  <c:v>2.89</c:v>
                </c:pt>
                <c:pt idx="10">
                  <c:v>2.2599999999999998</c:v>
                </c:pt>
                <c:pt idx="11">
                  <c:v>11.07</c:v>
                </c:pt>
                <c:pt idx="12">
                  <c:v>10.210000000000001</c:v>
                </c:pt>
                <c:pt idx="13">
                  <c:v>0.8</c:v>
                </c:pt>
                <c:pt idx="14">
                  <c:v>0</c:v>
                </c:pt>
                <c:pt idx="15">
                  <c:v>9.5399999999999991</c:v>
                </c:pt>
                <c:pt idx="16">
                  <c:v>10.17</c:v>
                </c:pt>
                <c:pt idx="17">
                  <c:v>16.86</c:v>
                </c:pt>
                <c:pt idx="18">
                  <c:v>18.47</c:v>
                </c:pt>
                <c:pt idx="19">
                  <c:v>4.2300000000000004</c:v>
                </c:pt>
                <c:pt idx="20">
                  <c:v>9.5</c:v>
                </c:pt>
                <c:pt idx="21">
                  <c:v>10.29</c:v>
                </c:pt>
                <c:pt idx="22">
                  <c:v>10.77</c:v>
                </c:pt>
                <c:pt idx="23">
                  <c:v>12.62</c:v>
                </c:pt>
                <c:pt idx="24">
                  <c:v>1.4</c:v>
                </c:pt>
                <c:pt idx="25">
                  <c:v>5.63</c:v>
                </c:pt>
                <c:pt idx="26">
                  <c:v>3.41</c:v>
                </c:pt>
                <c:pt idx="27">
                  <c:v>5.23</c:v>
                </c:pt>
                <c:pt idx="28">
                  <c:v>4.01</c:v>
                </c:pt>
                <c:pt idx="29">
                  <c:v>5.0999999999999996</c:v>
                </c:pt>
                <c:pt idx="30">
                  <c:v>0.42</c:v>
                </c:pt>
                <c:pt idx="31">
                  <c:v>0</c:v>
                </c:pt>
                <c:pt idx="32">
                  <c:v>13.36</c:v>
                </c:pt>
                <c:pt idx="33">
                  <c:v>12.75</c:v>
                </c:pt>
                <c:pt idx="34" formatCode="0.00">
                  <c:v>20.900000000000002</c:v>
                </c:pt>
                <c:pt idx="35" formatCode="0.00">
                  <c:v>11.49</c:v>
                </c:pt>
                <c:pt idx="36" formatCode="0.00">
                  <c:v>23.62</c:v>
                </c:pt>
                <c:pt idx="37">
                  <c:v>13.91</c:v>
                </c:pt>
                <c:pt idx="38">
                  <c:v>4.7</c:v>
                </c:pt>
                <c:pt idx="39">
                  <c:v>0.63</c:v>
                </c:pt>
                <c:pt idx="40">
                  <c:v>0.05</c:v>
                </c:pt>
                <c:pt idx="41">
                  <c:v>0.42</c:v>
                </c:pt>
                <c:pt idx="42">
                  <c:v>3.05</c:v>
                </c:pt>
                <c:pt idx="43">
                  <c:v>2.11</c:v>
                </c:pt>
                <c:pt idx="44">
                  <c:v>6.97</c:v>
                </c:pt>
                <c:pt idx="45">
                  <c:v>6.05</c:v>
                </c:pt>
                <c:pt idx="46">
                  <c:v>22.23</c:v>
                </c:pt>
                <c:pt idx="47">
                  <c:v>13.17</c:v>
                </c:pt>
                <c:pt idx="48">
                  <c:v>25.32</c:v>
                </c:pt>
              </c:numCache>
            </c:numRef>
          </c:val>
          <c:extLst>
            <c:ext xmlns:c16="http://schemas.microsoft.com/office/drawing/2014/chart" uri="{C3380CC4-5D6E-409C-BE32-E72D297353CC}">
              <c16:uniqueId val="{00000001-7BD1-4789-A5F4-E84ABC61E041}"/>
            </c:ext>
          </c:extLst>
        </c:ser>
        <c:ser>
          <c:idx val="2"/>
          <c:order val="2"/>
          <c:tx>
            <c:strRef>
              <c:f>Sheet1!$D$1</c:f>
              <c:strCache>
                <c:ptCount val="1"/>
                <c:pt idx="0">
                  <c:v>Total</c:v>
                </c:pt>
              </c:strCache>
            </c:strRef>
          </c:tx>
          <c:spPr>
            <a:noFill/>
            <a:ln w="24308">
              <a:noFill/>
            </a:ln>
          </c:spPr>
          <c:invertIfNegative val="0"/>
          <c:dLbls>
            <c:delete val="1"/>
          </c:dLbls>
          <c:cat>
            <c:strRef>
              <c:f>Sheet1!$A$2:$A$112</c:f>
              <c:strCache>
                <c:ptCount val="49"/>
                <c:pt idx="0">
                  <c:v>3Q12</c:v>
                </c:pt>
                <c:pt idx="1">
                  <c:v>4Q12</c:v>
                </c:pt>
                <c:pt idx="2">
                  <c:v>1Q13</c:v>
                </c:pt>
                <c:pt idx="3">
                  <c:v>2Q13</c:v>
                </c:pt>
                <c:pt idx="4">
                  <c:v>3Q13</c:v>
                </c:pt>
                <c:pt idx="5">
                  <c:v>4Q13</c:v>
                </c:pt>
                <c:pt idx="6">
                  <c:v>1Q14</c:v>
                </c:pt>
                <c:pt idx="7">
                  <c:v>2Q14</c:v>
                </c:pt>
                <c:pt idx="8">
                  <c:v>3Q14</c:v>
                </c:pt>
                <c:pt idx="9">
                  <c:v>4Q14</c:v>
                </c:pt>
                <c:pt idx="10">
                  <c:v>1Q15</c:v>
                </c:pt>
                <c:pt idx="11">
                  <c:v>2Q15</c:v>
                </c:pt>
                <c:pt idx="12">
                  <c:v>3Q15</c:v>
                </c:pt>
                <c:pt idx="13">
                  <c:v>4Q15</c:v>
                </c:pt>
                <c:pt idx="14">
                  <c:v>1Q16</c:v>
                </c:pt>
                <c:pt idx="15">
                  <c:v>2Q16</c:v>
                </c:pt>
                <c:pt idx="16">
                  <c:v>3Q16</c:v>
                </c:pt>
                <c:pt idx="17">
                  <c:v>4Q16</c:v>
                </c:pt>
                <c:pt idx="18">
                  <c:v>1Q17</c:v>
                </c:pt>
                <c:pt idx="19">
                  <c:v>2Q17</c:v>
                </c:pt>
                <c:pt idx="20">
                  <c:v>3Q17</c:v>
                </c:pt>
                <c:pt idx="21">
                  <c:v>4Q17</c:v>
                </c:pt>
                <c:pt idx="22">
                  <c:v>1Q18</c:v>
                </c:pt>
                <c:pt idx="23">
                  <c:v>2Q18</c:v>
                </c:pt>
                <c:pt idx="24">
                  <c:v>3Q18</c:v>
                </c:pt>
                <c:pt idx="25">
                  <c:v>4Q18</c:v>
                </c:pt>
                <c:pt idx="26">
                  <c:v>1Q19</c:v>
                </c:pt>
                <c:pt idx="27">
                  <c:v>2Q19</c:v>
                </c:pt>
                <c:pt idx="28">
                  <c:v>3Q19</c:v>
                </c:pt>
                <c:pt idx="29">
                  <c:v>4Q19</c:v>
                </c:pt>
                <c:pt idx="30">
                  <c:v>1Q20</c:v>
                </c:pt>
                <c:pt idx="31">
                  <c:v>2Q20</c:v>
                </c:pt>
                <c:pt idx="32">
                  <c:v>3Q20</c:v>
                </c:pt>
                <c:pt idx="33">
                  <c:v>4Q20</c:v>
                </c:pt>
                <c:pt idx="34">
                  <c:v>1Q21</c:v>
                </c:pt>
                <c:pt idx="35">
                  <c:v>2Q21</c:v>
                </c:pt>
                <c:pt idx="36">
                  <c:v>3Q21</c:v>
                </c:pt>
                <c:pt idx="37">
                  <c:v>4Q21</c:v>
                </c:pt>
                <c:pt idx="38">
                  <c:v>1Q22</c:v>
                </c:pt>
                <c:pt idx="39">
                  <c:v>2Q22</c:v>
                </c:pt>
                <c:pt idx="40">
                  <c:v>3Q22</c:v>
                </c:pt>
                <c:pt idx="41">
                  <c:v>4Q22</c:v>
                </c:pt>
                <c:pt idx="42">
                  <c:v>1Q23</c:v>
                </c:pt>
                <c:pt idx="43">
                  <c:v>2Q23</c:v>
                </c:pt>
                <c:pt idx="44">
                  <c:v>3Q23</c:v>
                </c:pt>
                <c:pt idx="45">
                  <c:v>4Q23</c:v>
                </c:pt>
                <c:pt idx="46">
                  <c:v>1Q24</c:v>
                </c:pt>
                <c:pt idx="47">
                  <c:v>2Q24</c:v>
                </c:pt>
                <c:pt idx="48">
                  <c:v>3Q24</c:v>
                </c:pt>
              </c:strCache>
            </c:strRef>
          </c:cat>
          <c:val>
            <c:numRef>
              <c:f>Sheet1!$D$2:$D$112</c:f>
              <c:numCache>
                <c:formatCode>General</c:formatCode>
                <c:ptCount val="49"/>
                <c:pt idx="0">
                  <c:v>15.878</c:v>
                </c:pt>
                <c:pt idx="1">
                  <c:v>14.586499999999999</c:v>
                </c:pt>
                <c:pt idx="2">
                  <c:v>14.345000000000001</c:v>
                </c:pt>
                <c:pt idx="3">
                  <c:v>20.428100000000001</c:v>
                </c:pt>
                <c:pt idx="4">
                  <c:v>9.7569999999999997</c:v>
                </c:pt>
                <c:pt idx="5">
                  <c:v>9.0984999999999996</c:v>
                </c:pt>
                <c:pt idx="6">
                  <c:v>17.010000000000002</c:v>
                </c:pt>
                <c:pt idx="7">
                  <c:v>15.28</c:v>
                </c:pt>
                <c:pt idx="8">
                  <c:v>13.18</c:v>
                </c:pt>
                <c:pt idx="9">
                  <c:v>3.05</c:v>
                </c:pt>
                <c:pt idx="10">
                  <c:v>2.74</c:v>
                </c:pt>
                <c:pt idx="11">
                  <c:v>12.86</c:v>
                </c:pt>
                <c:pt idx="12">
                  <c:v>10.93</c:v>
                </c:pt>
                <c:pt idx="13">
                  <c:v>0.8</c:v>
                </c:pt>
                <c:pt idx="14">
                  <c:v>0.02</c:v>
                </c:pt>
                <c:pt idx="15">
                  <c:v>10.5</c:v>
                </c:pt>
                <c:pt idx="16">
                  <c:v>10.36</c:v>
                </c:pt>
                <c:pt idx="17">
                  <c:v>17.78</c:v>
                </c:pt>
                <c:pt idx="18">
                  <c:v>19.37</c:v>
                </c:pt>
                <c:pt idx="19">
                  <c:v>5.0999999999999996</c:v>
                </c:pt>
                <c:pt idx="20">
                  <c:v>10.39</c:v>
                </c:pt>
                <c:pt idx="21">
                  <c:v>10.83</c:v>
                </c:pt>
                <c:pt idx="22">
                  <c:v>11.91</c:v>
                </c:pt>
                <c:pt idx="23">
                  <c:v>14.85</c:v>
                </c:pt>
                <c:pt idx="24">
                  <c:v>1.55</c:v>
                </c:pt>
                <c:pt idx="25">
                  <c:v>6.19</c:v>
                </c:pt>
                <c:pt idx="26">
                  <c:v>3.48</c:v>
                </c:pt>
                <c:pt idx="27">
                  <c:v>5.51</c:v>
                </c:pt>
                <c:pt idx="28">
                  <c:v>4.0199999999999996</c:v>
                </c:pt>
                <c:pt idx="29">
                  <c:v>5.39</c:v>
                </c:pt>
                <c:pt idx="30">
                  <c:v>0.42</c:v>
                </c:pt>
                <c:pt idx="31">
                  <c:v>0</c:v>
                </c:pt>
                <c:pt idx="32">
                  <c:v>14.03</c:v>
                </c:pt>
                <c:pt idx="33">
                  <c:v>13.41</c:v>
                </c:pt>
                <c:pt idx="34" formatCode="0.00">
                  <c:v>22.583000000000002</c:v>
                </c:pt>
                <c:pt idx="35" formatCode="0.00">
                  <c:v>12.69</c:v>
                </c:pt>
                <c:pt idx="36" formatCode="0.00">
                  <c:v>25.37</c:v>
                </c:pt>
                <c:pt idx="37">
                  <c:v>14.95</c:v>
                </c:pt>
                <c:pt idx="38">
                  <c:v>4.83</c:v>
                </c:pt>
                <c:pt idx="39">
                  <c:v>0.63</c:v>
                </c:pt>
                <c:pt idx="40">
                  <c:v>0.05</c:v>
                </c:pt>
                <c:pt idx="41">
                  <c:v>0.75</c:v>
                </c:pt>
                <c:pt idx="42">
                  <c:v>3.05</c:v>
                </c:pt>
                <c:pt idx="43">
                  <c:v>2.11</c:v>
                </c:pt>
                <c:pt idx="44">
                  <c:v>7.52</c:v>
                </c:pt>
                <c:pt idx="45">
                  <c:v>6.36</c:v>
                </c:pt>
                <c:pt idx="46">
                  <c:v>24.49</c:v>
                </c:pt>
                <c:pt idx="47">
                  <c:v>14.32</c:v>
                </c:pt>
                <c:pt idx="48">
                  <c:v>27.66</c:v>
                </c:pt>
              </c:numCache>
            </c:numRef>
          </c:val>
          <c:extLst>
            <c:ext xmlns:c16="http://schemas.microsoft.com/office/drawing/2014/chart" uri="{C3380CC4-5D6E-409C-BE32-E72D297353CC}">
              <c16:uniqueId val="{00000002-7BD1-4789-A5F4-E84ABC61E041}"/>
            </c:ext>
          </c:extLst>
        </c:ser>
        <c:dLbls>
          <c:showLegendKey val="0"/>
          <c:showVal val="1"/>
          <c:showCatName val="0"/>
          <c:showSerName val="0"/>
          <c:showPercent val="0"/>
          <c:showBubbleSize val="0"/>
        </c:dLbls>
        <c:gapWidth val="60"/>
        <c:overlap val="100"/>
        <c:axId val="283414464"/>
        <c:axId val="1"/>
      </c:barChart>
      <c:catAx>
        <c:axId val="2834144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3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4464"/>
        <c:crosses val="autoZero"/>
        <c:crossBetween val="between"/>
        <c:majorUnit val="10"/>
      </c:valAx>
      <c:spPr>
        <a:noFill/>
        <a:ln w="24308">
          <a:noFill/>
        </a:ln>
      </c:spPr>
    </c:plotArea>
    <c:legend>
      <c:legendPos val="tr"/>
      <c:legendEntry>
        <c:idx val="0"/>
        <c:delete val="1"/>
      </c:legendEntry>
      <c:layout>
        <c:manualLayout>
          <c:xMode val="edge"/>
          <c:yMode val="edge"/>
          <c:x val="0.31735970351318304"/>
          <c:y val="0.10606060606060606"/>
          <c:w val="0.10919218431029455"/>
          <c:h val="9.8253002465600897E-2"/>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3.4534606785262954E-2"/>
          <c:y val="2.9575479201463452E-2"/>
          <c:w val="0.96546539321473701"/>
          <c:h val="0.84861429253161536"/>
        </c:manualLayout>
      </c:layout>
      <c:barChart>
        <c:barDir val="col"/>
        <c:grouping val="clustered"/>
        <c:varyColors val="0"/>
        <c:ser>
          <c:idx val="0"/>
          <c:order val="0"/>
          <c:tx>
            <c:strRef>
              <c:f>Sheet1!$B$1</c:f>
              <c:strCache>
                <c:ptCount val="1"/>
                <c:pt idx="0">
                  <c:v>Pre-Dividend</c:v>
                </c:pt>
              </c:strCache>
            </c:strRef>
          </c:tx>
          <c:spPr>
            <a:solidFill>
              <a:srgbClr val="1D5080"/>
            </a:solidFill>
            <a:ln w="24346">
              <a:noFill/>
            </a:ln>
          </c:spPr>
          <c:invertIfNegative val="0"/>
          <c:dLbls>
            <c:delete val="1"/>
          </c:dLbls>
          <c:cat>
            <c:strRef>
              <c:f>Sheet1!$A$2:$A$22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1Q-3Q23</c:v>
                </c:pt>
                <c:pt idx="18">
                  <c:v>1Q-3Q24</c:v>
                </c:pt>
              </c:strCache>
            </c:strRef>
          </c:cat>
          <c:val>
            <c:numRef>
              <c:f>Sheet1!$B$2:$B$22</c:f>
              <c:numCache>
                <c:formatCode>0.0</c:formatCode>
                <c:ptCount val="19"/>
                <c:pt idx="0">
                  <c:v>1.2</c:v>
                </c:pt>
                <c:pt idx="1">
                  <c:v>3.0633333330000001</c:v>
                </c:pt>
                <c:pt idx="2">
                  <c:v>2.3708175389999999</c:v>
                </c:pt>
                <c:pt idx="3">
                  <c:v>2.7340971129999998</c:v>
                </c:pt>
                <c:pt idx="4">
                  <c:v>2.9252786579999999</c:v>
                </c:pt>
                <c:pt idx="5">
                  <c:v>3.1238461540000002</c:v>
                </c:pt>
                <c:pt idx="6">
                  <c:v>3.4147708510000001</c:v>
                </c:pt>
                <c:pt idx="7">
                  <c:v>3.4416127969999999</c:v>
                </c:pt>
                <c:pt idx="8">
                  <c:v>3.5935341329999999</c:v>
                </c:pt>
                <c:pt idx="9">
                  <c:v>3.6377218629999999</c:v>
                </c:pt>
                <c:pt idx="10">
                  <c:v>3.7415803670000001</c:v>
                </c:pt>
                <c:pt idx="11">
                  <c:v>3.7671304079999999</c:v>
                </c:pt>
                <c:pt idx="12">
                  <c:v>3.8861475152989899</c:v>
                </c:pt>
                <c:pt idx="13">
                  <c:v>3.6883810000000001</c:v>
                </c:pt>
                <c:pt idx="14">
                  <c:v>3.6649790000000002</c:v>
                </c:pt>
                <c:pt idx="15">
                  <c:v>3.7007845037290892</c:v>
                </c:pt>
                <c:pt idx="17">
                  <c:v>3.7538299999999998</c:v>
                </c:pt>
                <c:pt idx="18">
                  <c:v>3.7233149999999999</c:v>
                </c:pt>
              </c:numCache>
            </c:numRef>
          </c:val>
          <c:extLst>
            <c:ext xmlns:c16="http://schemas.microsoft.com/office/drawing/2014/chart" uri="{C3380CC4-5D6E-409C-BE32-E72D297353CC}">
              <c16:uniqueId val="{00000000-CB3A-4DB0-A95F-B4564F96BEDF}"/>
            </c:ext>
          </c:extLst>
        </c:ser>
        <c:ser>
          <c:idx val="1"/>
          <c:order val="1"/>
          <c:tx>
            <c:strRef>
              <c:f>Sheet1!$C$1</c:f>
              <c:strCache>
                <c:ptCount val="1"/>
                <c:pt idx="0">
                  <c:v>Post-Dividend</c:v>
                </c:pt>
              </c:strCache>
            </c:strRef>
          </c:tx>
          <c:spPr>
            <a:solidFill>
              <a:srgbClr val="6185A6"/>
            </a:solidFill>
            <a:ln w="24346">
              <a:noFill/>
            </a:ln>
          </c:spPr>
          <c:invertIfNegative val="0"/>
          <c:dLbls>
            <c:delete val="1"/>
          </c:dLbls>
          <c:cat>
            <c:strRef>
              <c:f>Sheet1!$A$2:$A$22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1Q-3Q23</c:v>
                </c:pt>
                <c:pt idx="18">
                  <c:v>1Q-3Q24</c:v>
                </c:pt>
              </c:strCache>
            </c:strRef>
          </c:cat>
          <c:val>
            <c:numRef>
              <c:f>Sheet1!$C$2:$C$22</c:f>
              <c:numCache>
                <c:formatCode>0.0</c:formatCode>
                <c:ptCount val="19"/>
                <c:pt idx="0">
                  <c:v>2.5333333329999999</c:v>
                </c:pt>
                <c:pt idx="1">
                  <c:v>3.826666667</c:v>
                </c:pt>
                <c:pt idx="2">
                  <c:v>3.9500876580000002</c:v>
                </c:pt>
                <c:pt idx="3">
                  <c:v>4.401668914</c:v>
                </c:pt>
                <c:pt idx="4">
                  <c:v>4.2521961729999997</c:v>
                </c:pt>
                <c:pt idx="5">
                  <c:v>4.7102564100000004</c:v>
                </c:pt>
                <c:pt idx="6">
                  <c:v>5.1279585409999999</c:v>
                </c:pt>
                <c:pt idx="7">
                  <c:v>4.6787431899999996</c:v>
                </c:pt>
                <c:pt idx="8">
                  <c:v>5.1016749309999998</c:v>
                </c:pt>
                <c:pt idx="9">
                  <c:v>4.8960875579999996</c:v>
                </c:pt>
                <c:pt idx="10">
                  <c:v>5.1179908750000003</c:v>
                </c:pt>
                <c:pt idx="11">
                  <c:v>5.2082963409999996</c:v>
                </c:pt>
                <c:pt idx="12">
                  <c:v>5.2046420731707332</c:v>
                </c:pt>
                <c:pt idx="13">
                  <c:v>5.1975740000000004</c:v>
                </c:pt>
                <c:pt idx="14">
                  <c:v>5.3533619999999997</c:v>
                </c:pt>
                <c:pt idx="15">
                  <c:v>4.6010131874999987</c:v>
                </c:pt>
                <c:pt idx="17">
                  <c:v>4.6423730000000001</c:v>
                </c:pt>
                <c:pt idx="18">
                  <c:v>4.804303</c:v>
                </c:pt>
              </c:numCache>
            </c:numRef>
          </c:val>
          <c:extLst>
            <c:ext xmlns:c16="http://schemas.microsoft.com/office/drawing/2014/chart" uri="{C3380CC4-5D6E-409C-BE32-E72D297353CC}">
              <c16:uniqueId val="{00000001-CB3A-4DB0-A95F-B4564F96BEDF}"/>
            </c:ext>
          </c:extLst>
        </c:ser>
        <c:dLbls>
          <c:showLegendKey val="0"/>
          <c:showVal val="1"/>
          <c:showCatName val="0"/>
          <c:showSerName val="0"/>
          <c:showPercent val="0"/>
          <c:showBubbleSize val="0"/>
        </c:dLbls>
        <c:gapWidth val="60"/>
        <c:axId val="279293200"/>
        <c:axId val="1"/>
      </c:barChart>
      <c:catAx>
        <c:axId val="279293200"/>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scaling>
        <c:delete val="0"/>
        <c:axPos val="l"/>
        <c:numFmt formatCode="0\x" sourceLinked="0"/>
        <c:majorTickMark val="out"/>
        <c:minorTickMark val="none"/>
        <c:tickLblPos val="nextTo"/>
        <c:spPr>
          <a:noFill/>
          <a:ln w="3043">
            <a:noFill/>
            <a:prstDash val="solid"/>
          </a:ln>
        </c:spPr>
        <c:txPr>
          <a:bodyPr rot="0" vert="horz"/>
          <a:lstStyle/>
          <a:p>
            <a:pPr>
              <a:defRPr/>
            </a:pPr>
            <a:endParaRPr lang="en-US"/>
          </a:p>
        </c:txPr>
        <c:crossAx val="279293200"/>
        <c:crosses val="autoZero"/>
        <c:crossBetween val="between"/>
      </c:valAx>
      <c:spPr>
        <a:noFill/>
        <a:ln w="24346">
          <a:noFill/>
        </a:ln>
      </c:spPr>
    </c:plotArea>
    <c:legend>
      <c:legendPos val="tr"/>
      <c:layout>
        <c:manualLayout>
          <c:xMode val="edge"/>
          <c:yMode val="edge"/>
          <c:x val="0.1243416447944007"/>
          <c:y val="6.0606060606060608E-2"/>
          <c:w val="0.13954724409448818"/>
          <c:h val="9.8253002465600897E-2"/>
        </c:manualLayout>
      </c:layout>
      <c:overlay val="0"/>
      <c:spPr>
        <a:noFill/>
        <a:ln w="3043">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020950980715713E-2"/>
          <c:y val="2.9575479201463452E-2"/>
          <c:w val="0.94797904901928431"/>
          <c:h val="0.81954863596595884"/>
        </c:manualLayout>
      </c:layout>
      <c:barChart>
        <c:barDir val="col"/>
        <c:grouping val="stacked"/>
        <c:varyColors val="0"/>
        <c:ser>
          <c:idx val="0"/>
          <c:order val="0"/>
          <c:tx>
            <c:strRef>
              <c:f>Sheet1!$B$1</c:f>
              <c:strCache>
                <c:ptCount val="1"/>
                <c:pt idx="0">
                  <c:v>Not Sponsored</c:v>
                </c:pt>
              </c:strCache>
            </c:strRef>
          </c:tx>
          <c:spPr>
            <a:solidFill>
              <a:srgbClr val="1D5080"/>
            </a:solidFill>
            <a:ln w="24308">
              <a:noFill/>
            </a:ln>
          </c:spPr>
          <c:invertIfNegative val="0"/>
          <c:dLbls>
            <c:delete val="1"/>
          </c:dLbls>
          <c:cat>
            <c:strRef>
              <c:f>Sheet1!$A$3:$A$29</c:f>
              <c:strCache>
                <c:ptCount val="23"/>
                <c:pt idx="0">
                  <c:v>YE 2002</c:v>
                </c:pt>
                <c:pt idx="1">
                  <c:v>YE 2003</c:v>
                </c:pt>
                <c:pt idx="2">
                  <c:v>YE 2004</c:v>
                </c:pt>
                <c:pt idx="3">
                  <c:v>YE 2005</c:v>
                </c:pt>
                <c:pt idx="4">
                  <c:v>YE 2006</c:v>
                </c:pt>
                <c:pt idx="5">
                  <c:v>YE 2007</c:v>
                </c:pt>
                <c:pt idx="6">
                  <c:v>YE 2008</c:v>
                </c:pt>
                <c:pt idx="7">
                  <c:v>YE 2009</c:v>
                </c:pt>
                <c:pt idx="8">
                  <c:v>YE 2010</c:v>
                </c:pt>
                <c:pt idx="9">
                  <c:v>YE 2011</c:v>
                </c:pt>
                <c:pt idx="10">
                  <c:v>YE 2012</c:v>
                </c:pt>
                <c:pt idx="11">
                  <c:v>YE 2013</c:v>
                </c:pt>
                <c:pt idx="12">
                  <c:v>YE 2014</c:v>
                </c:pt>
                <c:pt idx="13">
                  <c:v>YE 2015</c:v>
                </c:pt>
                <c:pt idx="14">
                  <c:v>YE 2016</c:v>
                </c:pt>
                <c:pt idx="15">
                  <c:v>YE 2017</c:v>
                </c:pt>
                <c:pt idx="16">
                  <c:v>YE 2018</c:v>
                </c:pt>
                <c:pt idx="17">
                  <c:v>YE 2019</c:v>
                </c:pt>
                <c:pt idx="18">
                  <c:v>YE 2020</c:v>
                </c:pt>
                <c:pt idx="19">
                  <c:v>YE 2021</c:v>
                </c:pt>
                <c:pt idx="20">
                  <c:v>YE 2022</c:v>
                </c:pt>
                <c:pt idx="21">
                  <c:v>YE 2023</c:v>
                </c:pt>
                <c:pt idx="22">
                  <c:v>9/30/2024</c:v>
                </c:pt>
              </c:strCache>
            </c:strRef>
          </c:cat>
          <c:val>
            <c:numRef>
              <c:f>Sheet1!$B$3:$B$29</c:f>
              <c:numCache>
                <c:formatCode>General</c:formatCode>
                <c:ptCount val="23"/>
                <c:pt idx="0">
                  <c:v>76.878880609999996</c:v>
                </c:pt>
                <c:pt idx="1">
                  <c:v>85.162121740000003</c:v>
                </c:pt>
                <c:pt idx="2">
                  <c:v>97.450821219999995</c:v>
                </c:pt>
                <c:pt idx="3">
                  <c:v>110.50762229999999</c:v>
                </c:pt>
                <c:pt idx="4">
                  <c:v>177.44377950000001</c:v>
                </c:pt>
                <c:pt idx="5">
                  <c:v>214.3559917</c:v>
                </c:pt>
                <c:pt idx="6">
                  <c:v>234.74259119999999</c:v>
                </c:pt>
                <c:pt idx="7">
                  <c:v>213.08312799999999</c:v>
                </c:pt>
                <c:pt idx="8">
                  <c:v>181.05653150000001</c:v>
                </c:pt>
                <c:pt idx="9">
                  <c:v>173.1201456</c:v>
                </c:pt>
                <c:pt idx="10">
                  <c:v>192.20219470000001</c:v>
                </c:pt>
                <c:pt idx="11">
                  <c:v>240.75763040000001</c:v>
                </c:pt>
                <c:pt idx="12">
                  <c:v>298.96081579999998</c:v>
                </c:pt>
                <c:pt idx="13">
                  <c:v>336.13309720000001</c:v>
                </c:pt>
                <c:pt idx="14">
                  <c:v>387.90196200000003</c:v>
                </c:pt>
                <c:pt idx="15" formatCode="&quot;$&quot;#,##0.00_);[Red]\(&quot;$&quot;#,##0.00\)">
                  <c:v>402.09</c:v>
                </c:pt>
                <c:pt idx="16" formatCode="&quot;$&quot;#,##0.00_);[Red]\(&quot;$&quot;#,##0.00\)">
                  <c:v>466.23</c:v>
                </c:pt>
                <c:pt idx="17" formatCode="&quot;$&quot;#,##0.00_);[Red]\(&quot;$&quot;#,##0.00\)">
                  <c:v>463.82547060000002</c:v>
                </c:pt>
                <c:pt idx="18" formatCode="&quot;$&quot;#,##0.00_);[Red]\(&quot;$&quot;#,##0.00\)">
                  <c:v>481.0004935</c:v>
                </c:pt>
                <c:pt idx="19" formatCode="&quot;$&quot;#,##0.00_);[Red]\(&quot;$&quot;#,##0.00\)">
                  <c:v>534.5153239</c:v>
                </c:pt>
                <c:pt idx="20" formatCode="&quot;$&quot;#,##0.00_);[Red]\(&quot;$&quot;#,##0.00\)">
                  <c:v>544.87</c:v>
                </c:pt>
                <c:pt idx="21" formatCode="&quot;$&quot;#,##0.00_);[Red]\(&quot;$&quot;#,##0.00\)">
                  <c:v>537.25</c:v>
                </c:pt>
                <c:pt idx="22" formatCode="&quot;$&quot;#,##0.00_);[Red]\(&quot;$&quot;#,##0.00\)">
                  <c:v>520.95000000000005</c:v>
                </c:pt>
              </c:numCache>
            </c:numRef>
          </c:val>
          <c:extLst>
            <c:ext xmlns:c16="http://schemas.microsoft.com/office/drawing/2014/chart" uri="{C3380CC4-5D6E-409C-BE32-E72D297353CC}">
              <c16:uniqueId val="{00000000-7BD1-4789-A5F4-E84ABC61E041}"/>
            </c:ext>
          </c:extLst>
        </c:ser>
        <c:ser>
          <c:idx val="1"/>
          <c:order val="1"/>
          <c:tx>
            <c:strRef>
              <c:f>Sheet1!$C$1</c:f>
              <c:strCache>
                <c:ptCount val="1"/>
                <c:pt idx="0">
                  <c:v>Sponsored</c:v>
                </c:pt>
              </c:strCache>
            </c:strRef>
          </c:tx>
          <c:spPr>
            <a:solidFill>
              <a:srgbClr val="6185A6"/>
            </a:solidFill>
            <a:ln w="24308">
              <a:noFill/>
            </a:ln>
          </c:spPr>
          <c:invertIfNegative val="0"/>
          <c:dLbls>
            <c:delete val="1"/>
          </c:dLbls>
          <c:cat>
            <c:strRef>
              <c:f>Sheet1!$A$3:$A$29</c:f>
              <c:strCache>
                <c:ptCount val="23"/>
                <c:pt idx="0">
                  <c:v>YE 2002</c:v>
                </c:pt>
                <c:pt idx="1">
                  <c:v>YE 2003</c:v>
                </c:pt>
                <c:pt idx="2">
                  <c:v>YE 2004</c:v>
                </c:pt>
                <c:pt idx="3">
                  <c:v>YE 2005</c:v>
                </c:pt>
                <c:pt idx="4">
                  <c:v>YE 2006</c:v>
                </c:pt>
                <c:pt idx="5">
                  <c:v>YE 2007</c:v>
                </c:pt>
                <c:pt idx="6">
                  <c:v>YE 2008</c:v>
                </c:pt>
                <c:pt idx="7">
                  <c:v>YE 2009</c:v>
                </c:pt>
                <c:pt idx="8">
                  <c:v>YE 2010</c:v>
                </c:pt>
                <c:pt idx="9">
                  <c:v>YE 2011</c:v>
                </c:pt>
                <c:pt idx="10">
                  <c:v>YE 2012</c:v>
                </c:pt>
                <c:pt idx="11">
                  <c:v>YE 2013</c:v>
                </c:pt>
                <c:pt idx="12">
                  <c:v>YE 2014</c:v>
                </c:pt>
                <c:pt idx="13">
                  <c:v>YE 2015</c:v>
                </c:pt>
                <c:pt idx="14">
                  <c:v>YE 2016</c:v>
                </c:pt>
                <c:pt idx="15">
                  <c:v>YE 2017</c:v>
                </c:pt>
                <c:pt idx="16">
                  <c:v>YE 2018</c:v>
                </c:pt>
                <c:pt idx="17">
                  <c:v>YE 2019</c:v>
                </c:pt>
                <c:pt idx="18">
                  <c:v>YE 2020</c:v>
                </c:pt>
                <c:pt idx="19">
                  <c:v>YE 2021</c:v>
                </c:pt>
                <c:pt idx="20">
                  <c:v>YE 2022</c:v>
                </c:pt>
                <c:pt idx="21">
                  <c:v>YE 2023</c:v>
                </c:pt>
                <c:pt idx="22">
                  <c:v>9/30/2024</c:v>
                </c:pt>
              </c:strCache>
            </c:strRef>
          </c:cat>
          <c:val>
            <c:numRef>
              <c:f>Sheet1!$C$3:$C$29</c:f>
              <c:numCache>
                <c:formatCode>General</c:formatCode>
                <c:ptCount val="23"/>
                <c:pt idx="0">
                  <c:v>59.841119390000003</c:v>
                </c:pt>
                <c:pt idx="1">
                  <c:v>62.165103739999999</c:v>
                </c:pt>
                <c:pt idx="2">
                  <c:v>95.158995419999997</c:v>
                </c:pt>
                <c:pt idx="3">
                  <c:v>137.220259</c:v>
                </c:pt>
                <c:pt idx="4">
                  <c:v>222.29854639999999</c:v>
                </c:pt>
                <c:pt idx="5">
                  <c:v>342.49277389999997</c:v>
                </c:pt>
                <c:pt idx="6">
                  <c:v>361.6551867</c:v>
                </c:pt>
                <c:pt idx="7">
                  <c:v>315.76687199999998</c:v>
                </c:pt>
                <c:pt idx="8">
                  <c:v>322.7545164</c:v>
                </c:pt>
                <c:pt idx="9">
                  <c:v>343.3012622</c:v>
                </c:pt>
                <c:pt idx="10">
                  <c:v>359.63282620000001</c:v>
                </c:pt>
                <c:pt idx="11">
                  <c:v>440.16236959999998</c:v>
                </c:pt>
                <c:pt idx="12">
                  <c:v>531.4391842</c:v>
                </c:pt>
                <c:pt idx="13">
                  <c:v>544.69076070000006</c:v>
                </c:pt>
                <c:pt idx="14">
                  <c:v>499.21081290000001</c:v>
                </c:pt>
                <c:pt idx="15" formatCode="&quot;$&quot;#,##0.00_);[Red]\(&quot;$&quot;#,##0.00\)">
                  <c:v>557.09</c:v>
                </c:pt>
                <c:pt idx="16" formatCode="&quot;$&quot;#,##0.00_);[Red]\(&quot;$&quot;#,##0.00\)">
                  <c:v>684.16</c:v>
                </c:pt>
                <c:pt idx="17" formatCode="&quot;$&quot;#,##0.00_);[Red]\(&quot;$&quot;#,##0.00\)">
                  <c:v>734.20412490000001</c:v>
                </c:pt>
                <c:pt idx="18" formatCode="&quot;$&quot;#,##0.00_);[Red]\(&quot;$&quot;#,##0.00\)">
                  <c:v>723.06241150000005</c:v>
                </c:pt>
                <c:pt idx="19" formatCode="&quot;$&quot;#,##0.00_);[Red]\(&quot;$&quot;#,##0.00\)">
                  <c:v>816.13988970000003</c:v>
                </c:pt>
                <c:pt idx="20" formatCode="&quot;$&quot;#,##0.00_);[Red]\(&quot;$&quot;#,##0.00\)">
                  <c:v>870.82</c:v>
                </c:pt>
                <c:pt idx="21" formatCode="&quot;$&quot;#,##0.00_);[Red]\(&quot;$&quot;#,##0.00\)">
                  <c:v>862.4</c:v>
                </c:pt>
                <c:pt idx="22" formatCode="&quot;$&quot;#,##0.00_);[Red]\(&quot;$&quot;#,##0.00\)">
                  <c:v>863.22</c:v>
                </c:pt>
              </c:numCache>
            </c:numRef>
          </c:val>
          <c:extLst>
            <c:ext xmlns:c16="http://schemas.microsoft.com/office/drawing/2014/chart" uri="{C3380CC4-5D6E-409C-BE32-E72D297353CC}">
              <c16:uniqueId val="{00000001-7BD1-4789-A5F4-E84ABC61E041}"/>
            </c:ext>
          </c:extLst>
        </c:ser>
        <c:ser>
          <c:idx val="2"/>
          <c:order val="2"/>
          <c:tx>
            <c:strRef>
              <c:f>Sheet1!$D$1</c:f>
              <c:strCache>
                <c:ptCount val="1"/>
                <c:pt idx="0">
                  <c:v>Total</c:v>
                </c:pt>
              </c:strCache>
            </c:strRef>
          </c:tx>
          <c:spPr>
            <a:noFill/>
            <a:ln w="24308">
              <a:noFill/>
            </a:ln>
          </c:spPr>
          <c:invertIfNegative val="0"/>
          <c:dLbls>
            <c:delete val="1"/>
          </c:dLbls>
          <c:cat>
            <c:strRef>
              <c:f>Sheet1!$A$3:$A$29</c:f>
              <c:strCache>
                <c:ptCount val="23"/>
                <c:pt idx="0">
                  <c:v>YE 2002</c:v>
                </c:pt>
                <c:pt idx="1">
                  <c:v>YE 2003</c:v>
                </c:pt>
                <c:pt idx="2">
                  <c:v>YE 2004</c:v>
                </c:pt>
                <c:pt idx="3">
                  <c:v>YE 2005</c:v>
                </c:pt>
                <c:pt idx="4">
                  <c:v>YE 2006</c:v>
                </c:pt>
                <c:pt idx="5">
                  <c:v>YE 2007</c:v>
                </c:pt>
                <c:pt idx="6">
                  <c:v>YE 2008</c:v>
                </c:pt>
                <c:pt idx="7">
                  <c:v>YE 2009</c:v>
                </c:pt>
                <c:pt idx="8">
                  <c:v>YE 2010</c:v>
                </c:pt>
                <c:pt idx="9">
                  <c:v>YE 2011</c:v>
                </c:pt>
                <c:pt idx="10">
                  <c:v>YE 2012</c:v>
                </c:pt>
                <c:pt idx="11">
                  <c:v>YE 2013</c:v>
                </c:pt>
                <c:pt idx="12">
                  <c:v>YE 2014</c:v>
                </c:pt>
                <c:pt idx="13">
                  <c:v>YE 2015</c:v>
                </c:pt>
                <c:pt idx="14">
                  <c:v>YE 2016</c:v>
                </c:pt>
                <c:pt idx="15">
                  <c:v>YE 2017</c:v>
                </c:pt>
                <c:pt idx="16">
                  <c:v>YE 2018</c:v>
                </c:pt>
                <c:pt idx="17">
                  <c:v>YE 2019</c:v>
                </c:pt>
                <c:pt idx="18">
                  <c:v>YE 2020</c:v>
                </c:pt>
                <c:pt idx="19">
                  <c:v>YE 2021</c:v>
                </c:pt>
                <c:pt idx="20">
                  <c:v>YE 2022</c:v>
                </c:pt>
                <c:pt idx="21">
                  <c:v>YE 2023</c:v>
                </c:pt>
                <c:pt idx="22">
                  <c:v>9/30/2024</c:v>
                </c:pt>
              </c:strCache>
            </c:strRef>
          </c:cat>
          <c:val>
            <c:numRef>
              <c:f>Sheet1!$D$3:$D$29</c:f>
              <c:numCache>
                <c:formatCode>General</c:formatCode>
                <c:ptCount val="23"/>
                <c:pt idx="0">
                  <c:v>136.72</c:v>
                </c:pt>
                <c:pt idx="1">
                  <c:v>147.3272255</c:v>
                </c:pt>
                <c:pt idx="2">
                  <c:v>192.60981659999999</c:v>
                </c:pt>
                <c:pt idx="3">
                  <c:v>247.72788130000001</c:v>
                </c:pt>
                <c:pt idx="4">
                  <c:v>399.74232590000003</c:v>
                </c:pt>
                <c:pt idx="5">
                  <c:v>556.84876559999998</c:v>
                </c:pt>
                <c:pt idx="6">
                  <c:v>596.39777790000005</c:v>
                </c:pt>
                <c:pt idx="7">
                  <c:v>528.85</c:v>
                </c:pt>
                <c:pt idx="8">
                  <c:v>503.81104790000001</c:v>
                </c:pt>
                <c:pt idx="9">
                  <c:v>516.4214078</c:v>
                </c:pt>
                <c:pt idx="10">
                  <c:v>551.83502090000002</c:v>
                </c:pt>
                <c:pt idx="11">
                  <c:v>680.92</c:v>
                </c:pt>
                <c:pt idx="12">
                  <c:v>830.4</c:v>
                </c:pt>
                <c:pt idx="13">
                  <c:v>880.82385790000001</c:v>
                </c:pt>
                <c:pt idx="14">
                  <c:v>887.11277489999998</c:v>
                </c:pt>
                <c:pt idx="15" formatCode="&quot;$&quot;#,##0.00_);[Red]\(&quot;$&quot;#,##0.00\)">
                  <c:v>959.18</c:v>
                </c:pt>
                <c:pt idx="16" formatCode="&quot;$&quot;#,##0.00_);[Red]\(&quot;$&quot;#,##0.00\)">
                  <c:v>1150.3800000000001</c:v>
                </c:pt>
                <c:pt idx="17" formatCode="&quot;$&quot;#,##0.00_);[Red]\(&quot;$&quot;#,##0.00\)">
                  <c:v>1198.0295960000001</c:v>
                </c:pt>
                <c:pt idx="18" formatCode="&quot;$&quot;#,##0.00_);[Red]\(&quot;$&quot;#,##0.00\)">
                  <c:v>1204.062905</c:v>
                </c:pt>
                <c:pt idx="19" formatCode="&quot;$&quot;#,##0.00_);[Red]\(&quot;$&quot;#,##0.00\)">
                  <c:v>1350.6552139999999</c:v>
                </c:pt>
                <c:pt idx="20" formatCode="&quot;$&quot;#,##0.00_);[Red]\(&quot;$&quot;#,##0.00\)">
                  <c:v>1415.69</c:v>
                </c:pt>
                <c:pt idx="21" formatCode="&quot;$&quot;#,##0.00_);[Red]\(&quot;$&quot;#,##0.00\)">
                  <c:v>1399.65</c:v>
                </c:pt>
                <c:pt idx="22" formatCode="&quot;$&quot;#,##0.00_);[Red]\(&quot;$&quot;#,##0.00\)">
                  <c:v>1384.16</c:v>
                </c:pt>
              </c:numCache>
            </c:numRef>
          </c:val>
          <c:extLst>
            <c:ext xmlns:c16="http://schemas.microsoft.com/office/drawing/2014/chart" uri="{C3380CC4-5D6E-409C-BE32-E72D297353CC}">
              <c16:uniqueId val="{00000002-7BD1-4789-A5F4-E84ABC61E041}"/>
            </c:ext>
          </c:extLst>
        </c:ser>
        <c:dLbls>
          <c:showLegendKey val="0"/>
          <c:showVal val="1"/>
          <c:showCatName val="0"/>
          <c:showSerName val="0"/>
          <c:showPercent val="0"/>
          <c:showBubbleSize val="0"/>
        </c:dLbls>
        <c:gapWidth val="60"/>
        <c:overlap val="100"/>
        <c:axId val="283414464"/>
        <c:axId val="1"/>
      </c:barChart>
      <c:catAx>
        <c:axId val="283414464"/>
        <c:scaling>
          <c:orientation val="minMax"/>
        </c:scaling>
        <c:delete val="0"/>
        <c:axPos val="b"/>
        <c:numFmt formatCode="General" sourceLinked="1"/>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Algn val="ctr"/>
        <c:lblOffset val="100"/>
        <c:tickLblSkip val="1"/>
        <c:tickMarkSkip val="1"/>
        <c:noMultiLvlLbl val="0"/>
      </c:catAx>
      <c:valAx>
        <c:axId val="1"/>
        <c:scaling>
          <c:orientation val="minMax"/>
          <c:max val="1500"/>
        </c:scaling>
        <c:delete val="0"/>
        <c:axPos val="l"/>
        <c:numFmt formatCode="&quot;$&quot;#,##0" sourceLinked="0"/>
        <c:majorTickMark val="out"/>
        <c:minorTickMark val="none"/>
        <c:tickLblPos val="nextTo"/>
        <c:spPr>
          <a:noFill/>
          <a:ln w="3038">
            <a:noFill/>
            <a:prstDash val="solid"/>
          </a:ln>
        </c:spPr>
        <c:txPr>
          <a:bodyPr rot="0" vert="horz"/>
          <a:lstStyle/>
          <a:p>
            <a:pPr>
              <a:defRPr/>
            </a:pPr>
            <a:endParaRPr lang="en-US"/>
          </a:p>
        </c:txPr>
        <c:crossAx val="283414464"/>
        <c:crosses val="autoZero"/>
        <c:crossBetween val="between"/>
        <c:majorUnit val="100"/>
      </c:valAx>
      <c:spPr>
        <a:noFill/>
        <a:ln w="24308">
          <a:noFill/>
        </a:ln>
      </c:spPr>
    </c:plotArea>
    <c:legend>
      <c:legendPos val="r"/>
      <c:legendEntry>
        <c:idx val="0"/>
        <c:delete val="1"/>
      </c:legendEntry>
      <c:layout>
        <c:manualLayout>
          <c:xMode val="edge"/>
          <c:yMode val="edge"/>
          <c:x val="0.23406629367663792"/>
          <c:y val="0.1889364113576712"/>
          <c:w val="0.12945440847671819"/>
          <c:h val="9.8253002465600897E-2"/>
        </c:manualLayout>
      </c:layout>
      <c:overlay val="0"/>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5.2289418683775638E-2"/>
          <c:y val="2.9785452954744294E-2"/>
          <c:w val="0.94771058131622432"/>
          <c:h val="0.88048993875765524"/>
        </c:manualLayout>
      </c:layout>
      <c:barChart>
        <c:barDir val="col"/>
        <c:grouping val="clustered"/>
        <c:varyColors val="0"/>
        <c:ser>
          <c:idx val="0"/>
          <c:order val="0"/>
          <c:tx>
            <c:strRef>
              <c:f>Sheet1!$B$1</c:f>
              <c:strCache>
                <c:ptCount val="1"/>
                <c:pt idx="0">
                  <c:v>Not Sponsored</c:v>
                </c:pt>
              </c:strCache>
            </c:strRef>
          </c:tx>
          <c:spPr>
            <a:solidFill>
              <a:srgbClr val="1D5080"/>
            </a:solidFill>
            <a:ln w="24314">
              <a:noFill/>
            </a:ln>
          </c:spPr>
          <c:invertIfNegative val="0"/>
          <c:dLbls>
            <c:delete val="1"/>
          </c:dLbls>
          <c:cat>
            <c:numRef>
              <c:f>Sheet1!$A$2:$A$9</c:f>
              <c:numCache>
                <c:formatCode>General</c:formatCode>
                <c:ptCount val="8"/>
                <c:pt idx="0">
                  <c:v>2025</c:v>
                </c:pt>
                <c:pt idx="1">
                  <c:v>2026</c:v>
                </c:pt>
                <c:pt idx="2">
                  <c:v>2027</c:v>
                </c:pt>
                <c:pt idx="3">
                  <c:v>2028</c:v>
                </c:pt>
                <c:pt idx="4">
                  <c:v>2029</c:v>
                </c:pt>
                <c:pt idx="5">
                  <c:v>2030</c:v>
                </c:pt>
                <c:pt idx="6">
                  <c:v>2031</c:v>
                </c:pt>
                <c:pt idx="7">
                  <c:v>2032</c:v>
                </c:pt>
              </c:numCache>
            </c:numRef>
          </c:cat>
          <c:val>
            <c:numRef>
              <c:f>Sheet1!$B$2:$B$9</c:f>
              <c:numCache>
                <c:formatCode>"$"#,##0.00_);[Red]\("$"#,##0.00\)</c:formatCode>
                <c:ptCount val="8"/>
                <c:pt idx="0">
                  <c:v>6.06</c:v>
                </c:pt>
                <c:pt idx="1">
                  <c:v>24.98</c:v>
                </c:pt>
                <c:pt idx="2">
                  <c:v>62.23</c:v>
                </c:pt>
                <c:pt idx="3">
                  <c:v>156.61000000000001</c:v>
                </c:pt>
                <c:pt idx="4">
                  <c:v>86.21</c:v>
                </c:pt>
                <c:pt idx="5">
                  <c:v>82.94</c:v>
                </c:pt>
                <c:pt idx="6">
                  <c:v>94.35</c:v>
                </c:pt>
                <c:pt idx="7">
                  <c:v>0</c:v>
                </c:pt>
              </c:numCache>
            </c:numRef>
          </c:val>
          <c:extLst>
            <c:ext xmlns:c16="http://schemas.microsoft.com/office/drawing/2014/chart" uri="{C3380CC4-5D6E-409C-BE32-E72D297353CC}">
              <c16:uniqueId val="{00000000-E9F2-408A-8E81-0A691973907C}"/>
            </c:ext>
          </c:extLst>
        </c:ser>
        <c:ser>
          <c:idx val="1"/>
          <c:order val="1"/>
          <c:tx>
            <c:strRef>
              <c:f>Sheet1!$C$1</c:f>
              <c:strCache>
                <c:ptCount val="1"/>
                <c:pt idx="0">
                  <c:v>Sponsored</c:v>
                </c:pt>
              </c:strCache>
            </c:strRef>
          </c:tx>
          <c:spPr>
            <a:solidFill>
              <a:srgbClr val="6185A6"/>
            </a:solidFill>
            <a:ln w="24314">
              <a:noFill/>
            </a:ln>
          </c:spPr>
          <c:invertIfNegative val="0"/>
          <c:dLbls>
            <c:delete val="1"/>
          </c:dLbls>
          <c:cat>
            <c:numRef>
              <c:f>Sheet1!$A$2:$A$9</c:f>
              <c:numCache>
                <c:formatCode>General</c:formatCode>
                <c:ptCount val="8"/>
                <c:pt idx="0">
                  <c:v>2025</c:v>
                </c:pt>
                <c:pt idx="1">
                  <c:v>2026</c:v>
                </c:pt>
                <c:pt idx="2">
                  <c:v>2027</c:v>
                </c:pt>
                <c:pt idx="3">
                  <c:v>2028</c:v>
                </c:pt>
                <c:pt idx="4">
                  <c:v>2029</c:v>
                </c:pt>
                <c:pt idx="5">
                  <c:v>2030</c:v>
                </c:pt>
                <c:pt idx="6">
                  <c:v>2031</c:v>
                </c:pt>
                <c:pt idx="7">
                  <c:v>2032</c:v>
                </c:pt>
              </c:numCache>
            </c:numRef>
          </c:cat>
          <c:val>
            <c:numRef>
              <c:f>Sheet1!$C$2:$C$9</c:f>
              <c:numCache>
                <c:formatCode>"$"#,##0.00_);[Red]\("$"#,##0.00\)</c:formatCode>
                <c:ptCount val="8"/>
                <c:pt idx="0">
                  <c:v>18.03</c:v>
                </c:pt>
                <c:pt idx="1">
                  <c:v>39.53</c:v>
                </c:pt>
                <c:pt idx="2">
                  <c:v>92.67</c:v>
                </c:pt>
                <c:pt idx="3">
                  <c:v>324.48</c:v>
                </c:pt>
                <c:pt idx="4">
                  <c:v>149.96</c:v>
                </c:pt>
                <c:pt idx="5">
                  <c:v>80.709999999999994</c:v>
                </c:pt>
                <c:pt idx="6">
                  <c:v>146.62</c:v>
                </c:pt>
                <c:pt idx="7">
                  <c:v>4.34</c:v>
                </c:pt>
              </c:numCache>
            </c:numRef>
          </c:val>
          <c:extLst>
            <c:ext xmlns:c16="http://schemas.microsoft.com/office/drawing/2014/chart" uri="{C3380CC4-5D6E-409C-BE32-E72D297353CC}">
              <c16:uniqueId val="{00000001-E9F2-408A-8E81-0A691973907C}"/>
            </c:ext>
          </c:extLst>
        </c:ser>
        <c:dLbls>
          <c:showLegendKey val="0"/>
          <c:showVal val="1"/>
          <c:showCatName val="0"/>
          <c:showSerName val="0"/>
          <c:showPercent val="0"/>
          <c:showBubbleSize val="0"/>
        </c:dLbls>
        <c:gapWidth val="60"/>
        <c:axId val="286260544"/>
        <c:axId val="1"/>
      </c:barChart>
      <c:catAx>
        <c:axId val="286260544"/>
        <c:scaling>
          <c:orientation val="minMax"/>
        </c:scaling>
        <c:delete val="0"/>
        <c:axPos val="b"/>
        <c:numFmt formatCode="General" sourceLinked="1"/>
        <c:majorTickMark val="none"/>
        <c:minorTickMark val="none"/>
        <c:tickLblPos val="nextTo"/>
        <c:spPr>
          <a:ln w="3175">
            <a:solidFill>
              <a:srgbClr val="C0BCB2"/>
            </a:solidFill>
            <a:prstDash val="solid"/>
          </a:ln>
        </c:spPr>
        <c:txPr>
          <a:bodyPr rot="0" vert="horz"/>
          <a:lstStyle/>
          <a:p>
            <a:pPr>
              <a:defRPr/>
            </a:pPr>
            <a:endParaRPr lang="en-US"/>
          </a:p>
        </c:txPr>
        <c:crossAx val="1"/>
        <c:crosses val="autoZero"/>
        <c:auto val="1"/>
        <c:lblAlgn val="ctr"/>
        <c:lblOffset val="100"/>
        <c:tickLblSkip val="1"/>
        <c:tickMarkSkip val="1"/>
        <c:noMultiLvlLbl val="0"/>
      </c:catAx>
      <c:valAx>
        <c:axId val="1"/>
        <c:scaling>
          <c:orientation val="minMax"/>
          <c:max val="360"/>
          <c:min val="0"/>
        </c:scaling>
        <c:delete val="0"/>
        <c:axPos val="l"/>
        <c:numFmt formatCode="&quot;$&quot;#,##0" sourceLinked="0"/>
        <c:majorTickMark val="none"/>
        <c:minorTickMark val="none"/>
        <c:tickLblPos val="nextTo"/>
        <c:spPr>
          <a:noFill/>
          <a:ln w="3039">
            <a:noFill/>
            <a:prstDash val="solid"/>
          </a:ln>
        </c:spPr>
        <c:txPr>
          <a:bodyPr rot="0" vert="horz"/>
          <a:lstStyle/>
          <a:p>
            <a:pPr>
              <a:defRPr/>
            </a:pPr>
            <a:endParaRPr lang="en-US"/>
          </a:p>
        </c:txPr>
        <c:crossAx val="286260544"/>
        <c:crosses val="autoZero"/>
        <c:crossBetween val="between"/>
        <c:majorUnit val="30"/>
      </c:valAx>
      <c:spPr>
        <a:noFill/>
        <a:ln w="24314">
          <a:noFill/>
        </a:ln>
      </c:spPr>
    </c:plotArea>
    <c:legend>
      <c:legendPos val="t"/>
      <c:layout>
        <c:manualLayout>
          <c:xMode val="edge"/>
          <c:yMode val="edge"/>
          <c:x val="0.17494337513366384"/>
          <c:y val="0.24242424242424243"/>
          <c:w val="0.2550513998250219"/>
          <c:h val="4.9126501232800449E-2"/>
        </c:manualLayout>
      </c:layout>
      <c:overlay val="0"/>
      <c:spPr>
        <a:noFill/>
        <a:ln w="3039">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289418683775638E-2"/>
          <c:y val="1.7159190328481667E-2"/>
          <c:w val="0.93845132205696524"/>
          <c:h val="0.84901594687027759"/>
        </c:manualLayout>
      </c:layout>
      <c:lineChart>
        <c:grouping val="standard"/>
        <c:varyColors val="0"/>
        <c:ser>
          <c:idx val="0"/>
          <c:order val="0"/>
          <c:tx>
            <c:strRef>
              <c:f>Sheet1!$B$1</c:f>
              <c:strCache>
                <c:ptCount val="1"/>
                <c:pt idx="0">
                  <c:v>Sponsored</c:v>
                </c:pt>
              </c:strCache>
            </c:strRef>
          </c:tx>
          <c:spPr>
            <a:ln w="38100">
              <a:solidFill>
                <a:srgbClr val="1D5080"/>
              </a:solidFill>
              <a:prstDash val="solid"/>
            </a:ln>
          </c:spPr>
          <c:marker>
            <c:symbol val="none"/>
          </c:marker>
          <c:dLbls>
            <c:delete val="1"/>
          </c:dLbls>
          <c:cat>
            <c:numRef>
              <c:f>Sheet1!$A$41:$A$334</c:f>
              <c:numCache>
                <c:formatCode>m/d/yyyy</c:formatCode>
                <c:ptCount val="294"/>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38135</c:v>
                </c:pt>
                <c:pt idx="50">
                  <c:v>38163</c:v>
                </c:pt>
                <c:pt idx="51">
                  <c:v>38198</c:v>
                </c:pt>
                <c:pt idx="52">
                  <c:v>38230</c:v>
                </c:pt>
                <c:pt idx="53">
                  <c:v>38260</c:v>
                </c:pt>
                <c:pt idx="54">
                  <c:v>38289</c:v>
                </c:pt>
                <c:pt idx="55">
                  <c:v>38321</c:v>
                </c:pt>
                <c:pt idx="56">
                  <c:v>38352</c:v>
                </c:pt>
                <c:pt idx="57">
                  <c:v>38383</c:v>
                </c:pt>
                <c:pt idx="58">
                  <c:v>38408</c:v>
                </c:pt>
                <c:pt idx="59">
                  <c:v>38442</c:v>
                </c:pt>
                <c:pt idx="60">
                  <c:v>38471</c:v>
                </c:pt>
                <c:pt idx="61">
                  <c:v>38503</c:v>
                </c:pt>
                <c:pt idx="62">
                  <c:v>38533</c:v>
                </c:pt>
                <c:pt idx="63">
                  <c:v>38562</c:v>
                </c:pt>
                <c:pt idx="64">
                  <c:v>38594</c:v>
                </c:pt>
                <c:pt idx="65">
                  <c:v>38625</c:v>
                </c:pt>
                <c:pt idx="66">
                  <c:v>38653</c:v>
                </c:pt>
                <c:pt idx="67">
                  <c:v>38686</c:v>
                </c:pt>
                <c:pt idx="68">
                  <c:v>38716</c:v>
                </c:pt>
                <c:pt idx="69">
                  <c:v>38748</c:v>
                </c:pt>
                <c:pt idx="70">
                  <c:v>38776</c:v>
                </c:pt>
                <c:pt idx="71">
                  <c:v>38807</c:v>
                </c:pt>
                <c:pt idx="72">
                  <c:v>38835</c:v>
                </c:pt>
                <c:pt idx="73">
                  <c:v>38868</c:v>
                </c:pt>
                <c:pt idx="74">
                  <c:v>38898</c:v>
                </c:pt>
                <c:pt idx="75">
                  <c:v>38926</c:v>
                </c:pt>
                <c:pt idx="76">
                  <c:v>38960</c:v>
                </c:pt>
                <c:pt idx="77">
                  <c:v>38989</c:v>
                </c:pt>
                <c:pt idx="78">
                  <c:v>39021</c:v>
                </c:pt>
                <c:pt idx="79">
                  <c:v>39051</c:v>
                </c:pt>
                <c:pt idx="80">
                  <c:v>39080</c:v>
                </c:pt>
                <c:pt idx="81">
                  <c:v>39113</c:v>
                </c:pt>
                <c:pt idx="82">
                  <c:v>39141</c:v>
                </c:pt>
                <c:pt idx="83">
                  <c:v>39171</c:v>
                </c:pt>
                <c:pt idx="84">
                  <c:v>39199</c:v>
                </c:pt>
                <c:pt idx="85">
                  <c:v>39233</c:v>
                </c:pt>
                <c:pt idx="86">
                  <c:v>39262</c:v>
                </c:pt>
                <c:pt idx="87">
                  <c:v>39294</c:v>
                </c:pt>
                <c:pt idx="88">
                  <c:v>39325</c:v>
                </c:pt>
                <c:pt idx="89">
                  <c:v>39353</c:v>
                </c:pt>
                <c:pt idx="90">
                  <c:v>39381</c:v>
                </c:pt>
                <c:pt idx="91">
                  <c:v>39416</c:v>
                </c:pt>
                <c:pt idx="92">
                  <c:v>39444</c:v>
                </c:pt>
                <c:pt idx="93">
                  <c:v>39478</c:v>
                </c:pt>
                <c:pt idx="94">
                  <c:v>39507</c:v>
                </c:pt>
                <c:pt idx="95">
                  <c:v>39535</c:v>
                </c:pt>
                <c:pt idx="96">
                  <c:v>39568</c:v>
                </c:pt>
                <c:pt idx="97">
                  <c:v>39598</c:v>
                </c:pt>
                <c:pt idx="98">
                  <c:v>39626</c:v>
                </c:pt>
                <c:pt idx="99">
                  <c:v>39660</c:v>
                </c:pt>
                <c:pt idx="100">
                  <c:v>39689</c:v>
                </c:pt>
                <c:pt idx="101">
                  <c:v>39721</c:v>
                </c:pt>
                <c:pt idx="102">
                  <c:v>39752</c:v>
                </c:pt>
                <c:pt idx="103">
                  <c:v>39780</c:v>
                </c:pt>
                <c:pt idx="104">
                  <c:v>39813</c:v>
                </c:pt>
                <c:pt idx="105">
                  <c:v>39843</c:v>
                </c:pt>
                <c:pt idx="106">
                  <c:v>39871</c:v>
                </c:pt>
                <c:pt idx="107">
                  <c:v>39903</c:v>
                </c:pt>
                <c:pt idx="108">
                  <c:v>39933</c:v>
                </c:pt>
                <c:pt idx="109">
                  <c:v>39962</c:v>
                </c:pt>
                <c:pt idx="110">
                  <c:v>39994</c:v>
                </c:pt>
                <c:pt idx="111">
                  <c:v>40025</c:v>
                </c:pt>
                <c:pt idx="112">
                  <c:v>40056</c:v>
                </c:pt>
                <c:pt idx="113">
                  <c:v>40086</c:v>
                </c:pt>
                <c:pt idx="114">
                  <c:v>40116</c:v>
                </c:pt>
                <c:pt idx="115">
                  <c:v>40147</c:v>
                </c:pt>
                <c:pt idx="116">
                  <c:v>40178</c:v>
                </c:pt>
                <c:pt idx="117">
                  <c:v>40207</c:v>
                </c:pt>
                <c:pt idx="118">
                  <c:v>40235</c:v>
                </c:pt>
                <c:pt idx="119">
                  <c:v>40268</c:v>
                </c:pt>
                <c:pt idx="120">
                  <c:v>40298</c:v>
                </c:pt>
                <c:pt idx="121">
                  <c:v>40326</c:v>
                </c:pt>
                <c:pt idx="122">
                  <c:v>40359</c:v>
                </c:pt>
                <c:pt idx="123">
                  <c:v>40389</c:v>
                </c:pt>
                <c:pt idx="124">
                  <c:v>40421</c:v>
                </c:pt>
                <c:pt idx="125">
                  <c:v>40451</c:v>
                </c:pt>
                <c:pt idx="126">
                  <c:v>40480</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41971</c:v>
                </c:pt>
                <c:pt idx="176">
                  <c:v>42004</c:v>
                </c:pt>
                <c:pt idx="177">
                  <c:v>42034</c:v>
                </c:pt>
                <c:pt idx="178">
                  <c:v>42062</c:v>
                </c:pt>
                <c:pt idx="179">
                  <c:v>42094</c:v>
                </c:pt>
                <c:pt idx="180">
                  <c:v>42124</c:v>
                </c:pt>
                <c:pt idx="181">
                  <c:v>42153</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42580</c:v>
                </c:pt>
                <c:pt idx="196">
                  <c:v>42613</c:v>
                </c:pt>
                <c:pt idx="197">
                  <c:v>42643</c:v>
                </c:pt>
                <c:pt idx="198">
                  <c:v>42674</c:v>
                </c:pt>
                <c:pt idx="199">
                  <c:v>42704</c:v>
                </c:pt>
                <c:pt idx="200">
                  <c:v>42734</c:v>
                </c:pt>
                <c:pt idx="201">
                  <c:v>42766</c:v>
                </c:pt>
                <c:pt idx="202">
                  <c:v>42794</c:v>
                </c:pt>
                <c:pt idx="203">
                  <c:v>42825</c:v>
                </c:pt>
                <c:pt idx="204">
                  <c:v>42853</c:v>
                </c:pt>
                <c:pt idx="205">
                  <c:v>42886</c:v>
                </c:pt>
                <c:pt idx="206">
                  <c:v>42916</c:v>
                </c:pt>
                <c:pt idx="207">
                  <c:v>42947</c:v>
                </c:pt>
                <c:pt idx="208">
                  <c:v>42978</c:v>
                </c:pt>
                <c:pt idx="209">
                  <c:v>43008</c:v>
                </c:pt>
                <c:pt idx="210" formatCode="m/d/yyyy;@">
                  <c:v>43039</c:v>
                </c:pt>
                <c:pt idx="211" formatCode="m/d/yyyy;@">
                  <c:v>43069</c:v>
                </c:pt>
                <c:pt idx="212" formatCode="m/d/yyyy;@">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43644</c:v>
                </c:pt>
                <c:pt idx="231">
                  <c:v>43677</c:v>
                </c:pt>
                <c:pt idx="232">
                  <c:v>43707</c:v>
                </c:pt>
                <c:pt idx="233">
                  <c:v>43738</c:v>
                </c:pt>
                <c:pt idx="234">
                  <c:v>43769</c:v>
                </c:pt>
                <c:pt idx="235">
                  <c:v>43799</c:v>
                </c:pt>
                <c:pt idx="236">
                  <c:v>43830</c:v>
                </c:pt>
                <c:pt idx="237">
                  <c:v>43861</c:v>
                </c:pt>
                <c:pt idx="238">
                  <c:v>43889</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44498</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44925</c:v>
                </c:pt>
                <c:pt idx="273">
                  <c:v>44957</c:v>
                </c:pt>
                <c:pt idx="274">
                  <c:v>44985</c:v>
                </c:pt>
                <c:pt idx="275">
                  <c:v>45016</c:v>
                </c:pt>
                <c:pt idx="276">
                  <c:v>45044</c:v>
                </c:pt>
                <c:pt idx="277">
                  <c:v>45077</c:v>
                </c:pt>
                <c:pt idx="278">
                  <c:v>45107</c:v>
                </c:pt>
                <c:pt idx="279">
                  <c:v>45138</c:v>
                </c:pt>
                <c:pt idx="280">
                  <c:v>45169</c:v>
                </c:pt>
                <c:pt idx="281">
                  <c:v>45199</c:v>
                </c:pt>
                <c:pt idx="282">
                  <c:v>45230</c:v>
                </c:pt>
                <c:pt idx="283">
                  <c:v>45260</c:v>
                </c:pt>
                <c:pt idx="284">
                  <c:v>45291</c:v>
                </c:pt>
                <c:pt idx="285">
                  <c:v>45322</c:v>
                </c:pt>
                <c:pt idx="286">
                  <c:v>45351</c:v>
                </c:pt>
                <c:pt idx="287">
                  <c:v>45382</c:v>
                </c:pt>
                <c:pt idx="288">
                  <c:v>45412</c:v>
                </c:pt>
                <c:pt idx="289">
                  <c:v>45443</c:v>
                </c:pt>
                <c:pt idx="290">
                  <c:v>45473</c:v>
                </c:pt>
                <c:pt idx="291">
                  <c:v>45504</c:v>
                </c:pt>
                <c:pt idx="292">
                  <c:v>45534</c:v>
                </c:pt>
                <c:pt idx="293">
                  <c:v>45565</c:v>
                </c:pt>
              </c:numCache>
            </c:numRef>
          </c:cat>
          <c:val>
            <c:numRef>
              <c:f>Sheet1!$B$41:$B$334</c:f>
              <c:numCache>
                <c:formatCode>#,##0.00_);[Red]\(#,##0.00\)</c:formatCode>
                <c:ptCount val="294"/>
                <c:pt idx="0">
                  <c:v>486.64335949999997</c:v>
                </c:pt>
                <c:pt idx="1">
                  <c:v>468.79979200000002</c:v>
                </c:pt>
                <c:pt idx="2">
                  <c:v>440.39747440000002</c:v>
                </c:pt>
                <c:pt idx="3">
                  <c:v>439.95742339999998</c:v>
                </c:pt>
                <c:pt idx="4">
                  <c:v>471.09574659999998</c:v>
                </c:pt>
                <c:pt idx="5">
                  <c:v>479.68772849999999</c:v>
                </c:pt>
                <c:pt idx="6">
                  <c:v>510.94333349999999</c:v>
                </c:pt>
                <c:pt idx="7">
                  <c:v>524.63609750000001</c:v>
                </c:pt>
                <c:pt idx="8">
                  <c:v>533.53237579999995</c:v>
                </c:pt>
                <c:pt idx="9">
                  <c:v>520.65196879999996</c:v>
                </c:pt>
                <c:pt idx="10">
                  <c:v>485.89899070000001</c:v>
                </c:pt>
                <c:pt idx="11">
                  <c:v>504.9062184</c:v>
                </c:pt>
                <c:pt idx="12">
                  <c:v>529.15095350000001</c:v>
                </c:pt>
                <c:pt idx="13">
                  <c:v>492.56943769999998</c:v>
                </c:pt>
                <c:pt idx="14">
                  <c:v>527.40682430000004</c:v>
                </c:pt>
                <c:pt idx="15">
                  <c:v>513.93184380000002</c:v>
                </c:pt>
                <c:pt idx="16">
                  <c:v>493.14035560000002</c:v>
                </c:pt>
                <c:pt idx="17">
                  <c:v>572.06559670000001</c:v>
                </c:pt>
                <c:pt idx="18">
                  <c:v>646.44056509999996</c:v>
                </c:pt>
                <c:pt idx="19">
                  <c:v>622.55879600000003</c:v>
                </c:pt>
                <c:pt idx="20">
                  <c:v>610.37846230000002</c:v>
                </c:pt>
                <c:pt idx="21">
                  <c:v>573.69108600000004</c:v>
                </c:pt>
                <c:pt idx="22">
                  <c:v>585.72197740000001</c:v>
                </c:pt>
                <c:pt idx="23">
                  <c:v>545.40777679999997</c:v>
                </c:pt>
                <c:pt idx="24">
                  <c:v>498.13668749999999</c:v>
                </c:pt>
                <c:pt idx="25">
                  <c:v>516.37699429999998</c:v>
                </c:pt>
                <c:pt idx="26">
                  <c:v>493.18651849999998</c:v>
                </c:pt>
                <c:pt idx="27">
                  <c:v>527.15736900000002</c:v>
                </c:pt>
                <c:pt idx="28">
                  <c:v>533.38897420000001</c:v>
                </c:pt>
                <c:pt idx="29">
                  <c:v>548.05487140000002</c:v>
                </c:pt>
                <c:pt idx="30">
                  <c:v>598.61531290000005</c:v>
                </c:pt>
                <c:pt idx="31">
                  <c:v>598.41716659999997</c:v>
                </c:pt>
                <c:pt idx="32">
                  <c:v>577.14084219999995</c:v>
                </c:pt>
                <c:pt idx="33">
                  <c:v>543.05429779999997</c:v>
                </c:pt>
                <c:pt idx="34">
                  <c:v>560.34899580000001</c:v>
                </c:pt>
                <c:pt idx="35">
                  <c:v>556.76421640000001</c:v>
                </c:pt>
                <c:pt idx="36">
                  <c:v>556.13413930000002</c:v>
                </c:pt>
                <c:pt idx="37">
                  <c:v>492.78821829999998</c:v>
                </c:pt>
                <c:pt idx="38">
                  <c:v>452.64588550000002</c:v>
                </c:pt>
                <c:pt idx="39">
                  <c:v>440.84683569999999</c:v>
                </c:pt>
                <c:pt idx="40">
                  <c:v>432.45446829999997</c:v>
                </c:pt>
                <c:pt idx="41">
                  <c:v>424.73177709999999</c:v>
                </c:pt>
                <c:pt idx="42">
                  <c:v>418.3688793</c:v>
                </c:pt>
                <c:pt idx="43">
                  <c:v>386.26279890000001</c:v>
                </c:pt>
                <c:pt idx="44">
                  <c:v>380.88228659999999</c:v>
                </c:pt>
                <c:pt idx="45">
                  <c:v>357.1292962</c:v>
                </c:pt>
                <c:pt idx="46">
                  <c:v>344.82718569999997</c:v>
                </c:pt>
                <c:pt idx="47">
                  <c:v>327.46479829999998</c:v>
                </c:pt>
                <c:pt idx="48">
                  <c:v>317.50645329999998</c:v>
                </c:pt>
                <c:pt idx="49">
                  <c:v>317.70278789999998</c:v>
                </c:pt>
                <c:pt idx="50">
                  <c:v>298.17118829999998</c:v>
                </c:pt>
                <c:pt idx="51">
                  <c:v>292.95974480000001</c:v>
                </c:pt>
                <c:pt idx="52">
                  <c:v>287.9471959</c:v>
                </c:pt>
                <c:pt idx="53">
                  <c:v>280.25498690000001</c:v>
                </c:pt>
                <c:pt idx="54">
                  <c:v>272.51262919999999</c:v>
                </c:pt>
                <c:pt idx="55">
                  <c:v>268.69786879999998</c:v>
                </c:pt>
                <c:pt idx="56">
                  <c:v>265.40570100000002</c:v>
                </c:pt>
                <c:pt idx="57">
                  <c:v>255.96621060000001</c:v>
                </c:pt>
                <c:pt idx="58">
                  <c:v>244.374167</c:v>
                </c:pt>
                <c:pt idx="59">
                  <c:v>239.74594819999999</c:v>
                </c:pt>
                <c:pt idx="60">
                  <c:v>251.01182499999999</c:v>
                </c:pt>
                <c:pt idx="61">
                  <c:v>260.43231079999998</c:v>
                </c:pt>
                <c:pt idx="62">
                  <c:v>256.5599244</c:v>
                </c:pt>
                <c:pt idx="63">
                  <c:v>243.3375576</c:v>
                </c:pt>
                <c:pt idx="64">
                  <c:v>229.00995270000001</c:v>
                </c:pt>
                <c:pt idx="65">
                  <c:v>231.767143</c:v>
                </c:pt>
                <c:pt idx="66">
                  <c:v>240.28144800000001</c:v>
                </c:pt>
                <c:pt idx="67">
                  <c:v>245.8818622</c:v>
                </c:pt>
                <c:pt idx="68">
                  <c:v>244.86929129999999</c:v>
                </c:pt>
                <c:pt idx="69">
                  <c:v>240.06323710000001</c:v>
                </c:pt>
                <c:pt idx="70">
                  <c:v>231.9479614</c:v>
                </c:pt>
                <c:pt idx="71">
                  <c:v>226.14118999999999</c:v>
                </c:pt>
                <c:pt idx="72">
                  <c:v>230.03968409999999</c:v>
                </c:pt>
                <c:pt idx="73">
                  <c:v>242.94942599999999</c:v>
                </c:pt>
                <c:pt idx="74">
                  <c:v>253.00403069999999</c:v>
                </c:pt>
                <c:pt idx="75">
                  <c:v>256.49533639999999</c:v>
                </c:pt>
                <c:pt idx="76">
                  <c:v>261.81137360000002</c:v>
                </c:pt>
                <c:pt idx="77">
                  <c:v>265.68064859999998</c:v>
                </c:pt>
                <c:pt idx="78">
                  <c:v>260.60848879999998</c:v>
                </c:pt>
                <c:pt idx="79">
                  <c:v>267.11755540000001</c:v>
                </c:pt>
                <c:pt idx="80">
                  <c:v>262.8271469</c:v>
                </c:pt>
                <c:pt idx="81">
                  <c:v>252.71335579999999</c:v>
                </c:pt>
                <c:pt idx="82">
                  <c:v>240.2955656</c:v>
                </c:pt>
                <c:pt idx="83">
                  <c:v>244.14894820000001</c:v>
                </c:pt>
                <c:pt idx="84">
                  <c:v>242.24441010000001</c:v>
                </c:pt>
                <c:pt idx="85">
                  <c:v>244.00404850000001</c:v>
                </c:pt>
                <c:pt idx="86">
                  <c:v>260.77215949999999</c:v>
                </c:pt>
                <c:pt idx="87">
                  <c:v>426.35870699999998</c:v>
                </c:pt>
                <c:pt idx="88">
                  <c:v>449.08535669999998</c:v>
                </c:pt>
                <c:pt idx="89">
                  <c:v>402.99120169999998</c:v>
                </c:pt>
                <c:pt idx="90">
                  <c:v>391.05366759999998</c:v>
                </c:pt>
                <c:pt idx="91">
                  <c:v>471.76992910000001</c:v>
                </c:pt>
                <c:pt idx="92">
                  <c:v>487.62176190000002</c:v>
                </c:pt>
                <c:pt idx="93">
                  <c:v>654.60026889999995</c:v>
                </c:pt>
                <c:pt idx="94">
                  <c:v>780.25669830000004</c:v>
                </c:pt>
                <c:pt idx="95">
                  <c:v>814.23330209999995</c:v>
                </c:pt>
                <c:pt idx="96">
                  <c:v>683.45963630000006</c:v>
                </c:pt>
                <c:pt idx="97">
                  <c:v>661.04834979999998</c:v>
                </c:pt>
                <c:pt idx="98">
                  <c:v>658.45809020000002</c:v>
                </c:pt>
                <c:pt idx="99">
                  <c:v>704.55683150000004</c:v>
                </c:pt>
                <c:pt idx="100">
                  <c:v>732.58438880000006</c:v>
                </c:pt>
                <c:pt idx="101">
                  <c:v>1021.147052</c:v>
                </c:pt>
                <c:pt idx="102">
                  <c:v>1707.9649260000001</c:v>
                </c:pt>
                <c:pt idx="103">
                  <c:v>2214.2385800000002</c:v>
                </c:pt>
                <c:pt idx="104">
                  <c:v>2415.9257819999998</c:v>
                </c:pt>
                <c:pt idx="105">
                  <c:v>2196.5069629999998</c:v>
                </c:pt>
                <c:pt idx="106">
                  <c:v>2186.8013850000002</c:v>
                </c:pt>
                <c:pt idx="107">
                  <c:v>2135.976431</c:v>
                </c:pt>
                <c:pt idx="108">
                  <c:v>1679.6451320000001</c:v>
                </c:pt>
                <c:pt idx="109">
                  <c:v>1421.3066449999999</c:v>
                </c:pt>
                <c:pt idx="110">
                  <c:v>1230.3496299999999</c:v>
                </c:pt>
                <c:pt idx="111">
                  <c:v>1037.661973</c:v>
                </c:pt>
                <c:pt idx="112">
                  <c:v>973.25342120000005</c:v>
                </c:pt>
                <c:pt idx="113">
                  <c:v>864.64023410000004</c:v>
                </c:pt>
                <c:pt idx="114">
                  <c:v>840.89541850000001</c:v>
                </c:pt>
                <c:pt idx="115">
                  <c:v>878.40807840000002</c:v>
                </c:pt>
                <c:pt idx="116">
                  <c:v>775.51172329999997</c:v>
                </c:pt>
                <c:pt idx="117">
                  <c:v>695.6117236</c:v>
                </c:pt>
                <c:pt idx="118">
                  <c:v>697.6261624</c:v>
                </c:pt>
                <c:pt idx="119">
                  <c:v>633.26243639999996</c:v>
                </c:pt>
                <c:pt idx="120">
                  <c:v>583.88949879999996</c:v>
                </c:pt>
                <c:pt idx="121">
                  <c:v>693.96509319999996</c:v>
                </c:pt>
                <c:pt idx="122">
                  <c:v>730.47689860000003</c:v>
                </c:pt>
                <c:pt idx="123">
                  <c:v>697.29999810000004</c:v>
                </c:pt>
                <c:pt idx="124">
                  <c:v>695.61920610000004</c:v>
                </c:pt>
                <c:pt idx="125">
                  <c:v>651.24319400000002</c:v>
                </c:pt>
                <c:pt idx="126">
                  <c:v>607.09294290000003</c:v>
                </c:pt>
                <c:pt idx="127">
                  <c:v>622.21436210000002</c:v>
                </c:pt>
                <c:pt idx="128">
                  <c:v>588.58699999999999</c:v>
                </c:pt>
                <c:pt idx="129">
                  <c:v>520.601</c:v>
                </c:pt>
                <c:pt idx="130">
                  <c:v>506.02602359999997</c:v>
                </c:pt>
                <c:pt idx="131">
                  <c:v>512.72743019999996</c:v>
                </c:pt>
                <c:pt idx="132">
                  <c:v>518.85790629999997</c:v>
                </c:pt>
                <c:pt idx="133">
                  <c:v>540.03413680000006</c:v>
                </c:pt>
                <c:pt idx="134">
                  <c:v>571.5454866</c:v>
                </c:pt>
                <c:pt idx="135">
                  <c:v>591.15248489999999</c:v>
                </c:pt>
                <c:pt idx="136">
                  <c:v>798.75819750000005</c:v>
                </c:pt>
                <c:pt idx="137">
                  <c:v>809.77634009999997</c:v>
                </c:pt>
                <c:pt idx="138">
                  <c:v>706.95424049999997</c:v>
                </c:pt>
                <c:pt idx="139">
                  <c:v>752.8858894</c:v>
                </c:pt>
                <c:pt idx="140">
                  <c:v>746.52919919999999</c:v>
                </c:pt>
                <c:pt idx="141">
                  <c:v>674.67266340000003</c:v>
                </c:pt>
                <c:pt idx="142">
                  <c:v>656.36058760000003</c:v>
                </c:pt>
                <c:pt idx="143">
                  <c:v>656.15256409999995</c:v>
                </c:pt>
                <c:pt idx="144">
                  <c:v>656.99327430000005</c:v>
                </c:pt>
                <c:pt idx="145">
                  <c:v>698.47974190000002</c:v>
                </c:pt>
                <c:pt idx="146">
                  <c:v>686.01438099999996</c:v>
                </c:pt>
                <c:pt idx="147">
                  <c:v>669.01250040000002</c:v>
                </c:pt>
                <c:pt idx="148">
                  <c:v>639.49835389999998</c:v>
                </c:pt>
                <c:pt idx="149">
                  <c:v>611.63054959999999</c:v>
                </c:pt>
                <c:pt idx="150">
                  <c:v>617.46027919999995</c:v>
                </c:pt>
                <c:pt idx="151">
                  <c:v>618.27257870000005</c:v>
                </c:pt>
                <c:pt idx="152">
                  <c:v>602.61064120000003</c:v>
                </c:pt>
                <c:pt idx="153">
                  <c:v>580.92624239999998</c:v>
                </c:pt>
                <c:pt idx="154">
                  <c:v>576.15479219999997</c:v>
                </c:pt>
                <c:pt idx="155">
                  <c:v>543.60704559999999</c:v>
                </c:pt>
                <c:pt idx="156">
                  <c:v>532.97164969999994</c:v>
                </c:pt>
                <c:pt idx="157">
                  <c:v>532.02102979999995</c:v>
                </c:pt>
                <c:pt idx="158">
                  <c:v>570.15247729999999</c:v>
                </c:pt>
                <c:pt idx="159">
                  <c:v>539.26495839999995</c:v>
                </c:pt>
                <c:pt idx="160">
                  <c:v>549.80295839999997</c:v>
                </c:pt>
                <c:pt idx="161">
                  <c:v>554.81199240000001</c:v>
                </c:pt>
                <c:pt idx="162">
                  <c:v>542.51738439999997</c:v>
                </c:pt>
                <c:pt idx="163">
                  <c:v>528.31725289999997</c:v>
                </c:pt>
                <c:pt idx="164">
                  <c:v>523.62814939999998</c:v>
                </c:pt>
                <c:pt idx="165">
                  <c:v>511.32107350000001</c:v>
                </c:pt>
                <c:pt idx="166">
                  <c:v>511.0060087</c:v>
                </c:pt>
                <c:pt idx="167">
                  <c:v>507.44754999999998</c:v>
                </c:pt>
                <c:pt idx="168">
                  <c:v>477.10644300000001</c:v>
                </c:pt>
                <c:pt idx="169">
                  <c:v>471.49258509999999</c:v>
                </c:pt>
                <c:pt idx="170">
                  <c:v>470.71201159999998</c:v>
                </c:pt>
                <c:pt idx="171">
                  <c:v>479.4523489</c:v>
                </c:pt>
                <c:pt idx="172">
                  <c:v>489.19165220000002</c:v>
                </c:pt>
                <c:pt idx="173">
                  <c:v>524.62359790000005</c:v>
                </c:pt>
                <c:pt idx="174">
                  <c:v>533.19860540000002</c:v>
                </c:pt>
                <c:pt idx="175">
                  <c:v>524.27178119999996</c:v>
                </c:pt>
                <c:pt idx="176">
                  <c:v>584.61479789999999</c:v>
                </c:pt>
                <c:pt idx="177">
                  <c:v>582.38961240000003</c:v>
                </c:pt>
                <c:pt idx="178">
                  <c:v>537.20399999999995</c:v>
                </c:pt>
                <c:pt idx="179">
                  <c:v>536.50352999999996</c:v>
                </c:pt>
                <c:pt idx="180">
                  <c:v>511.674217</c:v>
                </c:pt>
                <c:pt idx="181">
                  <c:v>518.86984310000003</c:v>
                </c:pt>
                <c:pt idx="182">
                  <c:v>546.74189999999999</c:v>
                </c:pt>
                <c:pt idx="183">
                  <c:v>557.2035095</c:v>
                </c:pt>
                <c:pt idx="184">
                  <c:v>592.00471960000004</c:v>
                </c:pt>
                <c:pt idx="185">
                  <c:v>626.59173369999996</c:v>
                </c:pt>
                <c:pt idx="186">
                  <c:v>644.21162809999998</c:v>
                </c:pt>
                <c:pt idx="187">
                  <c:v>693.65996410000002</c:v>
                </c:pt>
                <c:pt idx="188">
                  <c:v>770.00819249999995</c:v>
                </c:pt>
                <c:pt idx="189">
                  <c:v>799.98</c:v>
                </c:pt>
                <c:pt idx="190">
                  <c:v>847.84</c:v>
                </c:pt>
                <c:pt idx="191">
                  <c:v>716.88</c:v>
                </c:pt>
                <c:pt idx="192">
                  <c:v>655.19000000000005</c:v>
                </c:pt>
                <c:pt idx="193">
                  <c:v>633.47</c:v>
                </c:pt>
                <c:pt idx="194">
                  <c:v>650.92999999999995</c:v>
                </c:pt>
                <c:pt idx="195">
                  <c:v>600.28</c:v>
                </c:pt>
                <c:pt idx="196">
                  <c:v>595.40965519999997</c:v>
                </c:pt>
                <c:pt idx="197">
                  <c:v>575.70822469999996</c:v>
                </c:pt>
                <c:pt idx="198">
                  <c:v>553.23756040000001</c:v>
                </c:pt>
                <c:pt idx="199">
                  <c:v>556.83008559999996</c:v>
                </c:pt>
                <c:pt idx="200">
                  <c:v>531.70948329999999</c:v>
                </c:pt>
                <c:pt idx="201">
                  <c:v>517.05448049999995</c:v>
                </c:pt>
                <c:pt idx="202">
                  <c:v>503.96745520000002</c:v>
                </c:pt>
                <c:pt idx="203">
                  <c:v>501.27969309999997</c:v>
                </c:pt>
                <c:pt idx="204">
                  <c:v>482.10985820000002</c:v>
                </c:pt>
                <c:pt idx="205">
                  <c:v>472.9447381</c:v>
                </c:pt>
                <c:pt idx="206">
                  <c:v>482.34649919999998</c:v>
                </c:pt>
                <c:pt idx="207">
                  <c:v>467.98</c:v>
                </c:pt>
                <c:pt idx="208">
                  <c:v>482.25</c:v>
                </c:pt>
                <c:pt idx="209">
                  <c:v>480.71</c:v>
                </c:pt>
                <c:pt idx="210">
                  <c:v>470.28</c:v>
                </c:pt>
                <c:pt idx="211">
                  <c:v>477.77</c:v>
                </c:pt>
                <c:pt idx="212">
                  <c:v>473.14</c:v>
                </c:pt>
                <c:pt idx="213">
                  <c:v>439.55909600000001</c:v>
                </c:pt>
                <c:pt idx="214">
                  <c:v>441.24056689999998</c:v>
                </c:pt>
                <c:pt idx="215" formatCode="0.00">
                  <c:v>428.32598230000002</c:v>
                </c:pt>
                <c:pt idx="216" formatCode="0.00">
                  <c:v>427.97197490000002</c:v>
                </c:pt>
                <c:pt idx="217" formatCode="0.00">
                  <c:v>439.57457260000001</c:v>
                </c:pt>
                <c:pt idx="218" formatCode="0.00">
                  <c:v>446.85</c:v>
                </c:pt>
                <c:pt idx="219" formatCode="0.00">
                  <c:v>434.9</c:v>
                </c:pt>
                <c:pt idx="220">
                  <c:v>436.7019818</c:v>
                </c:pt>
                <c:pt idx="221">
                  <c:v>426.45626379999999</c:v>
                </c:pt>
                <c:pt idx="222">
                  <c:v>444.3670702</c:v>
                </c:pt>
                <c:pt idx="223">
                  <c:v>493.58513219999998</c:v>
                </c:pt>
                <c:pt idx="224">
                  <c:v>609.61007419999999</c:v>
                </c:pt>
                <c:pt idx="225">
                  <c:v>541.03322630000002</c:v>
                </c:pt>
                <c:pt idx="226">
                  <c:v>498.81681650000002</c:v>
                </c:pt>
                <c:pt idx="227">
                  <c:v>527.6104431</c:v>
                </c:pt>
                <c:pt idx="228" formatCode="General">
                  <c:v>477.87</c:v>
                </c:pt>
                <c:pt idx="229">
                  <c:v>508.2</c:v>
                </c:pt>
                <c:pt idx="230">
                  <c:v>517.78</c:v>
                </c:pt>
                <c:pt idx="231">
                  <c:v>509.61</c:v>
                </c:pt>
                <c:pt idx="232">
                  <c:v>547.03</c:v>
                </c:pt>
                <c:pt idx="233">
                  <c:v>551.83000000000004</c:v>
                </c:pt>
                <c:pt idx="234">
                  <c:v>595.99</c:v>
                </c:pt>
                <c:pt idx="235">
                  <c:v>574.22</c:v>
                </c:pt>
                <c:pt idx="236" formatCode="General">
                  <c:v>522.83000000000004</c:v>
                </c:pt>
                <c:pt idx="237" formatCode="General">
                  <c:v>511.95</c:v>
                </c:pt>
                <c:pt idx="238" formatCode="General">
                  <c:v>571.77</c:v>
                </c:pt>
                <c:pt idx="239" formatCode="General">
                  <c:v>1209.74</c:v>
                </c:pt>
                <c:pt idx="240" formatCode="General">
                  <c:v>1001.03</c:v>
                </c:pt>
                <c:pt idx="241" formatCode="General">
                  <c:v>818.93</c:v>
                </c:pt>
                <c:pt idx="242" formatCode="General">
                  <c:v>761.21</c:v>
                </c:pt>
                <c:pt idx="243" formatCode="General">
                  <c:v>694.35</c:v>
                </c:pt>
                <c:pt idx="244" formatCode="General">
                  <c:v>645.61</c:v>
                </c:pt>
                <c:pt idx="245" formatCode="General">
                  <c:v>626.29</c:v>
                </c:pt>
                <c:pt idx="246" formatCode="General">
                  <c:v>647.20000000000005</c:v>
                </c:pt>
                <c:pt idx="247" formatCode="General">
                  <c:v>567.21</c:v>
                </c:pt>
                <c:pt idx="248" formatCode="General">
                  <c:v>525.86</c:v>
                </c:pt>
                <c:pt idx="249" formatCode="_(* #,##0.00_);_(* \(#,##0.00\);_(* &quot;-&quot;??_);_(@_)">
                  <c:v>495.724011458603</c:v>
                </c:pt>
                <c:pt idx="250" formatCode="_(* #,##0.00_);_(* \(#,##0.00\);_(* &quot;-&quot;??_);_(@_)">
                  <c:v>474.83368508188198</c:v>
                </c:pt>
                <c:pt idx="251" formatCode="_(* #,##0.00_);_(* \(#,##0.00\);_(* &quot;-&quot;??_);_(@_)">
                  <c:v>483.35507578317402</c:v>
                </c:pt>
                <c:pt idx="252" formatCode="General">
                  <c:v>473.92</c:v>
                </c:pt>
                <c:pt idx="253" formatCode="General">
                  <c:v>464.51</c:v>
                </c:pt>
                <c:pt idx="254" formatCode="General">
                  <c:v>460.27</c:v>
                </c:pt>
                <c:pt idx="255" formatCode="General">
                  <c:v>470.31</c:v>
                </c:pt>
                <c:pt idx="256" formatCode="General">
                  <c:v>468.13</c:v>
                </c:pt>
                <c:pt idx="257" formatCode="_(* #,##0.00_);_(* \(#,##0.00\);_(* &quot;-&quot;??_);_(@_)">
                  <c:v>457.806480123021</c:v>
                </c:pt>
                <c:pt idx="258" formatCode="_(* #,##0.00_);_(* \(#,##0.00\);_(* &quot;-&quot;??_);_(@_)">
                  <c:v>461.85503290288898</c:v>
                </c:pt>
                <c:pt idx="259" formatCode="_(* #,##0.00_);_(* \(#,##0.00\);_(* &quot;-&quot;??_);_(@_)">
                  <c:v>475.94907818144497</c:v>
                </c:pt>
                <c:pt idx="260" formatCode="_(* #,##0.00_);_(* \(#,##0.00\);_(* &quot;-&quot;??_);_(@_)">
                  <c:v>471.59769960298701</c:v>
                </c:pt>
                <c:pt idx="261" formatCode="General">
                  <c:v>466.12</c:v>
                </c:pt>
                <c:pt idx="262" formatCode="General">
                  <c:v>498.41</c:v>
                </c:pt>
                <c:pt idx="263" formatCode="General">
                  <c:v>502.48</c:v>
                </c:pt>
                <c:pt idx="264" formatCode="General">
                  <c:v>492.21</c:v>
                </c:pt>
                <c:pt idx="265" formatCode="General">
                  <c:v>604</c:v>
                </c:pt>
                <c:pt idx="266" formatCode="General">
                  <c:v>714.96125570000004</c:v>
                </c:pt>
                <c:pt idx="267" formatCode="General">
                  <c:v>654.01389810000001</c:v>
                </c:pt>
                <c:pt idx="268" formatCode="General">
                  <c:v>610.57077519999996</c:v>
                </c:pt>
                <c:pt idx="269" formatCode="General">
                  <c:v>739.16187360000004</c:v>
                </c:pt>
                <c:pt idx="270" formatCode="General">
                  <c:v>740.32</c:v>
                </c:pt>
                <c:pt idx="271" formatCode="General">
                  <c:v>713.97</c:v>
                </c:pt>
                <c:pt idx="272" formatCode="General">
                  <c:v>734.91</c:v>
                </c:pt>
                <c:pt idx="273" formatCode="General">
                  <c:v>649.69000000000005</c:v>
                </c:pt>
                <c:pt idx="274" formatCode="General">
                  <c:v>642.80999999999995</c:v>
                </c:pt>
                <c:pt idx="275" formatCode="General">
                  <c:v>673.45</c:v>
                </c:pt>
                <c:pt idx="276" formatCode="General">
                  <c:v>654.54999999999995</c:v>
                </c:pt>
                <c:pt idx="277" formatCode="General">
                  <c:v>692.89</c:v>
                </c:pt>
                <c:pt idx="278" formatCode="General">
                  <c:v>633.34</c:v>
                </c:pt>
                <c:pt idx="279" formatCode="General">
                  <c:v>602.4</c:v>
                </c:pt>
                <c:pt idx="280" formatCode="General">
                  <c:v>587.25</c:v>
                </c:pt>
                <c:pt idx="281" formatCode="General">
                  <c:v>583.23</c:v>
                </c:pt>
                <c:pt idx="282" formatCode="General">
                  <c:v>624.57000000000005</c:v>
                </c:pt>
                <c:pt idx="283" formatCode="General">
                  <c:v>599.79</c:v>
                </c:pt>
                <c:pt idx="284" formatCode="General">
                  <c:v>560.67999999999995</c:v>
                </c:pt>
                <c:pt idx="285" formatCode="General">
                  <c:v>555.73</c:v>
                </c:pt>
                <c:pt idx="286" formatCode="General">
                  <c:v>535.46</c:v>
                </c:pt>
                <c:pt idx="287" formatCode="General">
                  <c:v>518.33000000000004</c:v>
                </c:pt>
                <c:pt idx="288" formatCode="General">
                  <c:v>516.91</c:v>
                </c:pt>
                <c:pt idx="289" formatCode="General">
                  <c:v>495.26</c:v>
                </c:pt>
                <c:pt idx="290" formatCode="General">
                  <c:v>505.23</c:v>
                </c:pt>
                <c:pt idx="291" formatCode="General">
                  <c:v>511.8993112</c:v>
                </c:pt>
                <c:pt idx="292" formatCode="General">
                  <c:v>495.58218670000002</c:v>
                </c:pt>
                <c:pt idx="293" formatCode="General">
                  <c:v>497.9206906</c:v>
                </c:pt>
              </c:numCache>
            </c:numRef>
          </c:val>
          <c:smooth val="0"/>
          <c:extLst>
            <c:ext xmlns:c16="http://schemas.microsoft.com/office/drawing/2014/chart" uri="{C3380CC4-5D6E-409C-BE32-E72D297353CC}">
              <c16:uniqueId val="{00000000-BA35-4B5D-9A8D-FB1E85CCF684}"/>
            </c:ext>
          </c:extLst>
        </c:ser>
        <c:ser>
          <c:idx val="1"/>
          <c:order val="1"/>
          <c:tx>
            <c:strRef>
              <c:f>Sheet1!$C$1</c:f>
              <c:strCache>
                <c:ptCount val="1"/>
                <c:pt idx="0">
                  <c:v>Not Sponsored</c:v>
                </c:pt>
              </c:strCache>
            </c:strRef>
          </c:tx>
          <c:spPr>
            <a:ln w="38100">
              <a:solidFill>
                <a:srgbClr val="40C2C9"/>
              </a:solidFill>
              <a:prstDash val="solid"/>
            </a:ln>
          </c:spPr>
          <c:marker>
            <c:symbol val="none"/>
          </c:marker>
          <c:dLbls>
            <c:delete val="1"/>
          </c:dLbls>
          <c:cat>
            <c:numRef>
              <c:f>Sheet1!$A$41:$A$334</c:f>
              <c:numCache>
                <c:formatCode>m/d/yyyy</c:formatCode>
                <c:ptCount val="294"/>
                <c:pt idx="0">
                  <c:v>36646</c:v>
                </c:pt>
                <c:pt idx="1">
                  <c:v>36677</c:v>
                </c:pt>
                <c:pt idx="2">
                  <c:v>36707</c:v>
                </c:pt>
                <c:pt idx="3">
                  <c:v>36738</c:v>
                </c:pt>
                <c:pt idx="4">
                  <c:v>36769</c:v>
                </c:pt>
                <c:pt idx="5">
                  <c:v>36799</c:v>
                </c:pt>
                <c:pt idx="6">
                  <c:v>36830</c:v>
                </c:pt>
                <c:pt idx="7">
                  <c:v>36860</c:v>
                </c:pt>
                <c:pt idx="8">
                  <c:v>36891</c:v>
                </c:pt>
                <c:pt idx="9">
                  <c:v>36922</c:v>
                </c:pt>
                <c:pt idx="10">
                  <c:v>36950</c:v>
                </c:pt>
                <c:pt idx="11">
                  <c:v>36981</c:v>
                </c:pt>
                <c:pt idx="12">
                  <c:v>37011</c:v>
                </c:pt>
                <c:pt idx="13">
                  <c:v>37042</c:v>
                </c:pt>
                <c:pt idx="14">
                  <c:v>37072</c:v>
                </c:pt>
                <c:pt idx="15">
                  <c:v>37103</c:v>
                </c:pt>
                <c:pt idx="16">
                  <c:v>37134</c:v>
                </c:pt>
                <c:pt idx="17">
                  <c:v>37164</c:v>
                </c:pt>
                <c:pt idx="18">
                  <c:v>37195</c:v>
                </c:pt>
                <c:pt idx="19">
                  <c:v>37225</c:v>
                </c:pt>
                <c:pt idx="20">
                  <c:v>37256</c:v>
                </c:pt>
                <c:pt idx="21">
                  <c:v>37287</c:v>
                </c:pt>
                <c:pt idx="22">
                  <c:v>37315</c:v>
                </c:pt>
                <c:pt idx="23">
                  <c:v>37346</c:v>
                </c:pt>
                <c:pt idx="24">
                  <c:v>37376</c:v>
                </c:pt>
                <c:pt idx="25">
                  <c:v>37407</c:v>
                </c:pt>
                <c:pt idx="26">
                  <c:v>37437</c:v>
                </c:pt>
                <c:pt idx="27">
                  <c:v>37468</c:v>
                </c:pt>
                <c:pt idx="28">
                  <c:v>37499</c:v>
                </c:pt>
                <c:pt idx="29">
                  <c:v>37529</c:v>
                </c:pt>
                <c:pt idx="30">
                  <c:v>37560</c:v>
                </c:pt>
                <c:pt idx="31">
                  <c:v>37590</c:v>
                </c:pt>
                <c:pt idx="32">
                  <c:v>37621</c:v>
                </c:pt>
                <c:pt idx="33">
                  <c:v>37652</c:v>
                </c:pt>
                <c:pt idx="34">
                  <c:v>37680</c:v>
                </c:pt>
                <c:pt idx="35">
                  <c:v>37711</c:v>
                </c:pt>
                <c:pt idx="36">
                  <c:v>37741</c:v>
                </c:pt>
                <c:pt idx="37">
                  <c:v>37772</c:v>
                </c:pt>
                <c:pt idx="38">
                  <c:v>37802</c:v>
                </c:pt>
                <c:pt idx="39">
                  <c:v>37833</c:v>
                </c:pt>
                <c:pt idx="40">
                  <c:v>37864</c:v>
                </c:pt>
                <c:pt idx="41">
                  <c:v>37894</c:v>
                </c:pt>
                <c:pt idx="42">
                  <c:v>37925</c:v>
                </c:pt>
                <c:pt idx="43">
                  <c:v>37955</c:v>
                </c:pt>
                <c:pt idx="44">
                  <c:v>37986</c:v>
                </c:pt>
                <c:pt idx="45">
                  <c:v>38017</c:v>
                </c:pt>
                <c:pt idx="46">
                  <c:v>38046</c:v>
                </c:pt>
                <c:pt idx="47">
                  <c:v>38077</c:v>
                </c:pt>
                <c:pt idx="48">
                  <c:v>38107</c:v>
                </c:pt>
                <c:pt idx="49">
                  <c:v>38135</c:v>
                </c:pt>
                <c:pt idx="50">
                  <c:v>38163</c:v>
                </c:pt>
                <c:pt idx="51">
                  <c:v>38198</c:v>
                </c:pt>
                <c:pt idx="52">
                  <c:v>38230</c:v>
                </c:pt>
                <c:pt idx="53">
                  <c:v>38260</c:v>
                </c:pt>
                <c:pt idx="54">
                  <c:v>38289</c:v>
                </c:pt>
                <c:pt idx="55">
                  <c:v>38321</c:v>
                </c:pt>
                <c:pt idx="56">
                  <c:v>38352</c:v>
                </c:pt>
                <c:pt idx="57">
                  <c:v>38383</c:v>
                </c:pt>
                <c:pt idx="58">
                  <c:v>38408</c:v>
                </c:pt>
                <c:pt idx="59">
                  <c:v>38442</c:v>
                </c:pt>
                <c:pt idx="60">
                  <c:v>38471</c:v>
                </c:pt>
                <c:pt idx="61">
                  <c:v>38503</c:v>
                </c:pt>
                <c:pt idx="62">
                  <c:v>38533</c:v>
                </c:pt>
                <c:pt idx="63">
                  <c:v>38562</c:v>
                </c:pt>
                <c:pt idx="64">
                  <c:v>38594</c:v>
                </c:pt>
                <c:pt idx="65">
                  <c:v>38625</c:v>
                </c:pt>
                <c:pt idx="66">
                  <c:v>38653</c:v>
                </c:pt>
                <c:pt idx="67">
                  <c:v>38686</c:v>
                </c:pt>
                <c:pt idx="68">
                  <c:v>38716</c:v>
                </c:pt>
                <c:pt idx="69">
                  <c:v>38748</c:v>
                </c:pt>
                <c:pt idx="70">
                  <c:v>38776</c:v>
                </c:pt>
                <c:pt idx="71">
                  <c:v>38807</c:v>
                </c:pt>
                <c:pt idx="72">
                  <c:v>38835</c:v>
                </c:pt>
                <c:pt idx="73">
                  <c:v>38868</c:v>
                </c:pt>
                <c:pt idx="74">
                  <c:v>38898</c:v>
                </c:pt>
                <c:pt idx="75">
                  <c:v>38926</c:v>
                </c:pt>
                <c:pt idx="76">
                  <c:v>38960</c:v>
                </c:pt>
                <c:pt idx="77">
                  <c:v>38989</c:v>
                </c:pt>
                <c:pt idx="78">
                  <c:v>39021</c:v>
                </c:pt>
                <c:pt idx="79">
                  <c:v>39051</c:v>
                </c:pt>
                <c:pt idx="80">
                  <c:v>39080</c:v>
                </c:pt>
                <c:pt idx="81">
                  <c:v>39113</c:v>
                </c:pt>
                <c:pt idx="82">
                  <c:v>39141</c:v>
                </c:pt>
                <c:pt idx="83">
                  <c:v>39171</c:v>
                </c:pt>
                <c:pt idx="84">
                  <c:v>39199</c:v>
                </c:pt>
                <c:pt idx="85">
                  <c:v>39233</c:v>
                </c:pt>
                <c:pt idx="86">
                  <c:v>39262</c:v>
                </c:pt>
                <c:pt idx="87">
                  <c:v>39294</c:v>
                </c:pt>
                <c:pt idx="88">
                  <c:v>39325</c:v>
                </c:pt>
                <c:pt idx="89">
                  <c:v>39353</c:v>
                </c:pt>
                <c:pt idx="90">
                  <c:v>39381</c:v>
                </c:pt>
                <c:pt idx="91">
                  <c:v>39416</c:v>
                </c:pt>
                <c:pt idx="92">
                  <c:v>39444</c:v>
                </c:pt>
                <c:pt idx="93">
                  <c:v>39478</c:v>
                </c:pt>
                <c:pt idx="94">
                  <c:v>39507</c:v>
                </c:pt>
                <c:pt idx="95">
                  <c:v>39535</c:v>
                </c:pt>
                <c:pt idx="96">
                  <c:v>39568</c:v>
                </c:pt>
                <c:pt idx="97">
                  <c:v>39598</c:v>
                </c:pt>
                <c:pt idx="98">
                  <c:v>39626</c:v>
                </c:pt>
                <c:pt idx="99">
                  <c:v>39660</c:v>
                </c:pt>
                <c:pt idx="100">
                  <c:v>39689</c:v>
                </c:pt>
                <c:pt idx="101">
                  <c:v>39721</c:v>
                </c:pt>
                <c:pt idx="102">
                  <c:v>39752</c:v>
                </c:pt>
                <c:pt idx="103">
                  <c:v>39780</c:v>
                </c:pt>
                <c:pt idx="104">
                  <c:v>39813</c:v>
                </c:pt>
                <c:pt idx="105">
                  <c:v>39843</c:v>
                </c:pt>
                <c:pt idx="106">
                  <c:v>39871</c:v>
                </c:pt>
                <c:pt idx="107">
                  <c:v>39903</c:v>
                </c:pt>
                <c:pt idx="108">
                  <c:v>39933</c:v>
                </c:pt>
                <c:pt idx="109">
                  <c:v>39962</c:v>
                </c:pt>
                <c:pt idx="110">
                  <c:v>39994</c:v>
                </c:pt>
                <c:pt idx="111">
                  <c:v>40025</c:v>
                </c:pt>
                <c:pt idx="112">
                  <c:v>40056</c:v>
                </c:pt>
                <c:pt idx="113">
                  <c:v>40086</c:v>
                </c:pt>
                <c:pt idx="114">
                  <c:v>40116</c:v>
                </c:pt>
                <c:pt idx="115">
                  <c:v>40147</c:v>
                </c:pt>
                <c:pt idx="116">
                  <c:v>40178</c:v>
                </c:pt>
                <c:pt idx="117">
                  <c:v>40207</c:v>
                </c:pt>
                <c:pt idx="118">
                  <c:v>40235</c:v>
                </c:pt>
                <c:pt idx="119">
                  <c:v>40268</c:v>
                </c:pt>
                <c:pt idx="120">
                  <c:v>40298</c:v>
                </c:pt>
                <c:pt idx="121">
                  <c:v>40326</c:v>
                </c:pt>
                <c:pt idx="122">
                  <c:v>40359</c:v>
                </c:pt>
                <c:pt idx="123">
                  <c:v>40389</c:v>
                </c:pt>
                <c:pt idx="124">
                  <c:v>40421</c:v>
                </c:pt>
                <c:pt idx="125">
                  <c:v>40451</c:v>
                </c:pt>
                <c:pt idx="126">
                  <c:v>40480</c:v>
                </c:pt>
                <c:pt idx="127">
                  <c:v>40512</c:v>
                </c:pt>
                <c:pt idx="128">
                  <c:v>40543</c:v>
                </c:pt>
                <c:pt idx="129">
                  <c:v>40574</c:v>
                </c:pt>
                <c:pt idx="130">
                  <c:v>40602</c:v>
                </c:pt>
                <c:pt idx="131">
                  <c:v>40633</c:v>
                </c:pt>
                <c:pt idx="132">
                  <c:v>40663</c:v>
                </c:pt>
                <c:pt idx="133">
                  <c:v>40694</c:v>
                </c:pt>
                <c:pt idx="134">
                  <c:v>40724</c:v>
                </c:pt>
                <c:pt idx="135">
                  <c:v>40755</c:v>
                </c:pt>
                <c:pt idx="136">
                  <c:v>40786</c:v>
                </c:pt>
                <c:pt idx="137">
                  <c:v>40816</c:v>
                </c:pt>
                <c:pt idx="138">
                  <c:v>40847</c:v>
                </c:pt>
                <c:pt idx="139">
                  <c:v>40877</c:v>
                </c:pt>
                <c:pt idx="140">
                  <c:v>40908</c:v>
                </c:pt>
                <c:pt idx="141">
                  <c:v>40939</c:v>
                </c:pt>
                <c:pt idx="142">
                  <c:v>40968</c:v>
                </c:pt>
                <c:pt idx="143">
                  <c:v>40999</c:v>
                </c:pt>
                <c:pt idx="144">
                  <c:v>41029</c:v>
                </c:pt>
                <c:pt idx="145">
                  <c:v>41060</c:v>
                </c:pt>
                <c:pt idx="146">
                  <c:v>41090</c:v>
                </c:pt>
                <c:pt idx="147">
                  <c:v>41121</c:v>
                </c:pt>
                <c:pt idx="148">
                  <c:v>41152</c:v>
                </c:pt>
                <c:pt idx="149">
                  <c:v>41182</c:v>
                </c:pt>
                <c:pt idx="150">
                  <c:v>41213</c:v>
                </c:pt>
                <c:pt idx="151">
                  <c:v>41243</c:v>
                </c:pt>
                <c:pt idx="152">
                  <c:v>41274</c:v>
                </c:pt>
                <c:pt idx="153">
                  <c:v>41305</c:v>
                </c:pt>
                <c:pt idx="154">
                  <c:v>41333</c:v>
                </c:pt>
                <c:pt idx="155">
                  <c:v>41364</c:v>
                </c:pt>
                <c:pt idx="156">
                  <c:v>41394</c:v>
                </c:pt>
                <c:pt idx="157">
                  <c:v>41425</c:v>
                </c:pt>
                <c:pt idx="158">
                  <c:v>41455</c:v>
                </c:pt>
                <c:pt idx="159">
                  <c:v>41486</c:v>
                </c:pt>
                <c:pt idx="160">
                  <c:v>41517</c:v>
                </c:pt>
                <c:pt idx="161">
                  <c:v>41547</c:v>
                </c:pt>
                <c:pt idx="162">
                  <c:v>41578</c:v>
                </c:pt>
                <c:pt idx="163">
                  <c:v>41608</c:v>
                </c:pt>
                <c:pt idx="164">
                  <c:v>41639</c:v>
                </c:pt>
                <c:pt idx="165">
                  <c:v>41670</c:v>
                </c:pt>
                <c:pt idx="166">
                  <c:v>41698</c:v>
                </c:pt>
                <c:pt idx="167">
                  <c:v>41729</c:v>
                </c:pt>
                <c:pt idx="168">
                  <c:v>41759</c:v>
                </c:pt>
                <c:pt idx="169">
                  <c:v>41790</c:v>
                </c:pt>
                <c:pt idx="170">
                  <c:v>41820</c:v>
                </c:pt>
                <c:pt idx="171">
                  <c:v>41851</c:v>
                </c:pt>
                <c:pt idx="172">
                  <c:v>41882</c:v>
                </c:pt>
                <c:pt idx="173">
                  <c:v>41912</c:v>
                </c:pt>
                <c:pt idx="174">
                  <c:v>41943</c:v>
                </c:pt>
                <c:pt idx="175">
                  <c:v>41971</c:v>
                </c:pt>
                <c:pt idx="176">
                  <c:v>42004</c:v>
                </c:pt>
                <c:pt idx="177">
                  <c:v>42034</c:v>
                </c:pt>
                <c:pt idx="178">
                  <c:v>42062</c:v>
                </c:pt>
                <c:pt idx="179">
                  <c:v>42094</c:v>
                </c:pt>
                <c:pt idx="180">
                  <c:v>42124</c:v>
                </c:pt>
                <c:pt idx="181">
                  <c:v>42153</c:v>
                </c:pt>
                <c:pt idx="182">
                  <c:v>42185</c:v>
                </c:pt>
                <c:pt idx="183">
                  <c:v>42216</c:v>
                </c:pt>
                <c:pt idx="184">
                  <c:v>42247</c:v>
                </c:pt>
                <c:pt idx="185">
                  <c:v>42277</c:v>
                </c:pt>
                <c:pt idx="186">
                  <c:v>42308</c:v>
                </c:pt>
                <c:pt idx="187">
                  <c:v>42338</c:v>
                </c:pt>
                <c:pt idx="188">
                  <c:v>42369</c:v>
                </c:pt>
                <c:pt idx="189">
                  <c:v>42400</c:v>
                </c:pt>
                <c:pt idx="190">
                  <c:v>42429</c:v>
                </c:pt>
                <c:pt idx="191">
                  <c:v>42460</c:v>
                </c:pt>
                <c:pt idx="192">
                  <c:v>42490</c:v>
                </c:pt>
                <c:pt idx="193">
                  <c:v>42521</c:v>
                </c:pt>
                <c:pt idx="194">
                  <c:v>42551</c:v>
                </c:pt>
                <c:pt idx="195">
                  <c:v>42580</c:v>
                </c:pt>
                <c:pt idx="196">
                  <c:v>42613</c:v>
                </c:pt>
                <c:pt idx="197">
                  <c:v>42643</c:v>
                </c:pt>
                <c:pt idx="198">
                  <c:v>42674</c:v>
                </c:pt>
                <c:pt idx="199">
                  <c:v>42704</c:v>
                </c:pt>
                <c:pt idx="200">
                  <c:v>42734</c:v>
                </c:pt>
                <c:pt idx="201">
                  <c:v>42766</c:v>
                </c:pt>
                <c:pt idx="202">
                  <c:v>42794</c:v>
                </c:pt>
                <c:pt idx="203">
                  <c:v>42825</c:v>
                </c:pt>
                <c:pt idx="204">
                  <c:v>42853</c:v>
                </c:pt>
                <c:pt idx="205">
                  <c:v>42886</c:v>
                </c:pt>
                <c:pt idx="206">
                  <c:v>42916</c:v>
                </c:pt>
                <c:pt idx="207">
                  <c:v>42947</c:v>
                </c:pt>
                <c:pt idx="208">
                  <c:v>42978</c:v>
                </c:pt>
                <c:pt idx="209">
                  <c:v>43008</c:v>
                </c:pt>
                <c:pt idx="210" formatCode="m/d/yyyy;@">
                  <c:v>43039</c:v>
                </c:pt>
                <c:pt idx="211" formatCode="m/d/yyyy;@">
                  <c:v>43069</c:v>
                </c:pt>
                <c:pt idx="212" formatCode="m/d/yyyy;@">
                  <c:v>43100</c:v>
                </c:pt>
                <c:pt idx="213">
                  <c:v>43131</c:v>
                </c:pt>
                <c:pt idx="214">
                  <c:v>43159</c:v>
                </c:pt>
                <c:pt idx="215">
                  <c:v>43190</c:v>
                </c:pt>
                <c:pt idx="216">
                  <c:v>43220</c:v>
                </c:pt>
                <c:pt idx="217">
                  <c:v>43251</c:v>
                </c:pt>
                <c:pt idx="218">
                  <c:v>43281</c:v>
                </c:pt>
                <c:pt idx="219">
                  <c:v>43312</c:v>
                </c:pt>
                <c:pt idx="220">
                  <c:v>43343</c:v>
                </c:pt>
                <c:pt idx="221">
                  <c:v>43373</c:v>
                </c:pt>
                <c:pt idx="222">
                  <c:v>43404</c:v>
                </c:pt>
                <c:pt idx="223">
                  <c:v>43434</c:v>
                </c:pt>
                <c:pt idx="224">
                  <c:v>43465</c:v>
                </c:pt>
                <c:pt idx="225">
                  <c:v>43496</c:v>
                </c:pt>
                <c:pt idx="226">
                  <c:v>43524</c:v>
                </c:pt>
                <c:pt idx="227">
                  <c:v>43555</c:v>
                </c:pt>
                <c:pt idx="228">
                  <c:v>43585</c:v>
                </c:pt>
                <c:pt idx="229">
                  <c:v>43616</c:v>
                </c:pt>
                <c:pt idx="230">
                  <c:v>43644</c:v>
                </c:pt>
                <c:pt idx="231">
                  <c:v>43677</c:v>
                </c:pt>
                <c:pt idx="232">
                  <c:v>43707</c:v>
                </c:pt>
                <c:pt idx="233">
                  <c:v>43738</c:v>
                </c:pt>
                <c:pt idx="234">
                  <c:v>43769</c:v>
                </c:pt>
                <c:pt idx="235">
                  <c:v>43799</c:v>
                </c:pt>
                <c:pt idx="236">
                  <c:v>43830</c:v>
                </c:pt>
                <c:pt idx="237">
                  <c:v>43861</c:v>
                </c:pt>
                <c:pt idx="238">
                  <c:v>43889</c:v>
                </c:pt>
                <c:pt idx="239">
                  <c:v>43921</c:v>
                </c:pt>
                <c:pt idx="240">
                  <c:v>43951</c:v>
                </c:pt>
                <c:pt idx="241">
                  <c:v>43982</c:v>
                </c:pt>
                <c:pt idx="242">
                  <c:v>44012</c:v>
                </c:pt>
                <c:pt idx="243">
                  <c:v>44043</c:v>
                </c:pt>
                <c:pt idx="244">
                  <c:v>44074</c:v>
                </c:pt>
                <c:pt idx="245">
                  <c:v>44104</c:v>
                </c:pt>
                <c:pt idx="246">
                  <c:v>44135</c:v>
                </c:pt>
                <c:pt idx="247">
                  <c:v>44165</c:v>
                </c:pt>
                <c:pt idx="248">
                  <c:v>44196</c:v>
                </c:pt>
                <c:pt idx="249">
                  <c:v>44227</c:v>
                </c:pt>
                <c:pt idx="250">
                  <c:v>44255</c:v>
                </c:pt>
                <c:pt idx="251">
                  <c:v>44286</c:v>
                </c:pt>
                <c:pt idx="252">
                  <c:v>44316</c:v>
                </c:pt>
                <c:pt idx="253">
                  <c:v>44347</c:v>
                </c:pt>
                <c:pt idx="254">
                  <c:v>44377</c:v>
                </c:pt>
                <c:pt idx="255">
                  <c:v>44408</c:v>
                </c:pt>
                <c:pt idx="256">
                  <c:v>44439</c:v>
                </c:pt>
                <c:pt idx="257">
                  <c:v>44469</c:v>
                </c:pt>
                <c:pt idx="258">
                  <c:v>44498</c:v>
                </c:pt>
                <c:pt idx="259">
                  <c:v>44530</c:v>
                </c:pt>
                <c:pt idx="260">
                  <c:v>44561</c:v>
                </c:pt>
                <c:pt idx="261">
                  <c:v>44592</c:v>
                </c:pt>
                <c:pt idx="262">
                  <c:v>44620</c:v>
                </c:pt>
                <c:pt idx="263">
                  <c:v>44651</c:v>
                </c:pt>
                <c:pt idx="264">
                  <c:v>44681</c:v>
                </c:pt>
                <c:pt idx="265">
                  <c:v>44712</c:v>
                </c:pt>
                <c:pt idx="266">
                  <c:v>44742</c:v>
                </c:pt>
                <c:pt idx="267">
                  <c:v>44773</c:v>
                </c:pt>
                <c:pt idx="268">
                  <c:v>44804</c:v>
                </c:pt>
                <c:pt idx="269">
                  <c:v>44834</c:v>
                </c:pt>
                <c:pt idx="270">
                  <c:v>44865</c:v>
                </c:pt>
                <c:pt idx="271">
                  <c:v>44895</c:v>
                </c:pt>
                <c:pt idx="272">
                  <c:v>44925</c:v>
                </c:pt>
                <c:pt idx="273">
                  <c:v>44957</c:v>
                </c:pt>
                <c:pt idx="274">
                  <c:v>44985</c:v>
                </c:pt>
                <c:pt idx="275">
                  <c:v>45016</c:v>
                </c:pt>
                <c:pt idx="276">
                  <c:v>45044</c:v>
                </c:pt>
                <c:pt idx="277">
                  <c:v>45077</c:v>
                </c:pt>
                <c:pt idx="278">
                  <c:v>45107</c:v>
                </c:pt>
                <c:pt idx="279">
                  <c:v>45138</c:v>
                </c:pt>
                <c:pt idx="280">
                  <c:v>45169</c:v>
                </c:pt>
                <c:pt idx="281">
                  <c:v>45199</c:v>
                </c:pt>
                <c:pt idx="282">
                  <c:v>45230</c:v>
                </c:pt>
                <c:pt idx="283">
                  <c:v>45260</c:v>
                </c:pt>
                <c:pt idx="284">
                  <c:v>45291</c:v>
                </c:pt>
                <c:pt idx="285">
                  <c:v>45322</c:v>
                </c:pt>
                <c:pt idx="286">
                  <c:v>45351</c:v>
                </c:pt>
                <c:pt idx="287">
                  <c:v>45382</c:v>
                </c:pt>
                <c:pt idx="288">
                  <c:v>45412</c:v>
                </c:pt>
                <c:pt idx="289">
                  <c:v>45443</c:v>
                </c:pt>
                <c:pt idx="290">
                  <c:v>45473</c:v>
                </c:pt>
                <c:pt idx="291">
                  <c:v>45504</c:v>
                </c:pt>
                <c:pt idx="292">
                  <c:v>45534</c:v>
                </c:pt>
                <c:pt idx="293">
                  <c:v>45565</c:v>
                </c:pt>
              </c:numCache>
            </c:numRef>
          </c:cat>
          <c:val>
            <c:numRef>
              <c:f>Sheet1!$C$41:$C$334</c:f>
              <c:numCache>
                <c:formatCode>#,##0.00_);[Red]\(#,##0.00\)</c:formatCode>
                <c:ptCount val="294"/>
                <c:pt idx="0">
                  <c:v>412.71793539999999</c:v>
                </c:pt>
                <c:pt idx="1">
                  <c:v>418.41038090000001</c:v>
                </c:pt>
                <c:pt idx="2">
                  <c:v>371.24801129999997</c:v>
                </c:pt>
                <c:pt idx="3">
                  <c:v>372.04677140000001</c:v>
                </c:pt>
                <c:pt idx="4">
                  <c:v>374.46776180000001</c:v>
                </c:pt>
                <c:pt idx="5">
                  <c:v>391.51943840000001</c:v>
                </c:pt>
                <c:pt idx="6">
                  <c:v>415.248853</c:v>
                </c:pt>
                <c:pt idx="7">
                  <c:v>422.64435889999999</c:v>
                </c:pt>
                <c:pt idx="8">
                  <c:v>448.03401280000003</c:v>
                </c:pt>
                <c:pt idx="9">
                  <c:v>410.96582210000003</c:v>
                </c:pt>
                <c:pt idx="10">
                  <c:v>404.88319639999997</c:v>
                </c:pt>
                <c:pt idx="11">
                  <c:v>437.98387430000002</c:v>
                </c:pt>
                <c:pt idx="12">
                  <c:v>452.81996329999998</c:v>
                </c:pt>
                <c:pt idx="13">
                  <c:v>429.81742159999999</c:v>
                </c:pt>
                <c:pt idx="14">
                  <c:v>439.74287579999998</c:v>
                </c:pt>
                <c:pt idx="15">
                  <c:v>442.59911449999998</c:v>
                </c:pt>
                <c:pt idx="16">
                  <c:v>442.92511300000001</c:v>
                </c:pt>
                <c:pt idx="17">
                  <c:v>518.31773120000003</c:v>
                </c:pt>
                <c:pt idx="18">
                  <c:v>572.66283610000005</c:v>
                </c:pt>
                <c:pt idx="19">
                  <c:v>548.28678690000004</c:v>
                </c:pt>
                <c:pt idx="20">
                  <c:v>532.82976510000003</c:v>
                </c:pt>
                <c:pt idx="21">
                  <c:v>498.26379680000002</c:v>
                </c:pt>
                <c:pt idx="22">
                  <c:v>526.3286852</c:v>
                </c:pt>
                <c:pt idx="23">
                  <c:v>508.93832229999998</c:v>
                </c:pt>
                <c:pt idx="24">
                  <c:v>490.21047329999999</c:v>
                </c:pt>
                <c:pt idx="25">
                  <c:v>495.5331094</c:v>
                </c:pt>
                <c:pt idx="26">
                  <c:v>535.51984560000005</c:v>
                </c:pt>
                <c:pt idx="27">
                  <c:v>582.19475890000001</c:v>
                </c:pt>
                <c:pt idx="28">
                  <c:v>613.50002500000005</c:v>
                </c:pt>
                <c:pt idx="29">
                  <c:v>625.23936700000002</c:v>
                </c:pt>
                <c:pt idx="30">
                  <c:v>679.98138400000005</c:v>
                </c:pt>
                <c:pt idx="31">
                  <c:v>630.29803470000002</c:v>
                </c:pt>
                <c:pt idx="32">
                  <c:v>604.64456619999999</c:v>
                </c:pt>
                <c:pt idx="33">
                  <c:v>564.08649130000003</c:v>
                </c:pt>
                <c:pt idx="34">
                  <c:v>557.01742509999997</c:v>
                </c:pt>
                <c:pt idx="35">
                  <c:v>511.45674689999998</c:v>
                </c:pt>
                <c:pt idx="36">
                  <c:v>468.5790715</c:v>
                </c:pt>
                <c:pt idx="37">
                  <c:v>434.1070747</c:v>
                </c:pt>
                <c:pt idx="38">
                  <c:v>397.58967519999999</c:v>
                </c:pt>
                <c:pt idx="39">
                  <c:v>390.67358580000001</c:v>
                </c:pt>
                <c:pt idx="40">
                  <c:v>389.55559049999999</c:v>
                </c:pt>
                <c:pt idx="41">
                  <c:v>397.83071339999998</c:v>
                </c:pt>
                <c:pt idx="42">
                  <c:v>386.7751786</c:v>
                </c:pt>
                <c:pt idx="43">
                  <c:v>374.54687189999999</c:v>
                </c:pt>
                <c:pt idx="44">
                  <c:v>330.28654790000002</c:v>
                </c:pt>
                <c:pt idx="45">
                  <c:v>309.1886265</c:v>
                </c:pt>
                <c:pt idx="46">
                  <c:v>303.49363729999999</c:v>
                </c:pt>
                <c:pt idx="47">
                  <c:v>299.32050149999998</c:v>
                </c:pt>
                <c:pt idx="48">
                  <c:v>295.66665990000001</c:v>
                </c:pt>
                <c:pt idx="49">
                  <c:v>297.41800000000001</c:v>
                </c:pt>
                <c:pt idx="50">
                  <c:v>281.1063178</c:v>
                </c:pt>
                <c:pt idx="51">
                  <c:v>278.32397809999998</c:v>
                </c:pt>
                <c:pt idx="52">
                  <c:v>280.01073309999998</c:v>
                </c:pt>
                <c:pt idx="53">
                  <c:v>271.7419898</c:v>
                </c:pt>
                <c:pt idx="54">
                  <c:v>265.42460740000001</c:v>
                </c:pt>
                <c:pt idx="55">
                  <c:v>256.79397669999997</c:v>
                </c:pt>
                <c:pt idx="56">
                  <c:v>248.44869370000001</c:v>
                </c:pt>
                <c:pt idx="57">
                  <c:v>249.97895170000001</c:v>
                </c:pt>
                <c:pt idx="58">
                  <c:v>237.2311368</c:v>
                </c:pt>
                <c:pt idx="59">
                  <c:v>233.29410250000001</c:v>
                </c:pt>
                <c:pt idx="60">
                  <c:v>248.265771</c:v>
                </c:pt>
                <c:pt idx="61">
                  <c:v>254.2053349</c:v>
                </c:pt>
                <c:pt idx="62">
                  <c:v>247.93122410000001</c:v>
                </c:pt>
                <c:pt idx="63">
                  <c:v>238.57943950000001</c:v>
                </c:pt>
                <c:pt idx="64">
                  <c:v>232.26917760000001</c:v>
                </c:pt>
                <c:pt idx="65">
                  <c:v>228.283163</c:v>
                </c:pt>
                <c:pt idx="66">
                  <c:v>234.7168016</c:v>
                </c:pt>
                <c:pt idx="67">
                  <c:v>237.0360306</c:v>
                </c:pt>
                <c:pt idx="68">
                  <c:v>226.53731160000001</c:v>
                </c:pt>
                <c:pt idx="69">
                  <c:v>221.88639800000001</c:v>
                </c:pt>
                <c:pt idx="70">
                  <c:v>217.15914849999999</c:v>
                </c:pt>
                <c:pt idx="71">
                  <c:v>217.15754949999999</c:v>
                </c:pt>
                <c:pt idx="72">
                  <c:v>216.29454949999999</c:v>
                </c:pt>
                <c:pt idx="73">
                  <c:v>223.2419361</c:v>
                </c:pt>
                <c:pt idx="74">
                  <c:v>233.29457110000001</c:v>
                </c:pt>
                <c:pt idx="75">
                  <c:v>233.89284760000001</c:v>
                </c:pt>
                <c:pt idx="76">
                  <c:v>231.81325770000001</c:v>
                </c:pt>
                <c:pt idx="77">
                  <c:v>235.88164599999999</c:v>
                </c:pt>
                <c:pt idx="78">
                  <c:v>233.1302268</c:v>
                </c:pt>
                <c:pt idx="79">
                  <c:v>233.62662270000001</c:v>
                </c:pt>
                <c:pt idx="80">
                  <c:v>233.90274980000001</c:v>
                </c:pt>
                <c:pt idx="81">
                  <c:v>224.93389550000001</c:v>
                </c:pt>
                <c:pt idx="82">
                  <c:v>220.18624560000001</c:v>
                </c:pt>
                <c:pt idx="83">
                  <c:v>218.20400789999999</c:v>
                </c:pt>
                <c:pt idx="84">
                  <c:v>217.19445010000001</c:v>
                </c:pt>
                <c:pt idx="85">
                  <c:v>212.77326149999999</c:v>
                </c:pt>
                <c:pt idx="86">
                  <c:v>224.02653749999999</c:v>
                </c:pt>
                <c:pt idx="87">
                  <c:v>362.14548300000001</c:v>
                </c:pt>
                <c:pt idx="88">
                  <c:v>379.82386350000002</c:v>
                </c:pt>
                <c:pt idx="89">
                  <c:v>331.57616089999999</c:v>
                </c:pt>
                <c:pt idx="90">
                  <c:v>321.4066148</c:v>
                </c:pt>
                <c:pt idx="91">
                  <c:v>399.46144559999999</c:v>
                </c:pt>
                <c:pt idx="92">
                  <c:v>417.24008780000003</c:v>
                </c:pt>
                <c:pt idx="93">
                  <c:v>543.47136379999995</c:v>
                </c:pt>
                <c:pt idx="94">
                  <c:v>667.12447669999995</c:v>
                </c:pt>
                <c:pt idx="95">
                  <c:v>690.52048500000001</c:v>
                </c:pt>
                <c:pt idx="96">
                  <c:v>561.83468059999996</c:v>
                </c:pt>
                <c:pt idx="97">
                  <c:v>552.25821359999998</c:v>
                </c:pt>
                <c:pt idx="98">
                  <c:v>575.24768400000005</c:v>
                </c:pt>
                <c:pt idx="99">
                  <c:v>634.03446580000002</c:v>
                </c:pt>
                <c:pt idx="100">
                  <c:v>668.57234080000001</c:v>
                </c:pt>
                <c:pt idx="101">
                  <c:v>952.74506259999998</c:v>
                </c:pt>
                <c:pt idx="102">
                  <c:v>1673.022991</c:v>
                </c:pt>
                <c:pt idx="103">
                  <c:v>2196.6866829999999</c:v>
                </c:pt>
                <c:pt idx="104">
                  <c:v>2307.647015</c:v>
                </c:pt>
                <c:pt idx="105">
                  <c:v>1872.0139119999999</c:v>
                </c:pt>
                <c:pt idx="106">
                  <c:v>1815.3024889999999</c:v>
                </c:pt>
                <c:pt idx="107">
                  <c:v>1703.0534379999999</c:v>
                </c:pt>
                <c:pt idx="108">
                  <c:v>1380.8759620000001</c:v>
                </c:pt>
                <c:pt idx="109">
                  <c:v>1109.361343</c:v>
                </c:pt>
                <c:pt idx="110">
                  <c:v>965.20151339999995</c:v>
                </c:pt>
                <c:pt idx="111">
                  <c:v>818.32577049999998</c:v>
                </c:pt>
                <c:pt idx="112">
                  <c:v>757.29299000000003</c:v>
                </c:pt>
                <c:pt idx="113">
                  <c:v>687.51480240000001</c:v>
                </c:pt>
                <c:pt idx="114">
                  <c:v>666.60295069999995</c:v>
                </c:pt>
                <c:pt idx="115">
                  <c:v>675.18678560000001</c:v>
                </c:pt>
                <c:pt idx="116">
                  <c:v>586.65242869999997</c:v>
                </c:pt>
                <c:pt idx="117">
                  <c:v>548.43607980000002</c:v>
                </c:pt>
                <c:pt idx="118">
                  <c:v>559.21600330000001</c:v>
                </c:pt>
                <c:pt idx="119">
                  <c:v>504.53196739999998</c:v>
                </c:pt>
                <c:pt idx="120">
                  <c:v>479.46004360000001</c:v>
                </c:pt>
                <c:pt idx="121">
                  <c:v>554.32384669999999</c:v>
                </c:pt>
                <c:pt idx="122">
                  <c:v>575.39126959999999</c:v>
                </c:pt>
                <c:pt idx="123">
                  <c:v>550.60305860000005</c:v>
                </c:pt>
                <c:pt idx="124">
                  <c:v>544.93419100000006</c:v>
                </c:pt>
                <c:pt idx="125">
                  <c:v>523.95772499999998</c:v>
                </c:pt>
                <c:pt idx="126">
                  <c:v>499.07262939999998</c:v>
                </c:pt>
                <c:pt idx="127">
                  <c:v>521.06962280000005</c:v>
                </c:pt>
                <c:pt idx="128">
                  <c:v>493.60556880000001</c:v>
                </c:pt>
                <c:pt idx="129">
                  <c:v>467.14667029999998</c:v>
                </c:pt>
                <c:pt idx="130">
                  <c:v>470.49197450000003</c:v>
                </c:pt>
                <c:pt idx="131">
                  <c:v>476.63866410000003</c:v>
                </c:pt>
                <c:pt idx="132">
                  <c:v>464.6275043</c:v>
                </c:pt>
                <c:pt idx="133">
                  <c:v>485.37878649999999</c:v>
                </c:pt>
                <c:pt idx="134">
                  <c:v>516.31263969999998</c:v>
                </c:pt>
                <c:pt idx="135">
                  <c:v>529.59772989999999</c:v>
                </c:pt>
                <c:pt idx="136">
                  <c:v>728.02938559999996</c:v>
                </c:pt>
                <c:pt idx="137">
                  <c:v>712.27932029999999</c:v>
                </c:pt>
                <c:pt idx="138">
                  <c:v>630.54896640000004</c:v>
                </c:pt>
                <c:pt idx="139">
                  <c:v>666.64984649999997</c:v>
                </c:pt>
                <c:pt idx="140">
                  <c:v>658.94904789999998</c:v>
                </c:pt>
                <c:pt idx="141">
                  <c:v>593.34875050000005</c:v>
                </c:pt>
                <c:pt idx="142">
                  <c:v>577.83406669999999</c:v>
                </c:pt>
                <c:pt idx="143">
                  <c:v>566.18717189999995</c:v>
                </c:pt>
                <c:pt idx="144">
                  <c:v>545.26407010000003</c:v>
                </c:pt>
                <c:pt idx="145">
                  <c:v>554.54299000000003</c:v>
                </c:pt>
                <c:pt idx="146">
                  <c:v>546.52653659999999</c:v>
                </c:pt>
                <c:pt idx="147">
                  <c:v>530.47707579999997</c:v>
                </c:pt>
                <c:pt idx="148">
                  <c:v>521.56369410000002</c:v>
                </c:pt>
                <c:pt idx="149">
                  <c:v>506.49862639999998</c:v>
                </c:pt>
                <c:pt idx="150">
                  <c:v>498.29778340000001</c:v>
                </c:pt>
                <c:pt idx="151">
                  <c:v>495.45228159999999</c:v>
                </c:pt>
                <c:pt idx="152">
                  <c:v>481.50562600000001</c:v>
                </c:pt>
                <c:pt idx="153">
                  <c:v>457.40962769999999</c:v>
                </c:pt>
                <c:pt idx="154">
                  <c:v>465.13816079999998</c:v>
                </c:pt>
                <c:pt idx="155">
                  <c:v>411.73896910000002</c:v>
                </c:pt>
                <c:pt idx="156">
                  <c:v>405.26997779999999</c:v>
                </c:pt>
                <c:pt idx="157">
                  <c:v>398.95125130000002</c:v>
                </c:pt>
                <c:pt idx="158">
                  <c:v>439.41928580000001</c:v>
                </c:pt>
                <c:pt idx="159">
                  <c:v>417.80760520000001</c:v>
                </c:pt>
                <c:pt idx="160">
                  <c:v>430.69833499999999</c:v>
                </c:pt>
                <c:pt idx="161">
                  <c:v>423.49257710000001</c:v>
                </c:pt>
                <c:pt idx="162">
                  <c:v>414.07326560000001</c:v>
                </c:pt>
                <c:pt idx="163">
                  <c:v>416.17394489999998</c:v>
                </c:pt>
                <c:pt idx="164">
                  <c:v>406.32828039999998</c:v>
                </c:pt>
                <c:pt idx="165">
                  <c:v>397.47025029999998</c:v>
                </c:pt>
                <c:pt idx="166">
                  <c:v>402.88470039999999</c:v>
                </c:pt>
                <c:pt idx="167">
                  <c:v>402.3863528</c:v>
                </c:pt>
                <c:pt idx="168">
                  <c:v>423.6017147</c:v>
                </c:pt>
                <c:pt idx="169">
                  <c:v>411.56851649999999</c:v>
                </c:pt>
                <c:pt idx="170">
                  <c:v>404.80876979999999</c:v>
                </c:pt>
                <c:pt idx="171">
                  <c:v>412.78308700000002</c:v>
                </c:pt>
                <c:pt idx="172">
                  <c:v>425.59146879999997</c:v>
                </c:pt>
                <c:pt idx="173">
                  <c:v>461.73497209999999</c:v>
                </c:pt>
                <c:pt idx="174">
                  <c:v>467.10220950000001</c:v>
                </c:pt>
                <c:pt idx="175">
                  <c:v>462.32007679999998</c:v>
                </c:pt>
                <c:pt idx="176">
                  <c:v>519.62097700000004</c:v>
                </c:pt>
                <c:pt idx="177">
                  <c:v>524.20519630000001</c:v>
                </c:pt>
                <c:pt idx="178">
                  <c:v>486.65960000000001</c:v>
                </c:pt>
                <c:pt idx="179">
                  <c:v>486.87603100000001</c:v>
                </c:pt>
                <c:pt idx="180">
                  <c:v>460.97899999999998</c:v>
                </c:pt>
                <c:pt idx="181">
                  <c:v>466.77083900000002</c:v>
                </c:pt>
                <c:pt idx="182">
                  <c:v>491.2192733</c:v>
                </c:pt>
                <c:pt idx="183">
                  <c:v>499.56149870000002</c:v>
                </c:pt>
                <c:pt idx="184">
                  <c:v>534.08207819999996</c:v>
                </c:pt>
                <c:pt idx="185">
                  <c:v>561.41466439999999</c:v>
                </c:pt>
                <c:pt idx="186">
                  <c:v>569.46904910000001</c:v>
                </c:pt>
                <c:pt idx="187">
                  <c:v>591.97429629999999</c:v>
                </c:pt>
                <c:pt idx="188">
                  <c:v>627.77118700000005</c:v>
                </c:pt>
                <c:pt idx="189">
                  <c:v>664.79</c:v>
                </c:pt>
                <c:pt idx="190">
                  <c:v>665.78</c:v>
                </c:pt>
                <c:pt idx="191">
                  <c:v>571.37599999999998</c:v>
                </c:pt>
                <c:pt idx="192">
                  <c:v>513.28</c:v>
                </c:pt>
                <c:pt idx="193">
                  <c:v>483.87</c:v>
                </c:pt>
                <c:pt idx="194">
                  <c:v>498.03</c:v>
                </c:pt>
                <c:pt idx="195">
                  <c:v>467.91</c:v>
                </c:pt>
                <c:pt idx="196">
                  <c:v>448.1132015</c:v>
                </c:pt>
                <c:pt idx="197">
                  <c:v>432.30161629999998</c:v>
                </c:pt>
                <c:pt idx="198">
                  <c:v>411.88506630000001</c:v>
                </c:pt>
                <c:pt idx="199">
                  <c:v>411.18370599999997</c:v>
                </c:pt>
                <c:pt idx="200">
                  <c:v>381.0267417</c:v>
                </c:pt>
                <c:pt idx="201">
                  <c:v>377.17827829999999</c:v>
                </c:pt>
                <c:pt idx="202">
                  <c:v>357.2607142</c:v>
                </c:pt>
                <c:pt idx="203">
                  <c:v>352.7160844</c:v>
                </c:pt>
                <c:pt idx="204">
                  <c:v>339.35274340000001</c:v>
                </c:pt>
                <c:pt idx="205">
                  <c:v>333.03902499999998</c:v>
                </c:pt>
                <c:pt idx="206">
                  <c:v>333.02187989999999</c:v>
                </c:pt>
                <c:pt idx="207">
                  <c:v>322.52</c:v>
                </c:pt>
                <c:pt idx="208">
                  <c:v>333.4</c:v>
                </c:pt>
                <c:pt idx="209">
                  <c:v>329.17</c:v>
                </c:pt>
                <c:pt idx="210">
                  <c:v>318.14999999999998</c:v>
                </c:pt>
                <c:pt idx="211">
                  <c:v>316.98</c:v>
                </c:pt>
                <c:pt idx="212">
                  <c:v>311.17929359999999</c:v>
                </c:pt>
                <c:pt idx="213">
                  <c:v>290.4277166</c:v>
                </c:pt>
                <c:pt idx="214">
                  <c:v>295.19578619999999</c:v>
                </c:pt>
                <c:pt idx="215" formatCode="0.00">
                  <c:v>298.73049930000002</c:v>
                </c:pt>
                <c:pt idx="216" formatCode="0.00">
                  <c:v>293.3755415</c:v>
                </c:pt>
                <c:pt idx="217" formatCode="0.00">
                  <c:v>301.22710910000001</c:v>
                </c:pt>
                <c:pt idx="218" formatCode="0.00">
                  <c:v>310.25</c:v>
                </c:pt>
                <c:pt idx="219" formatCode="0.00">
                  <c:v>299.10000000000002</c:v>
                </c:pt>
                <c:pt idx="220">
                  <c:v>302.0657157</c:v>
                </c:pt>
                <c:pt idx="221">
                  <c:v>296.15633259999998</c:v>
                </c:pt>
                <c:pt idx="222">
                  <c:v>310.01076239999998</c:v>
                </c:pt>
                <c:pt idx="223">
                  <c:v>357.72257250000001</c:v>
                </c:pt>
                <c:pt idx="224">
                  <c:v>468.10521549999999</c:v>
                </c:pt>
                <c:pt idx="225">
                  <c:v>379.91779939999998</c:v>
                </c:pt>
                <c:pt idx="226">
                  <c:v>339.28918019999998</c:v>
                </c:pt>
                <c:pt idx="227">
                  <c:v>366.52803499999999</c:v>
                </c:pt>
                <c:pt idx="228" formatCode="General">
                  <c:v>327.48</c:v>
                </c:pt>
                <c:pt idx="229">
                  <c:v>351.68</c:v>
                </c:pt>
                <c:pt idx="230">
                  <c:v>358.09</c:v>
                </c:pt>
                <c:pt idx="231">
                  <c:v>345.27</c:v>
                </c:pt>
                <c:pt idx="232">
                  <c:v>371.44</c:v>
                </c:pt>
                <c:pt idx="233">
                  <c:v>370.5</c:v>
                </c:pt>
                <c:pt idx="234">
                  <c:v>383.74</c:v>
                </c:pt>
                <c:pt idx="235">
                  <c:v>383.1</c:v>
                </c:pt>
                <c:pt idx="236" formatCode="General">
                  <c:v>351.04</c:v>
                </c:pt>
                <c:pt idx="237" formatCode="General">
                  <c:v>342.5</c:v>
                </c:pt>
                <c:pt idx="238" formatCode="General">
                  <c:v>390.24</c:v>
                </c:pt>
                <c:pt idx="239" formatCode="General">
                  <c:v>841.55</c:v>
                </c:pt>
                <c:pt idx="240" formatCode="General">
                  <c:v>695.57</c:v>
                </c:pt>
                <c:pt idx="241" formatCode="General">
                  <c:v>564.12</c:v>
                </c:pt>
                <c:pt idx="242" formatCode="General">
                  <c:v>560.76</c:v>
                </c:pt>
                <c:pt idx="243" formatCode="General">
                  <c:v>491.73</c:v>
                </c:pt>
                <c:pt idx="244" formatCode="General">
                  <c:v>449.79</c:v>
                </c:pt>
                <c:pt idx="245" formatCode="General">
                  <c:v>451.96</c:v>
                </c:pt>
                <c:pt idx="246" formatCode="General">
                  <c:v>484.21</c:v>
                </c:pt>
                <c:pt idx="247" formatCode="General">
                  <c:v>416.49</c:v>
                </c:pt>
                <c:pt idx="248" formatCode="General">
                  <c:v>387.23</c:v>
                </c:pt>
                <c:pt idx="249" formatCode="_(* #,##0.00_);_(* \(#,##0.00\);_(* &quot;-&quot;??_);_(@_)">
                  <c:v>353.49120556199199</c:v>
                </c:pt>
                <c:pt idx="250" formatCode="_(* #,##0.00_);_(* \(#,##0.00\);_(* &quot;-&quot;??_);_(@_)">
                  <c:v>345.84912397439001</c:v>
                </c:pt>
                <c:pt idx="251" formatCode="_(* #,##0.00_);_(* \(#,##0.00\);_(* &quot;-&quot;??_);_(@_)">
                  <c:v>360.34102730134799</c:v>
                </c:pt>
                <c:pt idx="252" formatCode="General">
                  <c:v>353.65</c:v>
                </c:pt>
                <c:pt idx="253" formatCode="General">
                  <c:v>348.6</c:v>
                </c:pt>
                <c:pt idx="254" formatCode="General">
                  <c:v>349.55</c:v>
                </c:pt>
                <c:pt idx="255" formatCode="General">
                  <c:v>362.34</c:v>
                </c:pt>
                <c:pt idx="256" formatCode="General">
                  <c:v>357.12</c:v>
                </c:pt>
                <c:pt idx="257" formatCode="_(* #,##0.00_);_(* \(#,##0.00\);_(* &quot;-&quot;??_);_(@_)">
                  <c:v>345.20376680555802</c:v>
                </c:pt>
                <c:pt idx="258" formatCode="_(* #,##0.00_);_(* \(#,##0.00\);_(* &quot;-&quot;??_);_(@_)">
                  <c:v>346.805341355753</c:v>
                </c:pt>
                <c:pt idx="259" formatCode="_(* #,##0.00_);_(* \(#,##0.00\);_(* &quot;-&quot;??_);_(@_)">
                  <c:v>365.90844620082601</c:v>
                </c:pt>
                <c:pt idx="260" formatCode="_(* #,##0.00_);_(* \(#,##0.00\);_(* &quot;-&quot;??_);_(@_)">
                  <c:v>359.04864056406802</c:v>
                </c:pt>
                <c:pt idx="261" formatCode="General">
                  <c:v>360.35</c:v>
                </c:pt>
                <c:pt idx="262" formatCode="General">
                  <c:v>388.53</c:v>
                </c:pt>
                <c:pt idx="263" formatCode="General">
                  <c:v>392.31</c:v>
                </c:pt>
                <c:pt idx="264" formatCode="General">
                  <c:v>379.53</c:v>
                </c:pt>
                <c:pt idx="265" formatCode="General">
                  <c:v>469.66</c:v>
                </c:pt>
                <c:pt idx="266" formatCode="General">
                  <c:v>561.09080779999999</c:v>
                </c:pt>
                <c:pt idx="267" formatCode="General">
                  <c:v>494.83521780000001</c:v>
                </c:pt>
                <c:pt idx="268" formatCode="General">
                  <c:v>482.09591210000002</c:v>
                </c:pt>
                <c:pt idx="269" formatCode="General">
                  <c:v>548.73127320000003</c:v>
                </c:pt>
                <c:pt idx="270" formatCode="General">
                  <c:v>517.48</c:v>
                </c:pt>
                <c:pt idx="271" formatCode="General">
                  <c:v>495.05</c:v>
                </c:pt>
                <c:pt idx="272" formatCode="General">
                  <c:v>499.27</c:v>
                </c:pt>
                <c:pt idx="273" formatCode="General">
                  <c:v>440.47</c:v>
                </c:pt>
                <c:pt idx="274" formatCode="General">
                  <c:v>445.93</c:v>
                </c:pt>
                <c:pt idx="275" formatCode="General">
                  <c:v>451.37</c:v>
                </c:pt>
                <c:pt idx="276" formatCode="General">
                  <c:v>442.52</c:v>
                </c:pt>
                <c:pt idx="277" formatCode="General">
                  <c:v>460.42</c:v>
                </c:pt>
                <c:pt idx="278" formatCode="General">
                  <c:v>410.32</c:v>
                </c:pt>
                <c:pt idx="279" formatCode="General">
                  <c:v>404.43</c:v>
                </c:pt>
                <c:pt idx="280" formatCode="General">
                  <c:v>400.85</c:v>
                </c:pt>
                <c:pt idx="281" formatCode="General">
                  <c:v>392.77</c:v>
                </c:pt>
                <c:pt idx="282" formatCode="General">
                  <c:v>409.61</c:v>
                </c:pt>
                <c:pt idx="283" formatCode="General">
                  <c:v>397.63</c:v>
                </c:pt>
                <c:pt idx="284" formatCode="General">
                  <c:v>370.19</c:v>
                </c:pt>
                <c:pt idx="285" formatCode="General">
                  <c:v>377.45</c:v>
                </c:pt>
                <c:pt idx="286" formatCode="General">
                  <c:v>369.93</c:v>
                </c:pt>
                <c:pt idx="287" formatCode="General">
                  <c:v>369.57</c:v>
                </c:pt>
                <c:pt idx="288" formatCode="General">
                  <c:v>381.67</c:v>
                </c:pt>
                <c:pt idx="289" formatCode="General">
                  <c:v>375.52</c:v>
                </c:pt>
                <c:pt idx="290" formatCode="General">
                  <c:v>382.49</c:v>
                </c:pt>
                <c:pt idx="291" formatCode="General">
                  <c:v>372.2388181</c:v>
                </c:pt>
                <c:pt idx="292" formatCode="General">
                  <c:v>376.58653320000002</c:v>
                </c:pt>
                <c:pt idx="293" formatCode="General">
                  <c:v>370.91559840000002</c:v>
                </c:pt>
              </c:numCache>
            </c:numRef>
          </c:val>
          <c:smooth val="0"/>
          <c:extLst>
            <c:ext xmlns:c16="http://schemas.microsoft.com/office/drawing/2014/chart" uri="{C3380CC4-5D6E-409C-BE32-E72D297353CC}">
              <c16:uniqueId val="{00000001-BA35-4B5D-9A8D-FB1E85CCF684}"/>
            </c:ext>
          </c:extLst>
        </c:ser>
        <c:dLbls>
          <c:showLegendKey val="0"/>
          <c:showVal val="1"/>
          <c:showCatName val="0"/>
          <c:showSerName val="0"/>
          <c:showPercent val="0"/>
          <c:showBubbleSize val="0"/>
        </c:dLbls>
        <c:smooth val="0"/>
        <c:axId val="286262512"/>
        <c:axId val="1"/>
      </c:lineChart>
      <c:dateAx>
        <c:axId val="286262512"/>
        <c:scaling>
          <c:orientation val="minMax"/>
          <c:min val="38961"/>
        </c:scaling>
        <c:delete val="0"/>
        <c:axPos val="b"/>
        <c:numFmt formatCode="mmm\-yy" sourceLinked="0"/>
        <c:majorTickMark val="none"/>
        <c:minorTickMark val="none"/>
        <c:tickLblPos val="nextTo"/>
        <c:spPr>
          <a:ln w="3175">
            <a:solidFill>
              <a:srgbClr val="C0BCB2"/>
            </a:solidFill>
            <a:prstDash val="solid"/>
          </a:ln>
        </c:spPr>
        <c:txPr>
          <a:bodyPr rot="-5400000" vert="horz"/>
          <a:lstStyle/>
          <a:p>
            <a:pPr>
              <a:defRPr/>
            </a:pPr>
            <a:endParaRPr lang="en-US"/>
          </a:p>
        </c:txPr>
        <c:crossAx val="1"/>
        <c:crosses val="autoZero"/>
        <c:auto val="1"/>
        <c:lblOffset val="100"/>
        <c:baseTimeUnit val="months"/>
        <c:majorUnit val="12"/>
        <c:majorTimeUnit val="months"/>
        <c:minorUnit val="12"/>
        <c:minorTimeUnit val="months"/>
      </c:dateAx>
      <c:valAx>
        <c:axId val="1"/>
        <c:scaling>
          <c:orientation val="minMax"/>
          <c:max val="2600"/>
          <c:min val="100"/>
        </c:scaling>
        <c:delete val="0"/>
        <c:axPos val="l"/>
        <c:numFmt formatCode="General" sourceLinked="0"/>
        <c:majorTickMark val="out"/>
        <c:minorTickMark val="none"/>
        <c:tickLblPos val="nextTo"/>
        <c:spPr>
          <a:noFill/>
          <a:ln w="3044">
            <a:noFill/>
            <a:prstDash val="solid"/>
          </a:ln>
        </c:spPr>
        <c:txPr>
          <a:bodyPr rot="0" vert="horz"/>
          <a:lstStyle/>
          <a:p>
            <a:pPr>
              <a:defRPr/>
            </a:pPr>
            <a:endParaRPr lang="en-US"/>
          </a:p>
        </c:txPr>
        <c:crossAx val="286262512"/>
        <c:crosses val="autoZero"/>
        <c:crossBetween val="between"/>
        <c:majorUnit val="300"/>
        <c:minorUnit val="300"/>
      </c:valAx>
      <c:spPr>
        <a:noFill/>
        <a:ln w="24348">
          <a:noFill/>
        </a:ln>
      </c:spPr>
    </c:plotArea>
    <c:legend>
      <c:legendPos val="t"/>
      <c:layout>
        <c:manualLayout>
          <c:xMode val="edge"/>
          <c:yMode val="edge"/>
          <c:x val="0.39697615923009621"/>
          <c:y val="0.25757575757575757"/>
          <c:w val="0.29864027413240013"/>
          <c:h val="4.9126501232800449E-2"/>
        </c:manualLayout>
      </c:layout>
      <c:overlay val="0"/>
      <c:spPr>
        <a:noFill/>
        <a:ln w="3044">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9.2838248160156456E-2"/>
          <c:y val="2.0079903575882803E-2"/>
          <c:w val="0.89455483505738254"/>
          <c:h val="0.87906242437780369"/>
        </c:manualLayout>
      </c:layout>
      <c:barChart>
        <c:barDir val="col"/>
        <c:grouping val="stacked"/>
        <c:varyColors val="0"/>
        <c:ser>
          <c:idx val="1"/>
          <c:order val="0"/>
          <c:tx>
            <c:strRef>
              <c:f>Sheet1!$B$1</c:f>
              <c:strCache>
                <c:ptCount val="1"/>
                <c:pt idx="0">
                  <c:v>Total Common &amp; Preferred Equity</c:v>
                </c:pt>
              </c:strCache>
            </c:strRef>
          </c:tx>
          <c:spPr>
            <a:solidFill>
              <a:srgbClr val="1D5080"/>
            </a:solidFill>
            <a:ln w="25659">
              <a:noFill/>
            </a:ln>
          </c:spPr>
          <c:invertIfNegative val="0"/>
          <c:cat>
            <c:strRef>
              <c:f>Sheet1!$A$2:$A$108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Sheet1!$B$2:$B$108</c:f>
              <c:numCache>
                <c:formatCode>"$"#,##0.00_);[Red]\("$"#,##0.00\)</c:formatCode>
                <c:ptCount val="61"/>
                <c:pt idx="0">
                  <c:v>2.54</c:v>
                </c:pt>
                <c:pt idx="1">
                  <c:v>6.6</c:v>
                </c:pt>
                <c:pt idx="2" formatCode="General">
                  <c:v>4.0339</c:v>
                </c:pt>
                <c:pt idx="3" formatCode="General">
                  <c:v>11.400409</c:v>
                </c:pt>
                <c:pt idx="4" formatCode="General">
                  <c:v>13.908322999999999</c:v>
                </c:pt>
                <c:pt idx="5" formatCode="General">
                  <c:v>7.4801700000000002</c:v>
                </c:pt>
                <c:pt idx="6" formatCode="General">
                  <c:v>10.955230999999999</c:v>
                </c:pt>
                <c:pt idx="7" formatCode="General">
                  <c:v>12.6627714</c:v>
                </c:pt>
                <c:pt idx="8" formatCode="General">
                  <c:v>9.7297999999999991</c:v>
                </c:pt>
                <c:pt idx="9" formatCode="General">
                  <c:v>14.55755117</c:v>
                </c:pt>
                <c:pt idx="10" formatCode="General">
                  <c:v>8.7756857640000003</c:v>
                </c:pt>
                <c:pt idx="11" formatCode="General">
                  <c:v>10.05313524</c:v>
                </c:pt>
                <c:pt idx="12" formatCode="General">
                  <c:v>9.4096680490000004</c:v>
                </c:pt>
                <c:pt idx="13" formatCode="General">
                  <c:v>14.322151359999999</c:v>
                </c:pt>
                <c:pt idx="14" formatCode="General">
                  <c:v>26.34893216</c:v>
                </c:pt>
                <c:pt idx="15" formatCode="General">
                  <c:v>6.4376987540000004</c:v>
                </c:pt>
                <c:pt idx="16" formatCode="General">
                  <c:v>20.397343119999999</c:v>
                </c:pt>
                <c:pt idx="17" formatCode="General">
                  <c:v>13.57176205</c:v>
                </c:pt>
                <c:pt idx="18" formatCode="General">
                  <c:v>20.79</c:v>
                </c:pt>
                <c:pt idx="19" formatCode="General">
                  <c:v>17.73</c:v>
                </c:pt>
                <c:pt idx="20" formatCode="General">
                  <c:v>27.04</c:v>
                </c:pt>
                <c:pt idx="21" formatCode="General">
                  <c:v>13.83</c:v>
                </c:pt>
                <c:pt idx="22" formatCode="General">
                  <c:v>16.989999999999998</c:v>
                </c:pt>
                <c:pt idx="23" formatCode="General">
                  <c:v>16.920000000000002</c:v>
                </c:pt>
                <c:pt idx="24" formatCode="General">
                  <c:v>17.73</c:v>
                </c:pt>
                <c:pt idx="25" formatCode="General">
                  <c:v>7.87</c:v>
                </c:pt>
                <c:pt idx="26" formatCode="General">
                  <c:v>23.05</c:v>
                </c:pt>
                <c:pt idx="27" formatCode="General">
                  <c:v>24.95</c:v>
                </c:pt>
                <c:pt idx="28" formatCode="General">
                  <c:v>21.53</c:v>
                </c:pt>
                <c:pt idx="29" formatCode="General">
                  <c:v>25.58</c:v>
                </c:pt>
                <c:pt idx="30" formatCode="General">
                  <c:v>28.61</c:v>
                </c:pt>
                <c:pt idx="31" formatCode="General">
                  <c:v>33.68</c:v>
                </c:pt>
                <c:pt idx="32" formatCode="General">
                  <c:v>38.119999999999997</c:v>
                </c:pt>
                <c:pt idx="33" formatCode="General">
                  <c:v>14.01</c:v>
                </c:pt>
                <c:pt idx="34" formatCode="General">
                  <c:v>22.82</c:v>
                </c:pt>
                <c:pt idx="35" formatCode="General">
                  <c:v>33.69</c:v>
                </c:pt>
                <c:pt idx="36" formatCode="General">
                  <c:v>47.13</c:v>
                </c:pt>
                <c:pt idx="37" formatCode="General">
                  <c:v>26.72</c:v>
                </c:pt>
                <c:pt idx="38" formatCode="General">
                  <c:v>44.85</c:v>
                </c:pt>
                <c:pt idx="39" formatCode="General">
                  <c:v>20.59</c:v>
                </c:pt>
                <c:pt idx="40" formatCode="General">
                  <c:v>44.05</c:v>
                </c:pt>
                <c:pt idx="41" formatCode="General">
                  <c:v>35.590000000000003</c:v>
                </c:pt>
                <c:pt idx="42" formatCode="0.00">
                  <c:v>34.127139999999997</c:v>
                </c:pt>
                <c:pt idx="43" formatCode="0.00">
                  <c:v>24.742000000000001</c:v>
                </c:pt>
                <c:pt idx="44" formatCode="0.00">
                  <c:v>14.53575</c:v>
                </c:pt>
                <c:pt idx="45" formatCode="0.00">
                  <c:v>41.715060000000001</c:v>
                </c:pt>
                <c:pt idx="46" formatCode="0.00">
                  <c:v>47.020139999999998</c:v>
                </c:pt>
                <c:pt idx="47" formatCode="0.00">
                  <c:v>66.871279999999999</c:v>
                </c:pt>
                <c:pt idx="48" formatCode="0.00">
                  <c:v>118.91</c:v>
                </c:pt>
                <c:pt idx="49" formatCode="General">
                  <c:v>31.75</c:v>
                </c:pt>
                <c:pt idx="50" formatCode="General">
                  <c:v>57.5</c:v>
                </c:pt>
                <c:pt idx="51" formatCode="General">
                  <c:v>28.8</c:v>
                </c:pt>
                <c:pt idx="52" formatCode="General">
                  <c:v>17.350000000000001</c:v>
                </c:pt>
                <c:pt idx="53" formatCode="General">
                  <c:v>5.81</c:v>
                </c:pt>
                <c:pt idx="54" formatCode="General">
                  <c:v>19.59</c:v>
                </c:pt>
                <c:pt idx="55" formatCode="General">
                  <c:v>34.97</c:v>
                </c:pt>
                <c:pt idx="56" formatCode="General">
                  <c:v>26.99</c:v>
                </c:pt>
                <c:pt idx="57" formatCode="General">
                  <c:v>3.66</c:v>
                </c:pt>
                <c:pt idx="58" formatCode="General">
                  <c:v>33.72</c:v>
                </c:pt>
                <c:pt idx="59" formatCode="General">
                  <c:v>21.71</c:v>
                </c:pt>
                <c:pt idx="60" formatCode="General">
                  <c:v>26.97</c:v>
                </c:pt>
              </c:numCache>
            </c:numRef>
          </c:val>
          <c:extLst>
            <c:ext xmlns:c16="http://schemas.microsoft.com/office/drawing/2014/chart" uri="{C3380CC4-5D6E-409C-BE32-E72D297353CC}">
              <c16:uniqueId val="{00000000-CADF-4073-BE7C-5600771ABD18}"/>
            </c:ext>
          </c:extLst>
        </c:ser>
        <c:ser>
          <c:idx val="0"/>
          <c:order val="1"/>
          <c:tx>
            <c:strRef>
              <c:f>Sheet1!$C$1</c:f>
              <c:strCache>
                <c:ptCount val="1"/>
                <c:pt idx="0">
                  <c:v>Other Sources</c:v>
                </c:pt>
              </c:strCache>
            </c:strRef>
          </c:tx>
          <c:spPr>
            <a:solidFill>
              <a:srgbClr val="6185A6"/>
            </a:solidFill>
            <a:ln w="25659">
              <a:noFill/>
            </a:ln>
          </c:spPr>
          <c:invertIfNegative val="0"/>
          <c:cat>
            <c:strRef>
              <c:f>Sheet1!$A$2:$A$108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Sheet1!$C$2:$C$108</c:f>
              <c:numCache>
                <c:formatCode>"$"#,##0.00_);[Red]\("$"#,##0.00\)</c:formatCode>
                <c:ptCount val="61"/>
                <c:pt idx="0">
                  <c:v>3.63</c:v>
                </c:pt>
                <c:pt idx="1">
                  <c:v>15.96</c:v>
                </c:pt>
                <c:pt idx="2" formatCode="General">
                  <c:v>23.985344000000001</c:v>
                </c:pt>
                <c:pt idx="3" formatCode="General">
                  <c:v>35.591360999999999</c:v>
                </c:pt>
                <c:pt idx="4" formatCode="General">
                  <c:v>34.222456000000001</c:v>
                </c:pt>
                <c:pt idx="5" formatCode="General">
                  <c:v>47.002400000000002</c:v>
                </c:pt>
                <c:pt idx="6" formatCode="General">
                  <c:v>92.263666999999998</c:v>
                </c:pt>
                <c:pt idx="7" formatCode="General">
                  <c:v>54.1051</c:v>
                </c:pt>
                <c:pt idx="8" formatCode="General">
                  <c:v>21.1783</c:v>
                </c:pt>
                <c:pt idx="9" formatCode="General">
                  <c:v>25.911439999999999</c:v>
                </c:pt>
                <c:pt idx="10" formatCode="General">
                  <c:v>70.884399999999999</c:v>
                </c:pt>
                <c:pt idx="11" formatCode="General">
                  <c:v>47.142299999999999</c:v>
                </c:pt>
                <c:pt idx="12" formatCode="General">
                  <c:v>84.389525000000006</c:v>
                </c:pt>
                <c:pt idx="13" formatCode="General">
                  <c:v>80.760210000000001</c:v>
                </c:pt>
                <c:pt idx="14" formatCode="General">
                  <c:v>177.49743090000001</c:v>
                </c:pt>
                <c:pt idx="15" formatCode="General">
                  <c:v>128.943229</c:v>
                </c:pt>
                <c:pt idx="16" formatCode="General">
                  <c:v>126.59654740000001</c:v>
                </c:pt>
                <c:pt idx="17" formatCode="General">
                  <c:v>97.769779999999997</c:v>
                </c:pt>
                <c:pt idx="18" formatCode="General">
                  <c:v>157.34</c:v>
                </c:pt>
                <c:pt idx="19" formatCode="General">
                  <c:v>109.64</c:v>
                </c:pt>
                <c:pt idx="20" formatCode="General">
                  <c:v>93.07</c:v>
                </c:pt>
                <c:pt idx="21" formatCode="General">
                  <c:v>36.75</c:v>
                </c:pt>
                <c:pt idx="22" formatCode="General">
                  <c:v>42.65</c:v>
                </c:pt>
                <c:pt idx="23" formatCode="General">
                  <c:v>76.05</c:v>
                </c:pt>
                <c:pt idx="24" formatCode="General">
                  <c:v>46.55</c:v>
                </c:pt>
                <c:pt idx="25" formatCode="General">
                  <c:v>34.28</c:v>
                </c:pt>
                <c:pt idx="26" formatCode="General">
                  <c:v>31.15</c:v>
                </c:pt>
                <c:pt idx="27" formatCode="General">
                  <c:v>70.930000000000007</c:v>
                </c:pt>
                <c:pt idx="28" formatCode="General">
                  <c:v>67.19</c:v>
                </c:pt>
                <c:pt idx="29" formatCode="General">
                  <c:v>85.9</c:v>
                </c:pt>
                <c:pt idx="30" formatCode="General">
                  <c:v>162.97999999999999</c:v>
                </c:pt>
                <c:pt idx="31" formatCode="General">
                  <c:v>124.53</c:v>
                </c:pt>
                <c:pt idx="32" formatCode="General">
                  <c:v>134.19</c:v>
                </c:pt>
                <c:pt idx="33" formatCode="General">
                  <c:v>85.19</c:v>
                </c:pt>
                <c:pt idx="34" formatCode="General">
                  <c:v>119.81</c:v>
                </c:pt>
                <c:pt idx="35" formatCode="General">
                  <c:v>133.49</c:v>
                </c:pt>
                <c:pt idx="36" formatCode="General">
                  <c:v>94.54</c:v>
                </c:pt>
                <c:pt idx="37" formatCode="General">
                  <c:v>69.75</c:v>
                </c:pt>
                <c:pt idx="38" formatCode="General">
                  <c:v>86.39</c:v>
                </c:pt>
                <c:pt idx="39" formatCode="General">
                  <c:v>45.6</c:v>
                </c:pt>
                <c:pt idx="40" formatCode="General">
                  <c:v>64.37</c:v>
                </c:pt>
                <c:pt idx="41" formatCode="General">
                  <c:v>56.51</c:v>
                </c:pt>
                <c:pt idx="42" formatCode="0.00">
                  <c:v>85.678080000000008</c:v>
                </c:pt>
                <c:pt idx="43" formatCode="0.00">
                  <c:v>27.740599999999997</c:v>
                </c:pt>
                <c:pt idx="44" formatCode="0.00">
                  <c:v>48.26</c:v>
                </c:pt>
                <c:pt idx="45" formatCode="0.00">
                  <c:v>70.104649999999992</c:v>
                </c:pt>
                <c:pt idx="46" formatCode="0.00">
                  <c:v>184.58235000000002</c:v>
                </c:pt>
                <c:pt idx="47" formatCode="0.00">
                  <c:v>118.00499000000002</c:v>
                </c:pt>
                <c:pt idx="48" formatCode="0.00">
                  <c:v>142.47</c:v>
                </c:pt>
                <c:pt idx="49" formatCode="General">
                  <c:v>90.66</c:v>
                </c:pt>
                <c:pt idx="50" formatCode="General">
                  <c:v>99.76</c:v>
                </c:pt>
                <c:pt idx="51" formatCode="General">
                  <c:v>37.39</c:v>
                </c:pt>
                <c:pt idx="52" formatCode="General">
                  <c:v>31.29</c:v>
                </c:pt>
                <c:pt idx="53" formatCode="General">
                  <c:v>14.14</c:v>
                </c:pt>
                <c:pt idx="54" formatCode="General">
                  <c:v>52.41</c:v>
                </c:pt>
                <c:pt idx="55" formatCode="General">
                  <c:v>68.98</c:v>
                </c:pt>
                <c:pt idx="56" formatCode="General">
                  <c:v>70.09</c:v>
                </c:pt>
                <c:pt idx="57" formatCode="General">
                  <c:v>40.880000000000003</c:v>
                </c:pt>
                <c:pt idx="58" formatCode="General">
                  <c:v>183.98</c:v>
                </c:pt>
                <c:pt idx="59" formatCode="General">
                  <c:v>210.96</c:v>
                </c:pt>
                <c:pt idx="60" formatCode="General">
                  <c:v>126.44</c:v>
                </c:pt>
              </c:numCache>
            </c:numRef>
          </c:val>
          <c:extLst>
            <c:ext xmlns:c16="http://schemas.microsoft.com/office/drawing/2014/chart" uri="{C3380CC4-5D6E-409C-BE32-E72D297353CC}">
              <c16:uniqueId val="{00000001-CADF-4073-BE7C-5600771ABD18}"/>
            </c:ext>
          </c:extLst>
        </c:ser>
        <c:ser>
          <c:idx val="2"/>
          <c:order val="2"/>
          <c:tx>
            <c:strRef>
              <c:f>Sheet1!$D$1</c:f>
              <c:strCache>
                <c:ptCount val="1"/>
              </c:strCache>
            </c:strRef>
          </c:tx>
          <c:spPr>
            <a:noFill/>
            <a:ln w="25659">
              <a:noFill/>
            </a:ln>
          </c:spPr>
          <c:invertIfNegative val="0"/>
          <c:cat>
            <c:strRef>
              <c:f>Sheet1!$A$2:$A$108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Sheet1!$D$2:$D$108</c:f>
              <c:numCache>
                <c:formatCode>"$"#,##0.00_);[Red]\("$"#,##0.00\)</c:formatCode>
                <c:ptCount val="61"/>
                <c:pt idx="0">
                  <c:v>6.17</c:v>
                </c:pt>
                <c:pt idx="1">
                  <c:v>22.56</c:v>
                </c:pt>
                <c:pt idx="2" formatCode="General">
                  <c:v>28.019244</c:v>
                </c:pt>
                <c:pt idx="3" formatCode="General">
                  <c:v>46.991770000000002</c:v>
                </c:pt>
                <c:pt idx="4" formatCode="General">
                  <c:v>48.130778999999997</c:v>
                </c:pt>
                <c:pt idx="5" formatCode="General">
                  <c:v>54.482570000000003</c:v>
                </c:pt>
                <c:pt idx="6" formatCode="General">
                  <c:v>103.218898</c:v>
                </c:pt>
                <c:pt idx="7" formatCode="General">
                  <c:v>66.767871400000004</c:v>
                </c:pt>
                <c:pt idx="8" formatCode="General">
                  <c:v>30.908100000000001</c:v>
                </c:pt>
                <c:pt idx="9" formatCode="General">
                  <c:v>40.468991170000002</c:v>
                </c:pt>
                <c:pt idx="10" formatCode="General">
                  <c:v>79.660085760000001</c:v>
                </c:pt>
                <c:pt idx="11" formatCode="General">
                  <c:v>57.195435240000002</c:v>
                </c:pt>
                <c:pt idx="12" formatCode="General">
                  <c:v>93.79919305</c:v>
                </c:pt>
                <c:pt idx="13" formatCode="General">
                  <c:v>95.082361359999993</c:v>
                </c:pt>
                <c:pt idx="14" formatCode="General">
                  <c:v>203.846363</c:v>
                </c:pt>
                <c:pt idx="15" formatCode="General">
                  <c:v>135.38092779999999</c:v>
                </c:pt>
                <c:pt idx="16" formatCode="General">
                  <c:v>146.99389059999999</c:v>
                </c:pt>
                <c:pt idx="17" formatCode="General">
                  <c:v>111.3415421</c:v>
                </c:pt>
                <c:pt idx="18" formatCode="General">
                  <c:v>178.13</c:v>
                </c:pt>
                <c:pt idx="19" formatCode="General">
                  <c:v>127.37</c:v>
                </c:pt>
                <c:pt idx="20" formatCode="General">
                  <c:v>113.63</c:v>
                </c:pt>
                <c:pt idx="21" formatCode="General">
                  <c:v>49.89</c:v>
                </c:pt>
                <c:pt idx="22" formatCode="General">
                  <c:v>59.47</c:v>
                </c:pt>
                <c:pt idx="23" formatCode="General">
                  <c:v>92.82</c:v>
                </c:pt>
                <c:pt idx="24" formatCode="General">
                  <c:v>64.28</c:v>
                </c:pt>
                <c:pt idx="25" formatCode="General">
                  <c:v>42.15</c:v>
                </c:pt>
                <c:pt idx="26" formatCode="General">
                  <c:v>51.9</c:v>
                </c:pt>
                <c:pt idx="27" formatCode="General">
                  <c:v>94.18</c:v>
                </c:pt>
                <c:pt idx="28" formatCode="General">
                  <c:v>87.91</c:v>
                </c:pt>
                <c:pt idx="29" formatCode="General">
                  <c:v>110.02</c:v>
                </c:pt>
                <c:pt idx="30" formatCode="General">
                  <c:v>189.5</c:v>
                </c:pt>
                <c:pt idx="31" formatCode="General">
                  <c:v>156.46</c:v>
                </c:pt>
                <c:pt idx="32" formatCode="General">
                  <c:v>164.61</c:v>
                </c:pt>
                <c:pt idx="33" formatCode="General">
                  <c:v>99.19</c:v>
                </c:pt>
                <c:pt idx="34" formatCode="General">
                  <c:v>142.52000000000001</c:v>
                </c:pt>
                <c:pt idx="35" formatCode="General">
                  <c:v>167.18</c:v>
                </c:pt>
                <c:pt idx="36" formatCode="General">
                  <c:v>139.66999999999999</c:v>
                </c:pt>
                <c:pt idx="37" formatCode="General">
                  <c:v>96.17</c:v>
                </c:pt>
                <c:pt idx="38" formatCode="General">
                  <c:v>127.15</c:v>
                </c:pt>
                <c:pt idx="39" formatCode="General">
                  <c:v>66.19</c:v>
                </c:pt>
                <c:pt idx="40" formatCode="General">
                  <c:v>108.42</c:v>
                </c:pt>
                <c:pt idx="41" formatCode="General">
                  <c:v>92.1</c:v>
                </c:pt>
                <c:pt idx="42" formatCode="0.00">
                  <c:v>119.80522000000001</c:v>
                </c:pt>
                <c:pt idx="43" formatCode="0.00">
                  <c:v>52.482600000000005</c:v>
                </c:pt>
                <c:pt idx="44" formatCode="0.00">
                  <c:v>61.595750000000002</c:v>
                </c:pt>
                <c:pt idx="45" formatCode="0.00">
                  <c:v>111.15971</c:v>
                </c:pt>
                <c:pt idx="46" formatCode="0.00">
                  <c:v>228.55049</c:v>
                </c:pt>
                <c:pt idx="47" formatCode="0.00">
                  <c:v>182.92627000000002</c:v>
                </c:pt>
                <c:pt idx="48" formatCode="0.00">
                  <c:v>257.08999999999997</c:v>
                </c:pt>
                <c:pt idx="49" formatCode="General">
                  <c:v>121.31</c:v>
                </c:pt>
                <c:pt idx="50" formatCode="General">
                  <c:v>147.82</c:v>
                </c:pt>
                <c:pt idx="51" formatCode="General">
                  <c:v>66.19</c:v>
                </c:pt>
                <c:pt idx="52" formatCode="General">
                  <c:v>43.64</c:v>
                </c:pt>
                <c:pt idx="53" formatCode="General">
                  <c:v>19.96</c:v>
                </c:pt>
                <c:pt idx="54" formatCode="General">
                  <c:v>68.61</c:v>
                </c:pt>
                <c:pt idx="55" formatCode="General">
                  <c:v>95.6</c:v>
                </c:pt>
                <c:pt idx="56" formatCode="General">
                  <c:v>96.72</c:v>
                </c:pt>
                <c:pt idx="57" formatCode="General">
                  <c:v>44.55</c:v>
                </c:pt>
                <c:pt idx="58" formatCode="General">
                  <c:v>215.11</c:v>
                </c:pt>
                <c:pt idx="59" formatCode="General">
                  <c:v>228.35</c:v>
                </c:pt>
                <c:pt idx="60" formatCode="General">
                  <c:v>148.91</c:v>
                </c:pt>
              </c:numCache>
            </c:numRef>
          </c:val>
          <c:extLst>
            <c:ext xmlns:c16="http://schemas.microsoft.com/office/drawing/2014/chart" uri="{C3380CC4-5D6E-409C-BE32-E72D297353CC}">
              <c16:uniqueId val="{00000002-CADF-4073-BE7C-5600771ABD18}"/>
            </c:ext>
          </c:extLst>
        </c:ser>
        <c:dLbls>
          <c:showLegendKey val="0"/>
          <c:showVal val="0"/>
          <c:showCatName val="0"/>
          <c:showSerName val="0"/>
          <c:showPercent val="0"/>
          <c:showBubbleSize val="0"/>
        </c:dLbls>
        <c:gapWidth val="60"/>
        <c:overlap val="100"/>
        <c:axId val="234082304"/>
        <c:axId val="1"/>
      </c:barChart>
      <c:catAx>
        <c:axId val="234082304"/>
        <c:scaling>
          <c:orientation val="minMax"/>
        </c:scaling>
        <c:delete val="0"/>
        <c:axPos val="b"/>
        <c:numFmt formatCode="General" sourceLinked="1"/>
        <c:majorTickMark val="none"/>
        <c:minorTickMark val="none"/>
        <c:tickLblPos val="nextTo"/>
        <c:spPr>
          <a:noFill/>
          <a:ln w="3207">
            <a:solidFill>
              <a:srgbClr val="C0BCB2"/>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ax val="300"/>
        </c:scaling>
        <c:delete val="0"/>
        <c:axPos val="l"/>
        <c:numFmt formatCode="&quot;$&quot;#,##0" sourceLinked="0"/>
        <c:majorTickMark val="out"/>
        <c:minorTickMark val="none"/>
        <c:tickLblPos val="nextTo"/>
        <c:spPr>
          <a:noFill/>
          <a:ln w="3207">
            <a:noFill/>
            <a:prstDash val="solid"/>
          </a:ln>
        </c:spPr>
        <c:txPr>
          <a:bodyPr rot="0" vert="horz"/>
          <a:lstStyle/>
          <a:p>
            <a:pPr>
              <a:defRPr/>
            </a:pPr>
            <a:endParaRPr lang="en-US"/>
          </a:p>
        </c:txPr>
        <c:crossAx val="234082304"/>
        <c:crosses val="autoZero"/>
        <c:crossBetween val="between"/>
        <c:majorUnit val="50"/>
      </c:valAx>
      <c:spPr>
        <a:noFill/>
        <a:ln w="25659">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4.3840283853407214E-2"/>
          <c:y val="3.4835958005249343E-2"/>
          <c:w val="0.9469004568873336"/>
          <c:h val="0.83133917919350997"/>
        </c:manualLayout>
      </c:layout>
      <c:lineChart>
        <c:grouping val="standard"/>
        <c:varyColors val="0"/>
        <c:ser>
          <c:idx val="0"/>
          <c:order val="0"/>
          <c:tx>
            <c:strRef>
              <c:f>Sheet1!$B$1</c:f>
              <c:strCache>
                <c:ptCount val="1"/>
                <c:pt idx="0">
                  <c:v>Sponsored</c:v>
                </c:pt>
              </c:strCache>
            </c:strRef>
          </c:tx>
          <c:spPr>
            <a:ln w="38100">
              <a:solidFill>
                <a:srgbClr val="1D5080"/>
              </a:solidFill>
              <a:prstDash val="solid"/>
            </a:ln>
          </c:spPr>
          <c:marker>
            <c:symbol val="none"/>
          </c:marker>
          <c:dLbls>
            <c:delete val="1"/>
          </c:dLbls>
          <c:cat>
            <c:numRef>
              <c:f>Sheet1!$A$115:$A$334</c:f>
              <c:numCache>
                <c:formatCode>m/d/yyyy</c:formatCode>
                <c:ptCount val="220"/>
                <c:pt idx="0">
                  <c:v>38898</c:v>
                </c:pt>
                <c:pt idx="1">
                  <c:v>38926</c:v>
                </c:pt>
                <c:pt idx="2">
                  <c:v>38960</c:v>
                </c:pt>
                <c:pt idx="3">
                  <c:v>38989</c:v>
                </c:pt>
                <c:pt idx="4">
                  <c:v>39021</c:v>
                </c:pt>
                <c:pt idx="5">
                  <c:v>39051</c:v>
                </c:pt>
                <c:pt idx="6">
                  <c:v>39080</c:v>
                </c:pt>
                <c:pt idx="7">
                  <c:v>39113</c:v>
                </c:pt>
                <c:pt idx="8">
                  <c:v>39141</c:v>
                </c:pt>
                <c:pt idx="9">
                  <c:v>39171</c:v>
                </c:pt>
                <c:pt idx="10">
                  <c:v>39199</c:v>
                </c:pt>
                <c:pt idx="11">
                  <c:v>39233</c:v>
                </c:pt>
                <c:pt idx="12">
                  <c:v>39262</c:v>
                </c:pt>
                <c:pt idx="13">
                  <c:v>39294</c:v>
                </c:pt>
                <c:pt idx="14">
                  <c:v>39325</c:v>
                </c:pt>
                <c:pt idx="15">
                  <c:v>39353</c:v>
                </c:pt>
                <c:pt idx="16">
                  <c:v>39381</c:v>
                </c:pt>
                <c:pt idx="17">
                  <c:v>39416</c:v>
                </c:pt>
                <c:pt idx="18">
                  <c:v>39444</c:v>
                </c:pt>
                <c:pt idx="19">
                  <c:v>39478</c:v>
                </c:pt>
                <c:pt idx="20">
                  <c:v>39507</c:v>
                </c:pt>
                <c:pt idx="21">
                  <c:v>39535</c:v>
                </c:pt>
                <c:pt idx="22">
                  <c:v>39568</c:v>
                </c:pt>
                <c:pt idx="23">
                  <c:v>39598</c:v>
                </c:pt>
                <c:pt idx="24">
                  <c:v>39626</c:v>
                </c:pt>
                <c:pt idx="25">
                  <c:v>39660</c:v>
                </c:pt>
                <c:pt idx="26">
                  <c:v>39689</c:v>
                </c:pt>
                <c:pt idx="27">
                  <c:v>39721</c:v>
                </c:pt>
                <c:pt idx="28">
                  <c:v>39752</c:v>
                </c:pt>
                <c:pt idx="29">
                  <c:v>39780</c:v>
                </c:pt>
                <c:pt idx="30">
                  <c:v>39813</c:v>
                </c:pt>
                <c:pt idx="31">
                  <c:v>39843</c:v>
                </c:pt>
                <c:pt idx="32">
                  <c:v>39871</c:v>
                </c:pt>
                <c:pt idx="33">
                  <c:v>39903</c:v>
                </c:pt>
                <c:pt idx="34">
                  <c:v>39933</c:v>
                </c:pt>
                <c:pt idx="35">
                  <c:v>39962</c:v>
                </c:pt>
                <c:pt idx="36">
                  <c:v>39994</c:v>
                </c:pt>
                <c:pt idx="37">
                  <c:v>40025</c:v>
                </c:pt>
                <c:pt idx="38">
                  <c:v>40056</c:v>
                </c:pt>
                <c:pt idx="39">
                  <c:v>40086</c:v>
                </c:pt>
                <c:pt idx="40">
                  <c:v>40116</c:v>
                </c:pt>
                <c:pt idx="41">
                  <c:v>40147</c:v>
                </c:pt>
                <c:pt idx="42">
                  <c:v>40178</c:v>
                </c:pt>
                <c:pt idx="43">
                  <c:v>40207</c:v>
                </c:pt>
                <c:pt idx="44">
                  <c:v>40235</c:v>
                </c:pt>
                <c:pt idx="45">
                  <c:v>40268</c:v>
                </c:pt>
                <c:pt idx="46">
                  <c:v>40298</c:v>
                </c:pt>
                <c:pt idx="47">
                  <c:v>40326</c:v>
                </c:pt>
                <c:pt idx="48">
                  <c:v>40359</c:v>
                </c:pt>
                <c:pt idx="49">
                  <c:v>40389</c:v>
                </c:pt>
                <c:pt idx="50">
                  <c:v>40421</c:v>
                </c:pt>
                <c:pt idx="51">
                  <c:v>40451</c:v>
                </c:pt>
                <c:pt idx="52">
                  <c:v>40480</c:v>
                </c:pt>
                <c:pt idx="53">
                  <c:v>40512</c:v>
                </c:pt>
                <c:pt idx="54">
                  <c:v>40543</c:v>
                </c:pt>
                <c:pt idx="55">
                  <c:v>40574</c:v>
                </c:pt>
                <c:pt idx="56">
                  <c:v>40602</c:v>
                </c:pt>
                <c:pt idx="57">
                  <c:v>40633</c:v>
                </c:pt>
                <c:pt idx="58">
                  <c:v>40663</c:v>
                </c:pt>
                <c:pt idx="59">
                  <c:v>40694</c:v>
                </c:pt>
                <c:pt idx="60">
                  <c:v>40724</c:v>
                </c:pt>
                <c:pt idx="61">
                  <c:v>40755</c:v>
                </c:pt>
                <c:pt idx="62">
                  <c:v>40786</c:v>
                </c:pt>
                <c:pt idx="63">
                  <c:v>40816</c:v>
                </c:pt>
                <c:pt idx="64">
                  <c:v>40847</c:v>
                </c:pt>
                <c:pt idx="65">
                  <c:v>40877</c:v>
                </c:pt>
                <c:pt idx="66">
                  <c:v>40908</c:v>
                </c:pt>
                <c:pt idx="67">
                  <c:v>40939</c:v>
                </c:pt>
                <c:pt idx="68">
                  <c:v>40968</c:v>
                </c:pt>
                <c:pt idx="69">
                  <c:v>40999</c:v>
                </c:pt>
                <c:pt idx="70">
                  <c:v>41029</c:v>
                </c:pt>
                <c:pt idx="71">
                  <c:v>41060</c:v>
                </c:pt>
                <c:pt idx="72">
                  <c:v>41090</c:v>
                </c:pt>
                <c:pt idx="73">
                  <c:v>41121</c:v>
                </c:pt>
                <c:pt idx="74">
                  <c:v>41152</c:v>
                </c:pt>
                <c:pt idx="75">
                  <c:v>41182</c:v>
                </c:pt>
                <c:pt idx="76">
                  <c:v>41213</c:v>
                </c:pt>
                <c:pt idx="77">
                  <c:v>41243</c:v>
                </c:pt>
                <c:pt idx="78">
                  <c:v>41274</c:v>
                </c:pt>
                <c:pt idx="79">
                  <c:v>41305</c:v>
                </c:pt>
                <c:pt idx="80">
                  <c:v>41333</c:v>
                </c:pt>
                <c:pt idx="81">
                  <c:v>41364</c:v>
                </c:pt>
                <c:pt idx="82">
                  <c:v>41394</c:v>
                </c:pt>
                <c:pt idx="83">
                  <c:v>41425</c:v>
                </c:pt>
                <c:pt idx="84">
                  <c:v>41455</c:v>
                </c:pt>
                <c:pt idx="85">
                  <c:v>41486</c:v>
                </c:pt>
                <c:pt idx="86">
                  <c:v>41517</c:v>
                </c:pt>
                <c:pt idx="87">
                  <c:v>41547</c:v>
                </c:pt>
                <c:pt idx="88">
                  <c:v>41578</c:v>
                </c:pt>
                <c:pt idx="89">
                  <c:v>41608</c:v>
                </c:pt>
                <c:pt idx="90">
                  <c:v>41639</c:v>
                </c:pt>
                <c:pt idx="91">
                  <c:v>41670</c:v>
                </c:pt>
                <c:pt idx="92">
                  <c:v>41698</c:v>
                </c:pt>
                <c:pt idx="93">
                  <c:v>41729</c:v>
                </c:pt>
                <c:pt idx="94">
                  <c:v>41759</c:v>
                </c:pt>
                <c:pt idx="95">
                  <c:v>41790</c:v>
                </c:pt>
                <c:pt idx="96">
                  <c:v>41820</c:v>
                </c:pt>
                <c:pt idx="97">
                  <c:v>41851</c:v>
                </c:pt>
                <c:pt idx="98">
                  <c:v>41880</c:v>
                </c:pt>
                <c:pt idx="99">
                  <c:v>41912</c:v>
                </c:pt>
                <c:pt idx="100">
                  <c:v>41943</c:v>
                </c:pt>
                <c:pt idx="101">
                  <c:v>41971</c:v>
                </c:pt>
                <c:pt idx="102">
                  <c:v>42004</c:v>
                </c:pt>
                <c:pt idx="103">
                  <c:v>42034</c:v>
                </c:pt>
                <c:pt idx="104">
                  <c:v>42062</c:v>
                </c:pt>
                <c:pt idx="105">
                  <c:v>42094</c:v>
                </c:pt>
                <c:pt idx="106">
                  <c:v>42124</c:v>
                </c:pt>
                <c:pt idx="107">
                  <c:v>42153</c:v>
                </c:pt>
                <c:pt idx="108">
                  <c:v>42185</c:v>
                </c:pt>
                <c:pt idx="109">
                  <c:v>42216</c:v>
                </c:pt>
                <c:pt idx="110">
                  <c:v>42247</c:v>
                </c:pt>
                <c:pt idx="111">
                  <c:v>42277</c:v>
                </c:pt>
                <c:pt idx="112">
                  <c:v>42308</c:v>
                </c:pt>
                <c:pt idx="113">
                  <c:v>42338</c:v>
                </c:pt>
                <c:pt idx="114">
                  <c:v>42369</c:v>
                </c:pt>
                <c:pt idx="115">
                  <c:v>42400</c:v>
                </c:pt>
                <c:pt idx="116">
                  <c:v>42429</c:v>
                </c:pt>
                <c:pt idx="117">
                  <c:v>42460</c:v>
                </c:pt>
                <c:pt idx="118">
                  <c:v>42490</c:v>
                </c:pt>
                <c:pt idx="119">
                  <c:v>42521</c:v>
                </c:pt>
                <c:pt idx="120">
                  <c:v>42551</c:v>
                </c:pt>
                <c:pt idx="121">
                  <c:v>42580</c:v>
                </c:pt>
                <c:pt idx="122">
                  <c:v>42613</c:v>
                </c:pt>
                <c:pt idx="123">
                  <c:v>42643</c:v>
                </c:pt>
                <c:pt idx="124">
                  <c:v>42674</c:v>
                </c:pt>
                <c:pt idx="125">
                  <c:v>42704</c:v>
                </c:pt>
                <c:pt idx="126">
                  <c:v>42734</c:v>
                </c:pt>
                <c:pt idx="127">
                  <c:v>42766</c:v>
                </c:pt>
                <c:pt idx="128">
                  <c:v>42794</c:v>
                </c:pt>
                <c:pt idx="129">
                  <c:v>42825</c:v>
                </c:pt>
                <c:pt idx="130">
                  <c:v>42853</c:v>
                </c:pt>
                <c:pt idx="131">
                  <c:v>42886</c:v>
                </c:pt>
                <c:pt idx="132">
                  <c:v>42916</c:v>
                </c:pt>
                <c:pt idx="133">
                  <c:v>42947</c:v>
                </c:pt>
                <c:pt idx="134">
                  <c:v>42978</c:v>
                </c:pt>
                <c:pt idx="135">
                  <c:v>43008</c:v>
                </c:pt>
                <c:pt idx="136">
                  <c:v>43039</c:v>
                </c:pt>
                <c:pt idx="137">
                  <c:v>43069</c:v>
                </c:pt>
                <c:pt idx="138">
                  <c:v>43100</c:v>
                </c:pt>
                <c:pt idx="139">
                  <c:v>43131</c:v>
                </c:pt>
                <c:pt idx="140">
                  <c:v>43159</c:v>
                </c:pt>
                <c:pt idx="141">
                  <c:v>43190</c:v>
                </c:pt>
                <c:pt idx="142">
                  <c:v>43220</c:v>
                </c:pt>
                <c:pt idx="143">
                  <c:v>43251</c:v>
                </c:pt>
                <c:pt idx="144">
                  <c:v>43281</c:v>
                </c:pt>
                <c:pt idx="145">
                  <c:v>43312</c:v>
                </c:pt>
                <c:pt idx="146">
                  <c:v>43343</c:v>
                </c:pt>
                <c:pt idx="147">
                  <c:v>43373</c:v>
                </c:pt>
                <c:pt idx="148">
                  <c:v>43404</c:v>
                </c:pt>
                <c:pt idx="149">
                  <c:v>43434</c:v>
                </c:pt>
                <c:pt idx="150">
                  <c:v>43465</c:v>
                </c:pt>
                <c:pt idx="151">
                  <c:v>43496</c:v>
                </c:pt>
                <c:pt idx="152">
                  <c:v>43524</c:v>
                </c:pt>
                <c:pt idx="153">
                  <c:v>43555</c:v>
                </c:pt>
                <c:pt idx="154">
                  <c:v>43585</c:v>
                </c:pt>
                <c:pt idx="155">
                  <c:v>43616</c:v>
                </c:pt>
                <c:pt idx="156">
                  <c:v>43644</c:v>
                </c:pt>
                <c:pt idx="157">
                  <c:v>43677</c:v>
                </c:pt>
                <c:pt idx="158">
                  <c:v>43707</c:v>
                </c:pt>
                <c:pt idx="159">
                  <c:v>43738</c:v>
                </c:pt>
                <c:pt idx="160">
                  <c:v>43769</c:v>
                </c:pt>
                <c:pt idx="161">
                  <c:v>43799</c:v>
                </c:pt>
                <c:pt idx="162">
                  <c:v>43830</c:v>
                </c:pt>
                <c:pt idx="163">
                  <c:v>43861</c:v>
                </c:pt>
                <c:pt idx="164">
                  <c:v>43889</c:v>
                </c:pt>
                <c:pt idx="165">
                  <c:v>43921</c:v>
                </c:pt>
                <c:pt idx="166">
                  <c:v>43951</c:v>
                </c:pt>
                <c:pt idx="167">
                  <c:v>43982</c:v>
                </c:pt>
                <c:pt idx="168">
                  <c:v>44012</c:v>
                </c:pt>
                <c:pt idx="169">
                  <c:v>44043</c:v>
                </c:pt>
                <c:pt idx="170">
                  <c:v>44074</c:v>
                </c:pt>
                <c:pt idx="171">
                  <c:v>44104</c:v>
                </c:pt>
                <c:pt idx="172">
                  <c:v>44135</c:v>
                </c:pt>
                <c:pt idx="173">
                  <c:v>44165</c:v>
                </c:pt>
                <c:pt idx="174">
                  <c:v>44196</c:v>
                </c:pt>
                <c:pt idx="175">
                  <c:v>44227</c:v>
                </c:pt>
                <c:pt idx="176">
                  <c:v>44255</c:v>
                </c:pt>
                <c:pt idx="177">
                  <c:v>44286</c:v>
                </c:pt>
                <c:pt idx="178">
                  <c:v>44316</c:v>
                </c:pt>
                <c:pt idx="179">
                  <c:v>44347</c:v>
                </c:pt>
                <c:pt idx="180">
                  <c:v>44377</c:v>
                </c:pt>
                <c:pt idx="181">
                  <c:v>44408</c:v>
                </c:pt>
                <c:pt idx="182">
                  <c:v>44439</c:v>
                </c:pt>
                <c:pt idx="183">
                  <c:v>44469</c:v>
                </c:pt>
                <c:pt idx="184">
                  <c:v>44500</c:v>
                </c:pt>
                <c:pt idx="185">
                  <c:v>44530</c:v>
                </c:pt>
                <c:pt idx="186">
                  <c:v>44561</c:v>
                </c:pt>
                <c:pt idx="187">
                  <c:v>44592</c:v>
                </c:pt>
                <c:pt idx="188">
                  <c:v>44620</c:v>
                </c:pt>
                <c:pt idx="189">
                  <c:v>44651</c:v>
                </c:pt>
                <c:pt idx="190">
                  <c:v>44680</c:v>
                </c:pt>
                <c:pt idx="191">
                  <c:v>44712</c:v>
                </c:pt>
                <c:pt idx="192">
                  <c:v>44742</c:v>
                </c:pt>
                <c:pt idx="193">
                  <c:v>44773</c:v>
                </c:pt>
                <c:pt idx="194">
                  <c:v>44804</c:v>
                </c:pt>
                <c:pt idx="195">
                  <c:v>44834</c:v>
                </c:pt>
                <c:pt idx="196">
                  <c:v>44865</c:v>
                </c:pt>
                <c:pt idx="197">
                  <c:v>44895</c:v>
                </c:pt>
                <c:pt idx="198">
                  <c:v>44925</c:v>
                </c:pt>
                <c:pt idx="199">
                  <c:v>44957</c:v>
                </c:pt>
                <c:pt idx="200">
                  <c:v>44985</c:v>
                </c:pt>
                <c:pt idx="201">
                  <c:v>45016</c:v>
                </c:pt>
                <c:pt idx="202">
                  <c:v>45044</c:v>
                </c:pt>
                <c:pt idx="203">
                  <c:v>45077</c:v>
                </c:pt>
                <c:pt idx="204">
                  <c:v>45107</c:v>
                </c:pt>
                <c:pt idx="205">
                  <c:v>45138</c:v>
                </c:pt>
                <c:pt idx="206">
                  <c:v>45169</c:v>
                </c:pt>
                <c:pt idx="207">
                  <c:v>45199</c:v>
                </c:pt>
                <c:pt idx="208">
                  <c:v>45230</c:v>
                </c:pt>
                <c:pt idx="209">
                  <c:v>45260</c:v>
                </c:pt>
                <c:pt idx="210">
                  <c:v>45291</c:v>
                </c:pt>
                <c:pt idx="211">
                  <c:v>45322</c:v>
                </c:pt>
                <c:pt idx="212">
                  <c:v>45351</c:v>
                </c:pt>
                <c:pt idx="213">
                  <c:v>45382</c:v>
                </c:pt>
                <c:pt idx="214">
                  <c:v>45412</c:v>
                </c:pt>
                <c:pt idx="215">
                  <c:v>45443</c:v>
                </c:pt>
                <c:pt idx="216">
                  <c:v>45473</c:v>
                </c:pt>
                <c:pt idx="217">
                  <c:v>45504</c:v>
                </c:pt>
                <c:pt idx="218">
                  <c:v>45534</c:v>
                </c:pt>
                <c:pt idx="219">
                  <c:v>45565</c:v>
                </c:pt>
              </c:numCache>
            </c:numRef>
          </c:cat>
          <c:val>
            <c:numRef>
              <c:f>Sheet1!$B$115:$B$334</c:f>
              <c:numCache>
                <c:formatCode>#,##0.00_);[Red]\(#,##0.00\)</c:formatCode>
                <c:ptCount val="220"/>
                <c:pt idx="0">
                  <c:v>253.41</c:v>
                </c:pt>
                <c:pt idx="1">
                  <c:v>255.06</c:v>
                </c:pt>
                <c:pt idx="2">
                  <c:v>262.76</c:v>
                </c:pt>
                <c:pt idx="3">
                  <c:v>265.22000000000003</c:v>
                </c:pt>
                <c:pt idx="4">
                  <c:v>264.05</c:v>
                </c:pt>
                <c:pt idx="5">
                  <c:v>267.95</c:v>
                </c:pt>
                <c:pt idx="6">
                  <c:v>266.93</c:v>
                </c:pt>
                <c:pt idx="7">
                  <c:v>267.06</c:v>
                </c:pt>
                <c:pt idx="8">
                  <c:v>259.75</c:v>
                </c:pt>
                <c:pt idx="9">
                  <c:v>256.08999999999997</c:v>
                </c:pt>
                <c:pt idx="10">
                  <c:v>253.93</c:v>
                </c:pt>
                <c:pt idx="11">
                  <c:v>255.46</c:v>
                </c:pt>
                <c:pt idx="12">
                  <c:v>255.51</c:v>
                </c:pt>
                <c:pt idx="13">
                  <c:v>257.61</c:v>
                </c:pt>
                <c:pt idx="14">
                  <c:v>259.32</c:v>
                </c:pt>
                <c:pt idx="15">
                  <c:v>260.10000000000002</c:v>
                </c:pt>
                <c:pt idx="16">
                  <c:v>261.54000000000002</c:v>
                </c:pt>
                <c:pt idx="17">
                  <c:v>266.52</c:v>
                </c:pt>
                <c:pt idx="18">
                  <c:v>267.69</c:v>
                </c:pt>
                <c:pt idx="19">
                  <c:v>268.16000000000003</c:v>
                </c:pt>
                <c:pt idx="20">
                  <c:v>269.19</c:v>
                </c:pt>
                <c:pt idx="21">
                  <c:v>268.82</c:v>
                </c:pt>
                <c:pt idx="22">
                  <c:v>271</c:v>
                </c:pt>
                <c:pt idx="23">
                  <c:v>272.17</c:v>
                </c:pt>
                <c:pt idx="24">
                  <c:v>273.38</c:v>
                </c:pt>
                <c:pt idx="25">
                  <c:v>274.73</c:v>
                </c:pt>
                <c:pt idx="26">
                  <c:v>274.83999999999997</c:v>
                </c:pt>
                <c:pt idx="27">
                  <c:v>275.23</c:v>
                </c:pt>
                <c:pt idx="28">
                  <c:v>274.97000000000003</c:v>
                </c:pt>
                <c:pt idx="29">
                  <c:v>275.11</c:v>
                </c:pt>
                <c:pt idx="30">
                  <c:v>275.25</c:v>
                </c:pt>
                <c:pt idx="31">
                  <c:v>288.5</c:v>
                </c:pt>
                <c:pt idx="32">
                  <c:v>289.89</c:v>
                </c:pt>
                <c:pt idx="33">
                  <c:v>290.07</c:v>
                </c:pt>
                <c:pt idx="34">
                  <c:v>292.35000000000002</c:v>
                </c:pt>
                <c:pt idx="35">
                  <c:v>294.27</c:v>
                </c:pt>
                <c:pt idx="36">
                  <c:v>295.36</c:v>
                </c:pt>
                <c:pt idx="37">
                  <c:v>303.13</c:v>
                </c:pt>
                <c:pt idx="38">
                  <c:v>306.17</c:v>
                </c:pt>
                <c:pt idx="39">
                  <c:v>309.44</c:v>
                </c:pt>
                <c:pt idx="40">
                  <c:v>308.83</c:v>
                </c:pt>
                <c:pt idx="41">
                  <c:v>313.14999999999998</c:v>
                </c:pt>
                <c:pt idx="42">
                  <c:v>315.51</c:v>
                </c:pt>
                <c:pt idx="43">
                  <c:v>321.56</c:v>
                </c:pt>
                <c:pt idx="44">
                  <c:v>324.7</c:v>
                </c:pt>
                <c:pt idx="45">
                  <c:v>328.11</c:v>
                </c:pt>
                <c:pt idx="46">
                  <c:v>332.2</c:v>
                </c:pt>
                <c:pt idx="47">
                  <c:v>337.62</c:v>
                </c:pt>
                <c:pt idx="48">
                  <c:v>338.79</c:v>
                </c:pt>
                <c:pt idx="49">
                  <c:v>343.84</c:v>
                </c:pt>
                <c:pt idx="50">
                  <c:v>342.44</c:v>
                </c:pt>
                <c:pt idx="51">
                  <c:v>345.87</c:v>
                </c:pt>
                <c:pt idx="52">
                  <c:v>358.08</c:v>
                </c:pt>
                <c:pt idx="53">
                  <c:v>378.81</c:v>
                </c:pt>
                <c:pt idx="54">
                  <c:v>388.42</c:v>
                </c:pt>
                <c:pt idx="55">
                  <c:v>397.22</c:v>
                </c:pt>
                <c:pt idx="56">
                  <c:v>391.14</c:v>
                </c:pt>
                <c:pt idx="57">
                  <c:v>388.16</c:v>
                </c:pt>
                <c:pt idx="58">
                  <c:v>395.59</c:v>
                </c:pt>
                <c:pt idx="59">
                  <c:v>400.85</c:v>
                </c:pt>
                <c:pt idx="60">
                  <c:v>405.69</c:v>
                </c:pt>
                <c:pt idx="61">
                  <c:v>410.36</c:v>
                </c:pt>
                <c:pt idx="62">
                  <c:v>416.47</c:v>
                </c:pt>
                <c:pt idx="63">
                  <c:v>419.43</c:v>
                </c:pt>
                <c:pt idx="64">
                  <c:v>418.52</c:v>
                </c:pt>
                <c:pt idx="65">
                  <c:v>422.33</c:v>
                </c:pt>
                <c:pt idx="66">
                  <c:v>423.42</c:v>
                </c:pt>
                <c:pt idx="67">
                  <c:v>427.34</c:v>
                </c:pt>
                <c:pt idx="68">
                  <c:v>428.56</c:v>
                </c:pt>
                <c:pt idx="69">
                  <c:v>441.01</c:v>
                </c:pt>
                <c:pt idx="70">
                  <c:v>451.88</c:v>
                </c:pt>
                <c:pt idx="71">
                  <c:v>455.89</c:v>
                </c:pt>
                <c:pt idx="72">
                  <c:v>461.34812299999999</c:v>
                </c:pt>
                <c:pt idx="73">
                  <c:v>466.06186750000001</c:v>
                </c:pt>
                <c:pt idx="74">
                  <c:v>470.51494910000002</c:v>
                </c:pt>
                <c:pt idx="75">
                  <c:v>472.97554179999997</c:v>
                </c:pt>
                <c:pt idx="76">
                  <c:v>475.19725490000002</c:v>
                </c:pt>
                <c:pt idx="77">
                  <c:v>479.82152170000001</c:v>
                </c:pt>
                <c:pt idx="78">
                  <c:v>478.57837119999999</c:v>
                </c:pt>
                <c:pt idx="79">
                  <c:v>486.601</c:v>
                </c:pt>
                <c:pt idx="80">
                  <c:v>479.26146999999997</c:v>
                </c:pt>
                <c:pt idx="81">
                  <c:v>471.79886190000002</c:v>
                </c:pt>
                <c:pt idx="82">
                  <c:v>471.64551799999998</c:v>
                </c:pt>
                <c:pt idx="83">
                  <c:v>463.6077487</c:v>
                </c:pt>
                <c:pt idx="84">
                  <c:v>460.50175510000003</c:v>
                </c:pt>
                <c:pt idx="85">
                  <c:v>462.49179900000001</c:v>
                </c:pt>
                <c:pt idx="86">
                  <c:v>461.55630029999998</c:v>
                </c:pt>
                <c:pt idx="87">
                  <c:v>460.90851889999999</c:v>
                </c:pt>
                <c:pt idx="88">
                  <c:v>463.7158445</c:v>
                </c:pt>
                <c:pt idx="89">
                  <c:v>461.3296618</c:v>
                </c:pt>
                <c:pt idx="90">
                  <c:v>460.30357880000003</c:v>
                </c:pt>
                <c:pt idx="91">
                  <c:v>456.146163</c:v>
                </c:pt>
                <c:pt idx="92">
                  <c:v>452.03497229999999</c:v>
                </c:pt>
                <c:pt idx="93">
                  <c:v>451.14743570000002</c:v>
                </c:pt>
                <c:pt idx="94">
                  <c:v>455.4734449</c:v>
                </c:pt>
                <c:pt idx="95">
                  <c:v>456.10252639999999</c:v>
                </c:pt>
                <c:pt idx="96">
                  <c:v>460.73003069999999</c:v>
                </c:pt>
                <c:pt idx="97">
                  <c:v>460</c:v>
                </c:pt>
                <c:pt idx="98">
                  <c:v>460</c:v>
                </c:pt>
                <c:pt idx="99">
                  <c:v>462</c:v>
                </c:pt>
                <c:pt idx="100">
                  <c:v>464</c:v>
                </c:pt>
                <c:pt idx="101">
                  <c:v>466</c:v>
                </c:pt>
                <c:pt idx="102">
                  <c:v>467</c:v>
                </c:pt>
                <c:pt idx="103">
                  <c:v>467.89382719999998</c:v>
                </c:pt>
                <c:pt idx="104">
                  <c:v>468.15832999999998</c:v>
                </c:pt>
                <c:pt idx="105">
                  <c:v>469.29500000000002</c:v>
                </c:pt>
                <c:pt idx="106">
                  <c:v>467.31500999999997</c:v>
                </c:pt>
                <c:pt idx="107">
                  <c:v>465.92042070000002</c:v>
                </c:pt>
                <c:pt idx="108">
                  <c:v>465.52675149999999</c:v>
                </c:pt>
                <c:pt idx="109">
                  <c:v>467.78899999999999</c:v>
                </c:pt>
                <c:pt idx="110">
                  <c:v>467.37</c:v>
                </c:pt>
                <c:pt idx="111">
                  <c:v>465.94356440000001</c:v>
                </c:pt>
                <c:pt idx="112">
                  <c:v>463.9</c:v>
                </c:pt>
                <c:pt idx="113">
                  <c:v>463.61</c:v>
                </c:pt>
                <c:pt idx="114">
                  <c:v>468.34</c:v>
                </c:pt>
                <c:pt idx="115">
                  <c:v>464.86</c:v>
                </c:pt>
                <c:pt idx="116">
                  <c:v>462.62</c:v>
                </c:pt>
                <c:pt idx="117">
                  <c:v>444.726</c:v>
                </c:pt>
                <c:pt idx="118">
                  <c:v>442.15</c:v>
                </c:pt>
                <c:pt idx="119">
                  <c:v>442.55</c:v>
                </c:pt>
                <c:pt idx="120">
                  <c:v>440.24</c:v>
                </c:pt>
                <c:pt idx="121">
                  <c:v>436.53</c:v>
                </c:pt>
                <c:pt idx="122">
                  <c:v>439.17</c:v>
                </c:pt>
                <c:pt idx="123">
                  <c:v>438.3</c:v>
                </c:pt>
                <c:pt idx="124">
                  <c:v>431.26</c:v>
                </c:pt>
                <c:pt idx="125">
                  <c:v>428.89</c:v>
                </c:pt>
                <c:pt idx="126">
                  <c:v>432.23426139999998</c:v>
                </c:pt>
                <c:pt idx="127">
                  <c:v>427.43330730000002</c:v>
                </c:pt>
                <c:pt idx="128">
                  <c:v>421.40593669999998</c:v>
                </c:pt>
                <c:pt idx="129">
                  <c:v>410.8</c:v>
                </c:pt>
                <c:pt idx="130">
                  <c:v>396.55</c:v>
                </c:pt>
                <c:pt idx="131">
                  <c:v>392.96</c:v>
                </c:pt>
                <c:pt idx="132">
                  <c:v>391.15</c:v>
                </c:pt>
                <c:pt idx="133">
                  <c:v>387.44</c:v>
                </c:pt>
                <c:pt idx="134">
                  <c:v>383.62</c:v>
                </c:pt>
                <c:pt idx="135">
                  <c:v>382.8</c:v>
                </c:pt>
                <c:pt idx="136" formatCode="General">
                  <c:v>381.29</c:v>
                </c:pt>
                <c:pt idx="137" formatCode="General">
                  <c:v>381.77</c:v>
                </c:pt>
                <c:pt idx="138" formatCode="General">
                  <c:v>381.09</c:v>
                </c:pt>
                <c:pt idx="139" formatCode="General">
                  <c:v>381.46</c:v>
                </c:pt>
                <c:pt idx="140" formatCode="General">
                  <c:v>379.51</c:v>
                </c:pt>
                <c:pt idx="141" formatCode="General">
                  <c:v>373.45</c:v>
                </c:pt>
                <c:pt idx="142" formatCode="General">
                  <c:v>370.82</c:v>
                </c:pt>
                <c:pt idx="143" formatCode="General">
                  <c:v>370.2</c:v>
                </c:pt>
                <c:pt idx="144" formatCode="General">
                  <c:v>366.5</c:v>
                </c:pt>
                <c:pt idx="145" formatCode="General">
                  <c:v>367.22</c:v>
                </c:pt>
                <c:pt idx="146" formatCode="General">
                  <c:v>370.17</c:v>
                </c:pt>
                <c:pt idx="147" formatCode="General">
                  <c:v>370.22</c:v>
                </c:pt>
                <c:pt idx="148" formatCode="General">
                  <c:v>371.82</c:v>
                </c:pt>
                <c:pt idx="149" formatCode="General">
                  <c:v>373.44</c:v>
                </c:pt>
                <c:pt idx="150" formatCode="General">
                  <c:v>373.5</c:v>
                </c:pt>
                <c:pt idx="151" formatCode="General">
                  <c:v>375.28</c:v>
                </c:pt>
                <c:pt idx="152" formatCode="General">
                  <c:v>379.14</c:v>
                </c:pt>
                <c:pt idx="153" formatCode="General">
                  <c:v>380.58</c:v>
                </c:pt>
                <c:pt idx="154" formatCode="General">
                  <c:v>379.14</c:v>
                </c:pt>
                <c:pt idx="155" formatCode="General">
                  <c:v>380.9</c:v>
                </c:pt>
                <c:pt idx="156" formatCode="General">
                  <c:v>382.32</c:v>
                </c:pt>
                <c:pt idx="157" formatCode="General">
                  <c:v>385.31</c:v>
                </c:pt>
                <c:pt idx="158" formatCode="General">
                  <c:v>385.95</c:v>
                </c:pt>
                <c:pt idx="159" formatCode="General">
                  <c:v>388.84</c:v>
                </c:pt>
                <c:pt idx="160" formatCode="General">
                  <c:v>390.43</c:v>
                </c:pt>
                <c:pt idx="161" formatCode="General">
                  <c:v>391.87</c:v>
                </c:pt>
                <c:pt idx="162" formatCode="General">
                  <c:v>393.39</c:v>
                </c:pt>
                <c:pt idx="163" formatCode="General">
                  <c:v>392.2</c:v>
                </c:pt>
                <c:pt idx="164" formatCode="General">
                  <c:v>389.22</c:v>
                </c:pt>
                <c:pt idx="165" formatCode="General">
                  <c:v>388.62</c:v>
                </c:pt>
                <c:pt idx="166" formatCode="General">
                  <c:v>387.46</c:v>
                </c:pt>
                <c:pt idx="167" formatCode="General">
                  <c:v>386.32</c:v>
                </c:pt>
                <c:pt idx="168" formatCode="General">
                  <c:v>388.99</c:v>
                </c:pt>
                <c:pt idx="169" formatCode="General">
                  <c:v>395.77</c:v>
                </c:pt>
                <c:pt idx="170" formatCode="General">
                  <c:v>397.29</c:v>
                </c:pt>
                <c:pt idx="171" formatCode="General">
                  <c:v>397.18</c:v>
                </c:pt>
                <c:pt idx="172" formatCode="General">
                  <c:v>417.72</c:v>
                </c:pt>
                <c:pt idx="173" formatCode="General">
                  <c:v>418.33</c:v>
                </c:pt>
                <c:pt idx="174" formatCode="General">
                  <c:v>420.91</c:v>
                </c:pt>
                <c:pt idx="175" formatCode="General">
                  <c:v>423.57</c:v>
                </c:pt>
                <c:pt idx="176" formatCode="General">
                  <c:v>417.85</c:v>
                </c:pt>
                <c:pt idx="177" formatCode="General">
                  <c:v>416.46</c:v>
                </c:pt>
                <c:pt idx="178" formatCode="General">
                  <c:v>414.92</c:v>
                </c:pt>
                <c:pt idx="179" formatCode="General">
                  <c:v>416.55</c:v>
                </c:pt>
                <c:pt idx="180" formatCode="General">
                  <c:v>416.95</c:v>
                </c:pt>
                <c:pt idx="181" formatCode="General">
                  <c:v>415.17</c:v>
                </c:pt>
                <c:pt idx="182" formatCode="General">
                  <c:v>417.52</c:v>
                </c:pt>
                <c:pt idx="183" formatCode="General">
                  <c:v>418.72</c:v>
                </c:pt>
                <c:pt idx="184" formatCode="General">
                  <c:v>419.12</c:v>
                </c:pt>
                <c:pt idx="185" formatCode="General">
                  <c:v>417.36</c:v>
                </c:pt>
                <c:pt idx="186" formatCode="General">
                  <c:v>424.48</c:v>
                </c:pt>
                <c:pt idx="187" formatCode="General">
                  <c:v>421.98</c:v>
                </c:pt>
                <c:pt idx="188" formatCode="General">
                  <c:v>421.36</c:v>
                </c:pt>
                <c:pt idx="189" formatCode="General">
                  <c:v>411.74</c:v>
                </c:pt>
                <c:pt idx="190" formatCode="General">
                  <c:v>392.8</c:v>
                </c:pt>
                <c:pt idx="191" formatCode="General">
                  <c:v>388.08</c:v>
                </c:pt>
                <c:pt idx="192" formatCode="General">
                  <c:v>386.56</c:v>
                </c:pt>
                <c:pt idx="193" formatCode="General">
                  <c:v>387.27</c:v>
                </c:pt>
                <c:pt idx="194" formatCode="General">
                  <c:v>388.14</c:v>
                </c:pt>
                <c:pt idx="195" formatCode="General">
                  <c:v>389.66</c:v>
                </c:pt>
                <c:pt idx="196" formatCode="General">
                  <c:v>390.76</c:v>
                </c:pt>
                <c:pt idx="197" formatCode="General">
                  <c:v>390.74</c:v>
                </c:pt>
                <c:pt idx="198" formatCode="General">
                  <c:v>392.66</c:v>
                </c:pt>
                <c:pt idx="199" formatCode="General">
                  <c:v>393.01</c:v>
                </c:pt>
                <c:pt idx="200" formatCode="General">
                  <c:v>392.76</c:v>
                </c:pt>
                <c:pt idx="201" formatCode="General">
                  <c:v>394.11</c:v>
                </c:pt>
                <c:pt idx="202" formatCode="General">
                  <c:v>394.09</c:v>
                </c:pt>
                <c:pt idx="203" formatCode="General">
                  <c:v>395.52</c:v>
                </c:pt>
                <c:pt idx="204" formatCode="General">
                  <c:v>398.29</c:v>
                </c:pt>
                <c:pt idx="205" formatCode="General">
                  <c:v>398.39</c:v>
                </c:pt>
                <c:pt idx="206" formatCode="General">
                  <c:v>400.53</c:v>
                </c:pt>
                <c:pt idx="207" formatCode="General">
                  <c:v>402.15</c:v>
                </c:pt>
                <c:pt idx="208" formatCode="General">
                  <c:v>404.16</c:v>
                </c:pt>
                <c:pt idx="209" formatCode="General">
                  <c:v>404.57</c:v>
                </c:pt>
                <c:pt idx="210" formatCode="General">
                  <c:v>403.68</c:v>
                </c:pt>
                <c:pt idx="211" formatCode="General">
                  <c:v>401.87</c:v>
                </c:pt>
                <c:pt idx="212" formatCode="General">
                  <c:v>397.9</c:v>
                </c:pt>
                <c:pt idx="213" formatCode="General">
                  <c:v>398.85</c:v>
                </c:pt>
                <c:pt idx="214" formatCode="General">
                  <c:v>396.74</c:v>
                </c:pt>
                <c:pt idx="215" formatCode="General">
                  <c:v>395.57</c:v>
                </c:pt>
                <c:pt idx="216" formatCode="General">
                  <c:v>390.48</c:v>
                </c:pt>
                <c:pt idx="217" formatCode="General">
                  <c:v>387.54563599384198</c:v>
                </c:pt>
                <c:pt idx="218" formatCode="General">
                  <c:v>382.18885941865898</c:v>
                </c:pt>
                <c:pt idx="219" formatCode="General">
                  <c:v>381.12374141744397</c:v>
                </c:pt>
              </c:numCache>
            </c:numRef>
          </c:val>
          <c:smooth val="0"/>
          <c:extLst>
            <c:ext xmlns:c16="http://schemas.microsoft.com/office/drawing/2014/chart" uri="{C3380CC4-5D6E-409C-BE32-E72D297353CC}">
              <c16:uniqueId val="{00000000-BA35-4B5D-9A8D-FB1E85CCF684}"/>
            </c:ext>
          </c:extLst>
        </c:ser>
        <c:ser>
          <c:idx val="1"/>
          <c:order val="1"/>
          <c:tx>
            <c:strRef>
              <c:f>Sheet1!$C$1</c:f>
              <c:strCache>
                <c:ptCount val="1"/>
                <c:pt idx="0">
                  <c:v>Not Sponsored</c:v>
                </c:pt>
              </c:strCache>
            </c:strRef>
          </c:tx>
          <c:spPr>
            <a:ln w="38100">
              <a:solidFill>
                <a:srgbClr val="40C2C9"/>
              </a:solidFill>
              <a:prstDash val="solid"/>
            </a:ln>
          </c:spPr>
          <c:marker>
            <c:symbol val="none"/>
          </c:marker>
          <c:dLbls>
            <c:delete val="1"/>
          </c:dLbls>
          <c:cat>
            <c:numRef>
              <c:f>Sheet1!$A$115:$A$334</c:f>
              <c:numCache>
                <c:formatCode>m/d/yyyy</c:formatCode>
                <c:ptCount val="220"/>
                <c:pt idx="0">
                  <c:v>38898</c:v>
                </c:pt>
                <c:pt idx="1">
                  <c:v>38926</c:v>
                </c:pt>
                <c:pt idx="2">
                  <c:v>38960</c:v>
                </c:pt>
                <c:pt idx="3">
                  <c:v>38989</c:v>
                </c:pt>
                <c:pt idx="4">
                  <c:v>39021</c:v>
                </c:pt>
                <c:pt idx="5">
                  <c:v>39051</c:v>
                </c:pt>
                <c:pt idx="6">
                  <c:v>39080</c:v>
                </c:pt>
                <c:pt idx="7">
                  <c:v>39113</c:v>
                </c:pt>
                <c:pt idx="8">
                  <c:v>39141</c:v>
                </c:pt>
                <c:pt idx="9">
                  <c:v>39171</c:v>
                </c:pt>
                <c:pt idx="10">
                  <c:v>39199</c:v>
                </c:pt>
                <c:pt idx="11">
                  <c:v>39233</c:v>
                </c:pt>
                <c:pt idx="12">
                  <c:v>39262</c:v>
                </c:pt>
                <c:pt idx="13">
                  <c:v>39294</c:v>
                </c:pt>
                <c:pt idx="14">
                  <c:v>39325</c:v>
                </c:pt>
                <c:pt idx="15">
                  <c:v>39353</c:v>
                </c:pt>
                <c:pt idx="16">
                  <c:v>39381</c:v>
                </c:pt>
                <c:pt idx="17">
                  <c:v>39416</c:v>
                </c:pt>
                <c:pt idx="18">
                  <c:v>39444</c:v>
                </c:pt>
                <c:pt idx="19">
                  <c:v>39478</c:v>
                </c:pt>
                <c:pt idx="20">
                  <c:v>39507</c:v>
                </c:pt>
                <c:pt idx="21">
                  <c:v>39535</c:v>
                </c:pt>
                <c:pt idx="22">
                  <c:v>39568</c:v>
                </c:pt>
                <c:pt idx="23">
                  <c:v>39598</c:v>
                </c:pt>
                <c:pt idx="24">
                  <c:v>39626</c:v>
                </c:pt>
                <c:pt idx="25">
                  <c:v>39660</c:v>
                </c:pt>
                <c:pt idx="26">
                  <c:v>39689</c:v>
                </c:pt>
                <c:pt idx="27">
                  <c:v>39721</c:v>
                </c:pt>
                <c:pt idx="28">
                  <c:v>39752</c:v>
                </c:pt>
                <c:pt idx="29">
                  <c:v>39780</c:v>
                </c:pt>
                <c:pt idx="30">
                  <c:v>39813</c:v>
                </c:pt>
                <c:pt idx="31">
                  <c:v>39843</c:v>
                </c:pt>
                <c:pt idx="32">
                  <c:v>39871</c:v>
                </c:pt>
                <c:pt idx="33">
                  <c:v>39903</c:v>
                </c:pt>
                <c:pt idx="34">
                  <c:v>39933</c:v>
                </c:pt>
                <c:pt idx="35">
                  <c:v>39962</c:v>
                </c:pt>
                <c:pt idx="36">
                  <c:v>39994</c:v>
                </c:pt>
                <c:pt idx="37">
                  <c:v>40025</c:v>
                </c:pt>
                <c:pt idx="38">
                  <c:v>40056</c:v>
                </c:pt>
                <c:pt idx="39">
                  <c:v>40086</c:v>
                </c:pt>
                <c:pt idx="40">
                  <c:v>40116</c:v>
                </c:pt>
                <c:pt idx="41">
                  <c:v>40147</c:v>
                </c:pt>
                <c:pt idx="42">
                  <c:v>40178</c:v>
                </c:pt>
                <c:pt idx="43">
                  <c:v>40207</c:v>
                </c:pt>
                <c:pt idx="44">
                  <c:v>40235</c:v>
                </c:pt>
                <c:pt idx="45">
                  <c:v>40268</c:v>
                </c:pt>
                <c:pt idx="46">
                  <c:v>40298</c:v>
                </c:pt>
                <c:pt idx="47">
                  <c:v>40326</c:v>
                </c:pt>
                <c:pt idx="48">
                  <c:v>40359</c:v>
                </c:pt>
                <c:pt idx="49">
                  <c:v>40389</c:v>
                </c:pt>
                <c:pt idx="50">
                  <c:v>40421</c:v>
                </c:pt>
                <c:pt idx="51">
                  <c:v>40451</c:v>
                </c:pt>
                <c:pt idx="52">
                  <c:v>40480</c:v>
                </c:pt>
                <c:pt idx="53">
                  <c:v>40512</c:v>
                </c:pt>
                <c:pt idx="54">
                  <c:v>40543</c:v>
                </c:pt>
                <c:pt idx="55">
                  <c:v>40574</c:v>
                </c:pt>
                <c:pt idx="56">
                  <c:v>40602</c:v>
                </c:pt>
                <c:pt idx="57">
                  <c:v>40633</c:v>
                </c:pt>
                <c:pt idx="58">
                  <c:v>40663</c:v>
                </c:pt>
                <c:pt idx="59">
                  <c:v>40694</c:v>
                </c:pt>
                <c:pt idx="60">
                  <c:v>40724</c:v>
                </c:pt>
                <c:pt idx="61">
                  <c:v>40755</c:v>
                </c:pt>
                <c:pt idx="62">
                  <c:v>40786</c:v>
                </c:pt>
                <c:pt idx="63">
                  <c:v>40816</c:v>
                </c:pt>
                <c:pt idx="64">
                  <c:v>40847</c:v>
                </c:pt>
                <c:pt idx="65">
                  <c:v>40877</c:v>
                </c:pt>
                <c:pt idx="66">
                  <c:v>40908</c:v>
                </c:pt>
                <c:pt idx="67">
                  <c:v>40939</c:v>
                </c:pt>
                <c:pt idx="68">
                  <c:v>40968</c:v>
                </c:pt>
                <c:pt idx="69">
                  <c:v>40999</c:v>
                </c:pt>
                <c:pt idx="70">
                  <c:v>41029</c:v>
                </c:pt>
                <c:pt idx="71">
                  <c:v>41060</c:v>
                </c:pt>
                <c:pt idx="72">
                  <c:v>41090</c:v>
                </c:pt>
                <c:pt idx="73">
                  <c:v>41121</c:v>
                </c:pt>
                <c:pt idx="74">
                  <c:v>41152</c:v>
                </c:pt>
                <c:pt idx="75">
                  <c:v>41182</c:v>
                </c:pt>
                <c:pt idx="76">
                  <c:v>41213</c:v>
                </c:pt>
                <c:pt idx="77">
                  <c:v>41243</c:v>
                </c:pt>
                <c:pt idx="78">
                  <c:v>41274</c:v>
                </c:pt>
                <c:pt idx="79">
                  <c:v>41305</c:v>
                </c:pt>
                <c:pt idx="80">
                  <c:v>41333</c:v>
                </c:pt>
                <c:pt idx="81">
                  <c:v>41364</c:v>
                </c:pt>
                <c:pt idx="82">
                  <c:v>41394</c:v>
                </c:pt>
                <c:pt idx="83">
                  <c:v>41425</c:v>
                </c:pt>
                <c:pt idx="84">
                  <c:v>41455</c:v>
                </c:pt>
                <c:pt idx="85">
                  <c:v>41486</c:v>
                </c:pt>
                <c:pt idx="86">
                  <c:v>41517</c:v>
                </c:pt>
                <c:pt idx="87">
                  <c:v>41547</c:v>
                </c:pt>
                <c:pt idx="88">
                  <c:v>41578</c:v>
                </c:pt>
                <c:pt idx="89">
                  <c:v>41608</c:v>
                </c:pt>
                <c:pt idx="90">
                  <c:v>41639</c:v>
                </c:pt>
                <c:pt idx="91">
                  <c:v>41670</c:v>
                </c:pt>
                <c:pt idx="92">
                  <c:v>41698</c:v>
                </c:pt>
                <c:pt idx="93">
                  <c:v>41729</c:v>
                </c:pt>
                <c:pt idx="94">
                  <c:v>41759</c:v>
                </c:pt>
                <c:pt idx="95">
                  <c:v>41790</c:v>
                </c:pt>
                <c:pt idx="96">
                  <c:v>41820</c:v>
                </c:pt>
                <c:pt idx="97">
                  <c:v>41851</c:v>
                </c:pt>
                <c:pt idx="98">
                  <c:v>41880</c:v>
                </c:pt>
                <c:pt idx="99">
                  <c:v>41912</c:v>
                </c:pt>
                <c:pt idx="100">
                  <c:v>41943</c:v>
                </c:pt>
                <c:pt idx="101">
                  <c:v>41971</c:v>
                </c:pt>
                <c:pt idx="102">
                  <c:v>42004</c:v>
                </c:pt>
                <c:pt idx="103">
                  <c:v>42034</c:v>
                </c:pt>
                <c:pt idx="104">
                  <c:v>42062</c:v>
                </c:pt>
                <c:pt idx="105">
                  <c:v>42094</c:v>
                </c:pt>
                <c:pt idx="106">
                  <c:v>42124</c:v>
                </c:pt>
                <c:pt idx="107">
                  <c:v>42153</c:v>
                </c:pt>
                <c:pt idx="108">
                  <c:v>42185</c:v>
                </c:pt>
                <c:pt idx="109">
                  <c:v>42216</c:v>
                </c:pt>
                <c:pt idx="110">
                  <c:v>42247</c:v>
                </c:pt>
                <c:pt idx="111">
                  <c:v>42277</c:v>
                </c:pt>
                <c:pt idx="112">
                  <c:v>42308</c:v>
                </c:pt>
                <c:pt idx="113">
                  <c:v>42338</c:v>
                </c:pt>
                <c:pt idx="114">
                  <c:v>42369</c:v>
                </c:pt>
                <c:pt idx="115">
                  <c:v>42400</c:v>
                </c:pt>
                <c:pt idx="116">
                  <c:v>42429</c:v>
                </c:pt>
                <c:pt idx="117">
                  <c:v>42460</c:v>
                </c:pt>
                <c:pt idx="118">
                  <c:v>42490</c:v>
                </c:pt>
                <c:pt idx="119">
                  <c:v>42521</c:v>
                </c:pt>
                <c:pt idx="120">
                  <c:v>42551</c:v>
                </c:pt>
                <c:pt idx="121">
                  <c:v>42580</c:v>
                </c:pt>
                <c:pt idx="122">
                  <c:v>42613</c:v>
                </c:pt>
                <c:pt idx="123">
                  <c:v>42643</c:v>
                </c:pt>
                <c:pt idx="124">
                  <c:v>42674</c:v>
                </c:pt>
                <c:pt idx="125">
                  <c:v>42704</c:v>
                </c:pt>
                <c:pt idx="126">
                  <c:v>42734</c:v>
                </c:pt>
                <c:pt idx="127">
                  <c:v>42766</c:v>
                </c:pt>
                <c:pt idx="128">
                  <c:v>42794</c:v>
                </c:pt>
                <c:pt idx="129">
                  <c:v>42825</c:v>
                </c:pt>
                <c:pt idx="130">
                  <c:v>42853</c:v>
                </c:pt>
                <c:pt idx="131">
                  <c:v>42886</c:v>
                </c:pt>
                <c:pt idx="132">
                  <c:v>42916</c:v>
                </c:pt>
                <c:pt idx="133">
                  <c:v>42947</c:v>
                </c:pt>
                <c:pt idx="134">
                  <c:v>42978</c:v>
                </c:pt>
                <c:pt idx="135">
                  <c:v>43008</c:v>
                </c:pt>
                <c:pt idx="136">
                  <c:v>43039</c:v>
                </c:pt>
                <c:pt idx="137">
                  <c:v>43069</c:v>
                </c:pt>
                <c:pt idx="138">
                  <c:v>43100</c:v>
                </c:pt>
                <c:pt idx="139">
                  <c:v>43131</c:v>
                </c:pt>
                <c:pt idx="140">
                  <c:v>43159</c:v>
                </c:pt>
                <c:pt idx="141">
                  <c:v>43190</c:v>
                </c:pt>
                <c:pt idx="142">
                  <c:v>43220</c:v>
                </c:pt>
                <c:pt idx="143">
                  <c:v>43251</c:v>
                </c:pt>
                <c:pt idx="144">
                  <c:v>43281</c:v>
                </c:pt>
                <c:pt idx="145">
                  <c:v>43312</c:v>
                </c:pt>
                <c:pt idx="146">
                  <c:v>43343</c:v>
                </c:pt>
                <c:pt idx="147">
                  <c:v>43373</c:v>
                </c:pt>
                <c:pt idx="148">
                  <c:v>43404</c:v>
                </c:pt>
                <c:pt idx="149">
                  <c:v>43434</c:v>
                </c:pt>
                <c:pt idx="150">
                  <c:v>43465</c:v>
                </c:pt>
                <c:pt idx="151">
                  <c:v>43496</c:v>
                </c:pt>
                <c:pt idx="152">
                  <c:v>43524</c:v>
                </c:pt>
                <c:pt idx="153">
                  <c:v>43555</c:v>
                </c:pt>
                <c:pt idx="154">
                  <c:v>43585</c:v>
                </c:pt>
                <c:pt idx="155">
                  <c:v>43616</c:v>
                </c:pt>
                <c:pt idx="156">
                  <c:v>43644</c:v>
                </c:pt>
                <c:pt idx="157">
                  <c:v>43677</c:v>
                </c:pt>
                <c:pt idx="158">
                  <c:v>43707</c:v>
                </c:pt>
                <c:pt idx="159">
                  <c:v>43738</c:v>
                </c:pt>
                <c:pt idx="160">
                  <c:v>43769</c:v>
                </c:pt>
                <c:pt idx="161">
                  <c:v>43799</c:v>
                </c:pt>
                <c:pt idx="162">
                  <c:v>43830</c:v>
                </c:pt>
                <c:pt idx="163">
                  <c:v>43861</c:v>
                </c:pt>
                <c:pt idx="164">
                  <c:v>43889</c:v>
                </c:pt>
                <c:pt idx="165">
                  <c:v>43921</c:v>
                </c:pt>
                <c:pt idx="166">
                  <c:v>43951</c:v>
                </c:pt>
                <c:pt idx="167">
                  <c:v>43982</c:v>
                </c:pt>
                <c:pt idx="168">
                  <c:v>44012</c:v>
                </c:pt>
                <c:pt idx="169">
                  <c:v>44043</c:v>
                </c:pt>
                <c:pt idx="170">
                  <c:v>44074</c:v>
                </c:pt>
                <c:pt idx="171">
                  <c:v>44104</c:v>
                </c:pt>
                <c:pt idx="172">
                  <c:v>44135</c:v>
                </c:pt>
                <c:pt idx="173">
                  <c:v>44165</c:v>
                </c:pt>
                <c:pt idx="174">
                  <c:v>44196</c:v>
                </c:pt>
                <c:pt idx="175">
                  <c:v>44227</c:v>
                </c:pt>
                <c:pt idx="176">
                  <c:v>44255</c:v>
                </c:pt>
                <c:pt idx="177">
                  <c:v>44286</c:v>
                </c:pt>
                <c:pt idx="178">
                  <c:v>44316</c:v>
                </c:pt>
                <c:pt idx="179">
                  <c:v>44347</c:v>
                </c:pt>
                <c:pt idx="180">
                  <c:v>44377</c:v>
                </c:pt>
                <c:pt idx="181">
                  <c:v>44408</c:v>
                </c:pt>
                <c:pt idx="182">
                  <c:v>44439</c:v>
                </c:pt>
                <c:pt idx="183">
                  <c:v>44469</c:v>
                </c:pt>
                <c:pt idx="184">
                  <c:v>44500</c:v>
                </c:pt>
                <c:pt idx="185">
                  <c:v>44530</c:v>
                </c:pt>
                <c:pt idx="186">
                  <c:v>44561</c:v>
                </c:pt>
                <c:pt idx="187">
                  <c:v>44592</c:v>
                </c:pt>
                <c:pt idx="188">
                  <c:v>44620</c:v>
                </c:pt>
                <c:pt idx="189">
                  <c:v>44651</c:v>
                </c:pt>
                <c:pt idx="190">
                  <c:v>44680</c:v>
                </c:pt>
                <c:pt idx="191">
                  <c:v>44712</c:v>
                </c:pt>
                <c:pt idx="192">
                  <c:v>44742</c:v>
                </c:pt>
                <c:pt idx="193">
                  <c:v>44773</c:v>
                </c:pt>
                <c:pt idx="194">
                  <c:v>44804</c:v>
                </c:pt>
                <c:pt idx="195">
                  <c:v>44834</c:v>
                </c:pt>
                <c:pt idx="196">
                  <c:v>44865</c:v>
                </c:pt>
                <c:pt idx="197">
                  <c:v>44895</c:v>
                </c:pt>
                <c:pt idx="198">
                  <c:v>44925</c:v>
                </c:pt>
                <c:pt idx="199">
                  <c:v>44957</c:v>
                </c:pt>
                <c:pt idx="200">
                  <c:v>44985</c:v>
                </c:pt>
                <c:pt idx="201">
                  <c:v>45016</c:v>
                </c:pt>
                <c:pt idx="202">
                  <c:v>45044</c:v>
                </c:pt>
                <c:pt idx="203">
                  <c:v>45077</c:v>
                </c:pt>
                <c:pt idx="204">
                  <c:v>45107</c:v>
                </c:pt>
                <c:pt idx="205">
                  <c:v>45138</c:v>
                </c:pt>
                <c:pt idx="206">
                  <c:v>45169</c:v>
                </c:pt>
                <c:pt idx="207">
                  <c:v>45199</c:v>
                </c:pt>
                <c:pt idx="208">
                  <c:v>45230</c:v>
                </c:pt>
                <c:pt idx="209">
                  <c:v>45260</c:v>
                </c:pt>
                <c:pt idx="210">
                  <c:v>45291</c:v>
                </c:pt>
                <c:pt idx="211">
                  <c:v>45322</c:v>
                </c:pt>
                <c:pt idx="212">
                  <c:v>45351</c:v>
                </c:pt>
                <c:pt idx="213">
                  <c:v>45382</c:v>
                </c:pt>
                <c:pt idx="214">
                  <c:v>45412</c:v>
                </c:pt>
                <c:pt idx="215">
                  <c:v>45443</c:v>
                </c:pt>
                <c:pt idx="216">
                  <c:v>45473</c:v>
                </c:pt>
                <c:pt idx="217">
                  <c:v>45504</c:v>
                </c:pt>
                <c:pt idx="218">
                  <c:v>45534</c:v>
                </c:pt>
                <c:pt idx="219">
                  <c:v>45565</c:v>
                </c:pt>
              </c:numCache>
            </c:numRef>
          </c:cat>
          <c:val>
            <c:numRef>
              <c:f>Sheet1!$C$115:$C$334</c:f>
              <c:numCache>
                <c:formatCode>#,##0.00_);[Red]\(#,##0.00\)</c:formatCode>
                <c:ptCount val="220"/>
                <c:pt idx="0">
                  <c:v>234.38</c:v>
                </c:pt>
                <c:pt idx="1">
                  <c:v>232.65</c:v>
                </c:pt>
                <c:pt idx="2">
                  <c:v>232.42</c:v>
                </c:pt>
                <c:pt idx="3">
                  <c:v>232.51</c:v>
                </c:pt>
                <c:pt idx="4">
                  <c:v>232.9</c:v>
                </c:pt>
                <c:pt idx="5">
                  <c:v>234.76</c:v>
                </c:pt>
                <c:pt idx="6">
                  <c:v>238.66</c:v>
                </c:pt>
                <c:pt idx="7">
                  <c:v>242.39</c:v>
                </c:pt>
                <c:pt idx="8">
                  <c:v>239.1</c:v>
                </c:pt>
                <c:pt idx="9">
                  <c:v>230.2</c:v>
                </c:pt>
                <c:pt idx="10">
                  <c:v>228.78</c:v>
                </c:pt>
                <c:pt idx="11">
                  <c:v>224.09</c:v>
                </c:pt>
                <c:pt idx="12">
                  <c:v>222.41</c:v>
                </c:pt>
                <c:pt idx="13">
                  <c:v>223.07</c:v>
                </c:pt>
                <c:pt idx="14">
                  <c:v>222.93</c:v>
                </c:pt>
                <c:pt idx="15">
                  <c:v>222.58</c:v>
                </c:pt>
                <c:pt idx="16">
                  <c:v>222.02</c:v>
                </c:pt>
                <c:pt idx="17">
                  <c:v>226</c:v>
                </c:pt>
                <c:pt idx="18">
                  <c:v>226.13</c:v>
                </c:pt>
                <c:pt idx="19">
                  <c:v>228.46</c:v>
                </c:pt>
                <c:pt idx="20">
                  <c:v>231.05</c:v>
                </c:pt>
                <c:pt idx="21">
                  <c:v>232.6</c:v>
                </c:pt>
                <c:pt idx="22">
                  <c:v>233.45</c:v>
                </c:pt>
                <c:pt idx="23">
                  <c:v>234.74</c:v>
                </c:pt>
                <c:pt idx="24">
                  <c:v>237.94</c:v>
                </c:pt>
                <c:pt idx="25">
                  <c:v>242.66</c:v>
                </c:pt>
                <c:pt idx="26">
                  <c:v>245.94</c:v>
                </c:pt>
                <c:pt idx="27">
                  <c:v>245.83</c:v>
                </c:pt>
                <c:pt idx="28">
                  <c:v>250.1</c:v>
                </c:pt>
                <c:pt idx="29">
                  <c:v>252.22</c:v>
                </c:pt>
                <c:pt idx="30">
                  <c:v>252.61</c:v>
                </c:pt>
                <c:pt idx="31">
                  <c:v>265.64999999999998</c:v>
                </c:pt>
                <c:pt idx="32">
                  <c:v>270.54000000000002</c:v>
                </c:pt>
                <c:pt idx="33">
                  <c:v>294.98</c:v>
                </c:pt>
                <c:pt idx="34">
                  <c:v>299.39999999999998</c:v>
                </c:pt>
                <c:pt idx="35">
                  <c:v>301.61</c:v>
                </c:pt>
                <c:pt idx="36">
                  <c:v>295.92</c:v>
                </c:pt>
                <c:pt idx="37">
                  <c:v>306.58999999999997</c:v>
                </c:pt>
                <c:pt idx="38">
                  <c:v>310.41000000000003</c:v>
                </c:pt>
                <c:pt idx="39">
                  <c:v>313.07</c:v>
                </c:pt>
                <c:pt idx="40">
                  <c:v>317.8</c:v>
                </c:pt>
                <c:pt idx="41">
                  <c:v>316.97000000000003</c:v>
                </c:pt>
                <c:pt idx="42">
                  <c:v>312.52999999999997</c:v>
                </c:pt>
                <c:pt idx="43">
                  <c:v>329.51</c:v>
                </c:pt>
                <c:pt idx="44">
                  <c:v>333.73</c:v>
                </c:pt>
                <c:pt idx="45">
                  <c:v>333.54</c:v>
                </c:pt>
                <c:pt idx="46">
                  <c:v>337.31</c:v>
                </c:pt>
                <c:pt idx="47">
                  <c:v>336.99</c:v>
                </c:pt>
                <c:pt idx="48">
                  <c:v>337.1</c:v>
                </c:pt>
                <c:pt idx="49">
                  <c:v>349.08</c:v>
                </c:pt>
                <c:pt idx="50">
                  <c:v>357</c:v>
                </c:pt>
                <c:pt idx="51">
                  <c:v>359.11</c:v>
                </c:pt>
                <c:pt idx="52">
                  <c:v>365.12</c:v>
                </c:pt>
                <c:pt idx="53">
                  <c:v>384.01</c:v>
                </c:pt>
                <c:pt idx="54">
                  <c:v>379.22</c:v>
                </c:pt>
                <c:pt idx="55">
                  <c:v>392.01</c:v>
                </c:pt>
                <c:pt idx="56">
                  <c:v>393.94</c:v>
                </c:pt>
                <c:pt idx="57">
                  <c:v>383.62</c:v>
                </c:pt>
                <c:pt idx="58">
                  <c:v>383.75</c:v>
                </c:pt>
                <c:pt idx="59">
                  <c:v>389.92</c:v>
                </c:pt>
                <c:pt idx="60">
                  <c:v>395.42</c:v>
                </c:pt>
                <c:pt idx="61">
                  <c:v>403.53</c:v>
                </c:pt>
                <c:pt idx="62">
                  <c:v>415.61</c:v>
                </c:pt>
                <c:pt idx="63">
                  <c:v>419.64</c:v>
                </c:pt>
                <c:pt idx="64">
                  <c:v>418.31</c:v>
                </c:pt>
                <c:pt idx="65">
                  <c:v>421.97</c:v>
                </c:pt>
                <c:pt idx="66">
                  <c:v>419.2</c:v>
                </c:pt>
                <c:pt idx="67">
                  <c:v>416.7</c:v>
                </c:pt>
                <c:pt idx="68">
                  <c:v>415.6</c:v>
                </c:pt>
                <c:pt idx="69">
                  <c:v>414.28</c:v>
                </c:pt>
                <c:pt idx="70">
                  <c:v>415.38</c:v>
                </c:pt>
                <c:pt idx="71">
                  <c:v>414.94</c:v>
                </c:pt>
                <c:pt idx="72">
                  <c:v>419.0150883</c:v>
                </c:pt>
                <c:pt idx="73">
                  <c:v>421.0859504</c:v>
                </c:pt>
                <c:pt idx="74">
                  <c:v>428.78242189999997</c:v>
                </c:pt>
                <c:pt idx="75">
                  <c:v>431.31306699999999</c:v>
                </c:pt>
                <c:pt idx="76">
                  <c:v>432.12549080000002</c:v>
                </c:pt>
                <c:pt idx="77">
                  <c:v>433.85223100000002</c:v>
                </c:pt>
                <c:pt idx="78">
                  <c:v>432.5667555</c:v>
                </c:pt>
                <c:pt idx="79">
                  <c:v>431.80527000000001</c:v>
                </c:pt>
                <c:pt idx="80">
                  <c:v>431.19754039999998</c:v>
                </c:pt>
                <c:pt idx="81">
                  <c:v>417.26115349999998</c:v>
                </c:pt>
                <c:pt idx="82">
                  <c:v>414.10749859999999</c:v>
                </c:pt>
                <c:pt idx="83">
                  <c:v>402.8766066</c:v>
                </c:pt>
                <c:pt idx="84">
                  <c:v>399.35408310000003</c:v>
                </c:pt>
                <c:pt idx="85">
                  <c:v>400.05548290000002</c:v>
                </c:pt>
                <c:pt idx="86">
                  <c:v>399.85243680000002</c:v>
                </c:pt>
                <c:pt idx="87">
                  <c:v>400.39683179999997</c:v>
                </c:pt>
                <c:pt idx="88">
                  <c:v>400.08310160000002</c:v>
                </c:pt>
                <c:pt idx="89">
                  <c:v>400.97780649999999</c:v>
                </c:pt>
                <c:pt idx="90">
                  <c:v>397.73702059999999</c:v>
                </c:pt>
                <c:pt idx="91">
                  <c:v>396.7893416</c:v>
                </c:pt>
                <c:pt idx="92">
                  <c:v>392.03231540000002</c:v>
                </c:pt>
                <c:pt idx="93">
                  <c:v>387.59990529999999</c:v>
                </c:pt>
                <c:pt idx="94">
                  <c:v>393.7157406</c:v>
                </c:pt>
                <c:pt idx="95">
                  <c:v>391.89598749999999</c:v>
                </c:pt>
                <c:pt idx="96">
                  <c:v>390.94999419999999</c:v>
                </c:pt>
                <c:pt idx="97">
                  <c:v>391</c:v>
                </c:pt>
                <c:pt idx="98">
                  <c:v>394</c:v>
                </c:pt>
                <c:pt idx="99">
                  <c:v>394</c:v>
                </c:pt>
                <c:pt idx="100">
                  <c:v>396</c:v>
                </c:pt>
                <c:pt idx="101">
                  <c:v>397</c:v>
                </c:pt>
                <c:pt idx="102">
                  <c:v>398</c:v>
                </c:pt>
                <c:pt idx="103">
                  <c:v>398.73166900000001</c:v>
                </c:pt>
                <c:pt idx="104">
                  <c:v>399.774</c:v>
                </c:pt>
                <c:pt idx="105">
                  <c:v>399.85454069999997</c:v>
                </c:pt>
                <c:pt idx="106">
                  <c:v>397.74</c:v>
                </c:pt>
                <c:pt idx="107">
                  <c:v>398.24482619999998</c:v>
                </c:pt>
                <c:pt idx="108">
                  <c:v>397.91563960000002</c:v>
                </c:pt>
                <c:pt idx="109">
                  <c:v>396.255</c:v>
                </c:pt>
                <c:pt idx="110">
                  <c:v>396.49</c:v>
                </c:pt>
                <c:pt idx="111">
                  <c:v>395.22233119999999</c:v>
                </c:pt>
                <c:pt idx="112">
                  <c:v>394.31</c:v>
                </c:pt>
                <c:pt idx="113">
                  <c:v>396.14</c:v>
                </c:pt>
                <c:pt idx="114">
                  <c:v>394.04</c:v>
                </c:pt>
                <c:pt idx="115">
                  <c:v>391.55</c:v>
                </c:pt>
                <c:pt idx="116">
                  <c:v>388.12</c:v>
                </c:pt>
                <c:pt idx="117">
                  <c:v>372.4</c:v>
                </c:pt>
                <c:pt idx="118">
                  <c:v>376.41</c:v>
                </c:pt>
                <c:pt idx="119">
                  <c:v>373.52</c:v>
                </c:pt>
                <c:pt idx="120">
                  <c:v>369.52</c:v>
                </c:pt>
                <c:pt idx="121">
                  <c:v>368.46</c:v>
                </c:pt>
                <c:pt idx="122">
                  <c:v>361.73</c:v>
                </c:pt>
                <c:pt idx="123">
                  <c:v>362.37</c:v>
                </c:pt>
                <c:pt idx="124">
                  <c:v>353.3</c:v>
                </c:pt>
                <c:pt idx="125">
                  <c:v>351.32</c:v>
                </c:pt>
                <c:pt idx="126">
                  <c:v>350.80327940000001</c:v>
                </c:pt>
                <c:pt idx="127">
                  <c:v>351.12625109999999</c:v>
                </c:pt>
                <c:pt idx="128">
                  <c:v>337.48780190000002</c:v>
                </c:pt>
                <c:pt idx="129">
                  <c:v>326.80753650000003</c:v>
                </c:pt>
                <c:pt idx="130">
                  <c:v>314.32225890000001</c:v>
                </c:pt>
                <c:pt idx="131">
                  <c:v>309.15496389999998</c:v>
                </c:pt>
                <c:pt idx="132">
                  <c:v>303.77807519999999</c:v>
                </c:pt>
                <c:pt idx="133">
                  <c:v>301.12</c:v>
                </c:pt>
                <c:pt idx="134">
                  <c:v>297.64</c:v>
                </c:pt>
                <c:pt idx="135">
                  <c:v>296.47000000000003</c:v>
                </c:pt>
                <c:pt idx="136" formatCode="General">
                  <c:v>294.39</c:v>
                </c:pt>
                <c:pt idx="137" formatCode="General">
                  <c:v>290.79000000000002</c:v>
                </c:pt>
                <c:pt idx="138" formatCode="General">
                  <c:v>286.27999999999997</c:v>
                </c:pt>
                <c:pt idx="139" formatCode="General">
                  <c:v>284.56</c:v>
                </c:pt>
                <c:pt idx="140" formatCode="General">
                  <c:v>282.66000000000003</c:v>
                </c:pt>
                <c:pt idx="141" formatCode="General">
                  <c:v>282.98</c:v>
                </c:pt>
                <c:pt idx="142" formatCode="General">
                  <c:v>281.42</c:v>
                </c:pt>
                <c:pt idx="143" formatCode="General">
                  <c:v>281.16000000000003</c:v>
                </c:pt>
                <c:pt idx="144" formatCode="General">
                  <c:v>279.07</c:v>
                </c:pt>
                <c:pt idx="145" formatCode="General">
                  <c:v>278</c:v>
                </c:pt>
                <c:pt idx="146" formatCode="General">
                  <c:v>277.66000000000003</c:v>
                </c:pt>
                <c:pt idx="147" formatCode="General">
                  <c:v>278.98</c:v>
                </c:pt>
                <c:pt idx="148" formatCode="General">
                  <c:v>275.60000000000002</c:v>
                </c:pt>
                <c:pt idx="149" formatCode="General">
                  <c:v>275.05</c:v>
                </c:pt>
                <c:pt idx="150" formatCode="General">
                  <c:v>274.89</c:v>
                </c:pt>
                <c:pt idx="151" formatCode="General">
                  <c:v>273.05</c:v>
                </c:pt>
                <c:pt idx="152" formatCode="General">
                  <c:v>272.55</c:v>
                </c:pt>
                <c:pt idx="153" formatCode="General">
                  <c:v>274.85000000000002</c:v>
                </c:pt>
                <c:pt idx="154" formatCode="General">
                  <c:v>276.08999999999997</c:v>
                </c:pt>
                <c:pt idx="155" formatCode="General">
                  <c:v>277.57</c:v>
                </c:pt>
                <c:pt idx="156" formatCode="General">
                  <c:v>278.01</c:v>
                </c:pt>
                <c:pt idx="157" formatCode="General">
                  <c:v>276.76</c:v>
                </c:pt>
                <c:pt idx="158" formatCode="General">
                  <c:v>283.83999999999997</c:v>
                </c:pt>
                <c:pt idx="159" formatCode="General">
                  <c:v>283.44</c:v>
                </c:pt>
                <c:pt idx="160" formatCode="General">
                  <c:v>281.14999999999998</c:v>
                </c:pt>
                <c:pt idx="161" formatCode="General">
                  <c:v>281.7</c:v>
                </c:pt>
                <c:pt idx="162" formatCode="General">
                  <c:v>283.87</c:v>
                </c:pt>
                <c:pt idx="163" formatCode="General">
                  <c:v>280.92</c:v>
                </c:pt>
                <c:pt idx="164" formatCode="General">
                  <c:v>273.87</c:v>
                </c:pt>
                <c:pt idx="165" formatCode="General">
                  <c:v>273.06</c:v>
                </c:pt>
                <c:pt idx="166" formatCode="General">
                  <c:v>269.76</c:v>
                </c:pt>
                <c:pt idx="167" formatCode="General">
                  <c:v>269.89</c:v>
                </c:pt>
                <c:pt idx="168" formatCode="General">
                  <c:v>273.02</c:v>
                </c:pt>
                <c:pt idx="169" formatCode="General">
                  <c:v>277.26</c:v>
                </c:pt>
                <c:pt idx="170" formatCode="General">
                  <c:v>279.23</c:v>
                </c:pt>
                <c:pt idx="171" formatCode="General">
                  <c:v>282.44</c:v>
                </c:pt>
                <c:pt idx="172" formatCode="General">
                  <c:v>298.08999999999997</c:v>
                </c:pt>
                <c:pt idx="173" formatCode="General">
                  <c:v>300.04000000000002</c:v>
                </c:pt>
                <c:pt idx="174" formatCode="General">
                  <c:v>302.04000000000002</c:v>
                </c:pt>
                <c:pt idx="175" formatCode="General">
                  <c:v>300.98</c:v>
                </c:pt>
                <c:pt idx="176" formatCode="General">
                  <c:v>300.17</c:v>
                </c:pt>
                <c:pt idx="177" formatCode="General">
                  <c:v>299.26</c:v>
                </c:pt>
                <c:pt idx="178" formatCode="General">
                  <c:v>297.95</c:v>
                </c:pt>
                <c:pt idx="179" formatCode="General">
                  <c:v>301.22000000000003</c:v>
                </c:pt>
                <c:pt idx="180" formatCode="General">
                  <c:v>300.35000000000002</c:v>
                </c:pt>
                <c:pt idx="181" formatCode="General">
                  <c:v>297.60000000000002</c:v>
                </c:pt>
                <c:pt idx="182" formatCode="General">
                  <c:v>300.89999999999998</c:v>
                </c:pt>
                <c:pt idx="183" formatCode="General">
                  <c:v>301.77</c:v>
                </c:pt>
                <c:pt idx="184" formatCode="General">
                  <c:v>302.62</c:v>
                </c:pt>
                <c:pt idx="185" formatCode="General">
                  <c:v>304.39999999999998</c:v>
                </c:pt>
                <c:pt idx="186" formatCode="General">
                  <c:v>308.74</c:v>
                </c:pt>
                <c:pt idx="187" formatCode="General">
                  <c:v>309.08</c:v>
                </c:pt>
                <c:pt idx="188" formatCode="General">
                  <c:v>310.69</c:v>
                </c:pt>
                <c:pt idx="189" formatCode="General">
                  <c:v>306.13</c:v>
                </c:pt>
                <c:pt idx="190" formatCode="General">
                  <c:v>295.04000000000002</c:v>
                </c:pt>
                <c:pt idx="191" formatCode="General">
                  <c:v>292.7</c:v>
                </c:pt>
                <c:pt idx="192" formatCode="General">
                  <c:v>295.20999999999998</c:v>
                </c:pt>
                <c:pt idx="193" formatCode="General">
                  <c:v>296.36</c:v>
                </c:pt>
                <c:pt idx="194" formatCode="General">
                  <c:v>297.55</c:v>
                </c:pt>
                <c:pt idx="195" formatCode="General">
                  <c:v>298.45</c:v>
                </c:pt>
                <c:pt idx="196" formatCode="General">
                  <c:v>299.14999999999998</c:v>
                </c:pt>
                <c:pt idx="197" formatCode="General">
                  <c:v>300.58999999999997</c:v>
                </c:pt>
                <c:pt idx="198" formatCode="General">
                  <c:v>301.56</c:v>
                </c:pt>
                <c:pt idx="199" formatCode="General">
                  <c:v>303.56</c:v>
                </c:pt>
                <c:pt idx="200" formatCode="General">
                  <c:v>305.83999999999997</c:v>
                </c:pt>
                <c:pt idx="201" formatCode="General">
                  <c:v>306.02</c:v>
                </c:pt>
                <c:pt idx="202" formatCode="General">
                  <c:v>306.54000000000002</c:v>
                </c:pt>
                <c:pt idx="203" formatCode="General">
                  <c:v>306.39</c:v>
                </c:pt>
                <c:pt idx="204" formatCode="General">
                  <c:v>307.47000000000003</c:v>
                </c:pt>
                <c:pt idx="205" formatCode="General">
                  <c:v>310.05</c:v>
                </c:pt>
                <c:pt idx="206" formatCode="General">
                  <c:v>312.57</c:v>
                </c:pt>
                <c:pt idx="207" formatCode="General">
                  <c:v>312.17</c:v>
                </c:pt>
                <c:pt idx="208" formatCode="General">
                  <c:v>309.51</c:v>
                </c:pt>
                <c:pt idx="209" formatCode="General">
                  <c:v>311.60000000000002</c:v>
                </c:pt>
                <c:pt idx="210" formatCode="General">
                  <c:v>312.11</c:v>
                </c:pt>
                <c:pt idx="211" formatCode="General">
                  <c:v>311.74</c:v>
                </c:pt>
                <c:pt idx="212" formatCode="General">
                  <c:v>309.41000000000003</c:v>
                </c:pt>
                <c:pt idx="213" formatCode="General">
                  <c:v>306.42</c:v>
                </c:pt>
                <c:pt idx="214" formatCode="General">
                  <c:v>308.48</c:v>
                </c:pt>
                <c:pt idx="215" formatCode="General">
                  <c:v>306.38</c:v>
                </c:pt>
                <c:pt idx="216" formatCode="General">
                  <c:v>300.85000000000002</c:v>
                </c:pt>
                <c:pt idx="217" formatCode="General">
                  <c:v>298.79067676488103</c:v>
                </c:pt>
                <c:pt idx="218" formatCode="General">
                  <c:v>300.05801194429597</c:v>
                </c:pt>
                <c:pt idx="219" formatCode="General">
                  <c:v>300.36123142008398</c:v>
                </c:pt>
              </c:numCache>
            </c:numRef>
          </c:val>
          <c:smooth val="0"/>
          <c:extLst>
            <c:ext xmlns:c16="http://schemas.microsoft.com/office/drawing/2014/chart" uri="{C3380CC4-5D6E-409C-BE32-E72D297353CC}">
              <c16:uniqueId val="{00000001-BA35-4B5D-9A8D-FB1E85CCF684}"/>
            </c:ext>
          </c:extLst>
        </c:ser>
        <c:dLbls>
          <c:showLegendKey val="0"/>
          <c:showVal val="1"/>
          <c:showCatName val="0"/>
          <c:showSerName val="0"/>
          <c:showPercent val="0"/>
          <c:showBubbleSize val="0"/>
        </c:dLbls>
        <c:smooth val="0"/>
        <c:axId val="286262512"/>
        <c:axId val="1"/>
      </c:lineChart>
      <c:dateAx>
        <c:axId val="286262512"/>
        <c:scaling>
          <c:orientation val="minMax"/>
          <c:max val="45536"/>
          <c:min val="38596"/>
        </c:scaling>
        <c:delete val="0"/>
        <c:axPos val="b"/>
        <c:numFmt formatCode="mmm\-yy" sourceLinked="0"/>
        <c:majorTickMark val="none"/>
        <c:minorTickMark val="none"/>
        <c:tickLblPos val="nextTo"/>
        <c:spPr>
          <a:ln w="3175">
            <a:solidFill>
              <a:srgbClr val="C0BCB2"/>
            </a:solidFill>
            <a:prstDash val="solid"/>
          </a:ln>
        </c:spPr>
        <c:txPr>
          <a:bodyPr rot="-5400000" vert="horz"/>
          <a:lstStyle/>
          <a:p>
            <a:pPr>
              <a:defRPr/>
            </a:pPr>
            <a:endParaRPr lang="en-US"/>
          </a:p>
        </c:txPr>
        <c:crossAx val="1"/>
        <c:crosses val="autoZero"/>
        <c:auto val="1"/>
        <c:lblOffset val="100"/>
        <c:baseTimeUnit val="months"/>
        <c:majorUnit val="12"/>
        <c:majorTimeUnit val="months"/>
        <c:minorUnit val="12"/>
        <c:minorTimeUnit val="months"/>
      </c:dateAx>
      <c:valAx>
        <c:axId val="1"/>
        <c:scaling>
          <c:orientation val="minMax"/>
          <c:max val="500"/>
          <c:min val="200"/>
        </c:scaling>
        <c:delete val="0"/>
        <c:axPos val="l"/>
        <c:numFmt formatCode="General" sourceLinked="0"/>
        <c:majorTickMark val="out"/>
        <c:minorTickMark val="none"/>
        <c:tickLblPos val="nextTo"/>
        <c:spPr>
          <a:noFill/>
          <a:ln w="3044">
            <a:noFill/>
            <a:prstDash val="solid"/>
          </a:ln>
        </c:spPr>
        <c:txPr>
          <a:bodyPr rot="0" vert="horz"/>
          <a:lstStyle/>
          <a:p>
            <a:pPr>
              <a:defRPr/>
            </a:pPr>
            <a:endParaRPr lang="en-US"/>
          </a:p>
        </c:txPr>
        <c:crossAx val="286262512"/>
        <c:crosses val="autoZero"/>
        <c:crossBetween val="between"/>
        <c:majorUnit val="100"/>
      </c:valAx>
      <c:spPr>
        <a:noFill/>
        <a:ln w="24348">
          <a:noFill/>
        </a:ln>
      </c:spPr>
    </c:plotArea>
    <c:legend>
      <c:legendPos val="t"/>
      <c:layout>
        <c:manualLayout>
          <c:xMode val="edge"/>
          <c:yMode val="edge"/>
          <c:x val="0.31518603577330612"/>
          <c:y val="0.60606060606060608"/>
          <c:w val="0.29864027413240013"/>
          <c:h val="4.9126501232800449E-2"/>
        </c:manualLayout>
      </c:layout>
      <c:overlay val="0"/>
      <c:spPr>
        <a:noFill/>
        <a:ln w="3044">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9534440519216662E-2"/>
          <c:y val="3.6900369003690037E-2"/>
          <c:w val="0.93795823019813407"/>
          <c:h val="0.76568265682656822"/>
        </c:manualLayout>
      </c:layout>
      <c:lineChart>
        <c:grouping val="standard"/>
        <c:varyColors val="0"/>
        <c:ser>
          <c:idx val="0"/>
          <c:order val="0"/>
          <c:tx>
            <c:strRef>
              <c:f>Sheet1!$B$1</c:f>
              <c:strCache>
                <c:ptCount val="1"/>
                <c:pt idx="0">
                  <c:v>Sponsored</c:v>
                </c:pt>
              </c:strCache>
            </c:strRef>
          </c:tx>
          <c:spPr>
            <a:ln w="38100">
              <a:solidFill>
                <a:srgbClr val="1D5080"/>
              </a:solidFill>
              <a:prstDash val="solid"/>
            </a:ln>
          </c:spPr>
          <c:marker>
            <c:symbol val="none"/>
          </c:marker>
          <c:dLbls>
            <c:delete val="1"/>
          </c:dLbls>
          <c:cat>
            <c:numRef>
              <c:f>Sheet1!$A$95:$A$311</c:f>
              <c:numCache>
                <c:formatCode>m/d/yyyy</c:formatCode>
                <c:ptCount val="217"/>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41485</c:v>
                </c:pt>
                <c:pt idx="83">
                  <c:v>41516</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42581</c:v>
                </c:pt>
                <c:pt idx="119">
                  <c:v>42612</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pt idx="132">
                  <c:v>43008</c:v>
                </c:pt>
                <c:pt idx="133">
                  <c:v>43039</c:v>
                </c:pt>
                <c:pt idx="134">
                  <c:v>43069</c:v>
                </c:pt>
                <c:pt idx="135">
                  <c:v>43100</c:v>
                </c:pt>
                <c:pt idx="136">
                  <c:v>43131</c:v>
                </c:pt>
                <c:pt idx="137">
                  <c:v>43159</c:v>
                </c:pt>
                <c:pt idx="138">
                  <c:v>43190</c:v>
                </c:pt>
                <c:pt idx="139">
                  <c:v>43220</c:v>
                </c:pt>
                <c:pt idx="140">
                  <c:v>43251</c:v>
                </c:pt>
                <c:pt idx="141">
                  <c:v>43281</c:v>
                </c:pt>
                <c:pt idx="142">
                  <c:v>43312</c:v>
                </c:pt>
                <c:pt idx="143">
                  <c:v>43343</c:v>
                </c:pt>
                <c:pt idx="144">
                  <c:v>43373</c:v>
                </c:pt>
                <c:pt idx="145">
                  <c:v>43404</c:v>
                </c:pt>
                <c:pt idx="146">
                  <c:v>43434</c:v>
                </c:pt>
                <c:pt idx="147">
                  <c:v>43465</c:v>
                </c:pt>
                <c:pt idx="148">
                  <c:v>43496</c:v>
                </c:pt>
                <c:pt idx="149">
                  <c:v>43524</c:v>
                </c:pt>
                <c:pt idx="150">
                  <c:v>43555</c:v>
                </c:pt>
                <c:pt idx="151">
                  <c:v>43585</c:v>
                </c:pt>
                <c:pt idx="152">
                  <c:v>43616</c:v>
                </c:pt>
                <c:pt idx="153">
                  <c:v>43646</c:v>
                </c:pt>
                <c:pt idx="154">
                  <c:v>43677</c:v>
                </c:pt>
                <c:pt idx="155">
                  <c:v>43708</c:v>
                </c:pt>
                <c:pt idx="156">
                  <c:v>43738</c:v>
                </c:pt>
                <c:pt idx="157">
                  <c:v>43769</c:v>
                </c:pt>
                <c:pt idx="158">
                  <c:v>43799</c:v>
                </c:pt>
                <c:pt idx="159">
                  <c:v>43830</c:v>
                </c:pt>
                <c:pt idx="160">
                  <c:v>43861</c:v>
                </c:pt>
                <c:pt idx="161">
                  <c:v>43890</c:v>
                </c:pt>
                <c:pt idx="162">
                  <c:v>43921</c:v>
                </c:pt>
                <c:pt idx="163">
                  <c:v>43951</c:v>
                </c:pt>
                <c:pt idx="164">
                  <c:v>43982</c:v>
                </c:pt>
                <c:pt idx="165">
                  <c:v>44012</c:v>
                </c:pt>
                <c:pt idx="166">
                  <c:v>44043</c:v>
                </c:pt>
                <c:pt idx="167">
                  <c:v>44074</c:v>
                </c:pt>
                <c:pt idx="168">
                  <c:v>44104</c:v>
                </c:pt>
                <c:pt idx="169">
                  <c:v>44135</c:v>
                </c:pt>
                <c:pt idx="170">
                  <c:v>44165</c:v>
                </c:pt>
                <c:pt idx="171">
                  <c:v>44196</c:v>
                </c:pt>
                <c:pt idx="172">
                  <c:v>44227</c:v>
                </c:pt>
                <c:pt idx="173">
                  <c:v>44255</c:v>
                </c:pt>
                <c:pt idx="174">
                  <c:v>44286</c:v>
                </c:pt>
                <c:pt idx="175">
                  <c:v>44316</c:v>
                </c:pt>
                <c:pt idx="176">
                  <c:v>44347</c:v>
                </c:pt>
                <c:pt idx="177">
                  <c:v>44377</c:v>
                </c:pt>
                <c:pt idx="178">
                  <c:v>44408</c:v>
                </c:pt>
                <c:pt idx="179">
                  <c:v>44439</c:v>
                </c:pt>
                <c:pt idx="180">
                  <c:v>44469</c:v>
                </c:pt>
                <c:pt idx="181">
                  <c:v>44500</c:v>
                </c:pt>
                <c:pt idx="182">
                  <c:v>44530</c:v>
                </c:pt>
                <c:pt idx="183">
                  <c:v>44561</c:v>
                </c:pt>
                <c:pt idx="184">
                  <c:v>44592</c:v>
                </c:pt>
                <c:pt idx="185">
                  <c:v>44620</c:v>
                </c:pt>
                <c:pt idx="186">
                  <c:v>44651</c:v>
                </c:pt>
                <c:pt idx="187">
                  <c:v>44681</c:v>
                </c:pt>
                <c:pt idx="188">
                  <c:v>44712</c:v>
                </c:pt>
                <c:pt idx="189">
                  <c:v>44742</c:v>
                </c:pt>
                <c:pt idx="190">
                  <c:v>44773</c:v>
                </c:pt>
                <c:pt idx="191">
                  <c:v>44804</c:v>
                </c:pt>
                <c:pt idx="192">
                  <c:v>44834</c:v>
                </c:pt>
                <c:pt idx="193">
                  <c:v>44865</c:v>
                </c:pt>
                <c:pt idx="194">
                  <c:v>44895</c:v>
                </c:pt>
                <c:pt idx="195">
                  <c:v>44926</c:v>
                </c:pt>
                <c:pt idx="196">
                  <c:v>44957</c:v>
                </c:pt>
                <c:pt idx="197">
                  <c:v>44985</c:v>
                </c:pt>
                <c:pt idx="198">
                  <c:v>45016</c:v>
                </c:pt>
                <c:pt idx="199">
                  <c:v>45046</c:v>
                </c:pt>
                <c:pt idx="200">
                  <c:v>45077</c:v>
                </c:pt>
                <c:pt idx="201">
                  <c:v>45107</c:v>
                </c:pt>
                <c:pt idx="202">
                  <c:v>45138</c:v>
                </c:pt>
                <c:pt idx="203">
                  <c:v>45169</c:v>
                </c:pt>
                <c:pt idx="204">
                  <c:v>45199</c:v>
                </c:pt>
                <c:pt idx="205">
                  <c:v>45230</c:v>
                </c:pt>
                <c:pt idx="206">
                  <c:v>45260</c:v>
                </c:pt>
                <c:pt idx="207">
                  <c:v>45291</c:v>
                </c:pt>
                <c:pt idx="208">
                  <c:v>45322</c:v>
                </c:pt>
                <c:pt idx="209">
                  <c:v>45351</c:v>
                </c:pt>
                <c:pt idx="210">
                  <c:v>45382</c:v>
                </c:pt>
                <c:pt idx="211">
                  <c:v>45412</c:v>
                </c:pt>
                <c:pt idx="212">
                  <c:v>45443</c:v>
                </c:pt>
                <c:pt idx="213">
                  <c:v>45473</c:v>
                </c:pt>
                <c:pt idx="214">
                  <c:v>45504</c:v>
                </c:pt>
                <c:pt idx="215">
                  <c:v>45535</c:v>
                </c:pt>
                <c:pt idx="216">
                  <c:v>45565</c:v>
                </c:pt>
              </c:numCache>
            </c:numRef>
          </c:cat>
          <c:val>
            <c:numRef>
              <c:f>Sheet1!$B$95:$B$311</c:f>
              <c:numCache>
                <c:formatCode>0.00%</c:formatCode>
                <c:ptCount val="217"/>
                <c:pt idx="0">
                  <c:v>1.12E-2</c:v>
                </c:pt>
                <c:pt idx="1">
                  <c:v>5.7000000000000002E-3</c:v>
                </c:pt>
                <c:pt idx="2">
                  <c:v>5.5999999999999999E-3</c:v>
                </c:pt>
                <c:pt idx="3">
                  <c:v>5.4000000000000003E-3</c:v>
                </c:pt>
                <c:pt idx="4">
                  <c:v>5.3E-3</c:v>
                </c:pt>
                <c:pt idx="5">
                  <c:v>1.1999999999999999E-3</c:v>
                </c:pt>
                <c:pt idx="6">
                  <c:v>1.1999999999999999E-3</c:v>
                </c:pt>
                <c:pt idx="7">
                  <c:v>1.1000000000000001E-3</c:v>
                </c:pt>
                <c:pt idx="8">
                  <c:v>0</c:v>
                </c:pt>
                <c:pt idx="9">
                  <c:v>0</c:v>
                </c:pt>
                <c:pt idx="10">
                  <c:v>0</c:v>
                </c:pt>
                <c:pt idx="11">
                  <c:v>0</c:v>
                </c:pt>
                <c:pt idx="12">
                  <c:v>0</c:v>
                </c:pt>
                <c:pt idx="13">
                  <c:v>0</c:v>
                </c:pt>
                <c:pt idx="14">
                  <c:v>0</c:v>
                </c:pt>
                <c:pt idx="15">
                  <c:v>0</c:v>
                </c:pt>
                <c:pt idx="16">
                  <c:v>6.0000000000000001E-3</c:v>
                </c:pt>
                <c:pt idx="17">
                  <c:v>9.1000000000000004E-3</c:v>
                </c:pt>
                <c:pt idx="18">
                  <c:v>9.5999999999999992E-3</c:v>
                </c:pt>
                <c:pt idx="19">
                  <c:v>9.1000000000000004E-3</c:v>
                </c:pt>
                <c:pt idx="20">
                  <c:v>1.01E-2</c:v>
                </c:pt>
                <c:pt idx="21">
                  <c:v>9.7000000000000003E-3</c:v>
                </c:pt>
                <c:pt idx="22">
                  <c:v>1.23E-2</c:v>
                </c:pt>
                <c:pt idx="23">
                  <c:v>1.3599999999999999E-2</c:v>
                </c:pt>
                <c:pt idx="24">
                  <c:v>1.4E-2</c:v>
                </c:pt>
                <c:pt idx="25">
                  <c:v>1.44E-2</c:v>
                </c:pt>
                <c:pt idx="26">
                  <c:v>1.3299999999999999E-2</c:v>
                </c:pt>
                <c:pt idx="27">
                  <c:v>3.9399999999999998E-2</c:v>
                </c:pt>
                <c:pt idx="28">
                  <c:v>3.7999999999999999E-2</c:v>
                </c:pt>
                <c:pt idx="29">
                  <c:v>4.1599999999999998E-2</c:v>
                </c:pt>
                <c:pt idx="30">
                  <c:v>4.3900000000000002E-2</c:v>
                </c:pt>
                <c:pt idx="31">
                  <c:v>4.5900000000000003E-2</c:v>
                </c:pt>
                <c:pt idx="32">
                  <c:v>5.5599999999999997E-2</c:v>
                </c:pt>
                <c:pt idx="33">
                  <c:v>5.5599999999999997E-2</c:v>
                </c:pt>
                <c:pt idx="34">
                  <c:v>5.7700000000000001E-2</c:v>
                </c:pt>
                <c:pt idx="35">
                  <c:v>6.1199999999999997E-2</c:v>
                </c:pt>
                <c:pt idx="36">
                  <c:v>6.1100000000000002E-2</c:v>
                </c:pt>
                <c:pt idx="37">
                  <c:v>7.3099999999999998E-2</c:v>
                </c:pt>
                <c:pt idx="38">
                  <c:v>7.4499999999999997E-2</c:v>
                </c:pt>
                <c:pt idx="39">
                  <c:v>5.2699999999999997E-2</c:v>
                </c:pt>
                <c:pt idx="40">
                  <c:v>5.8999999999999997E-2</c:v>
                </c:pt>
                <c:pt idx="41">
                  <c:v>5.6000000000000001E-2</c:v>
                </c:pt>
                <c:pt idx="42">
                  <c:v>5.4600000000000003E-2</c:v>
                </c:pt>
                <c:pt idx="43">
                  <c:v>5.1499999999999997E-2</c:v>
                </c:pt>
                <c:pt idx="44">
                  <c:v>4.1300000000000003E-2</c:v>
                </c:pt>
                <c:pt idx="45">
                  <c:v>4.0800000000000003E-2</c:v>
                </c:pt>
                <c:pt idx="46">
                  <c:v>3.8199999999999998E-2</c:v>
                </c:pt>
                <c:pt idx="47">
                  <c:v>3.4200000000000001E-2</c:v>
                </c:pt>
                <c:pt idx="48">
                  <c:v>3.5299999999999998E-2</c:v>
                </c:pt>
                <c:pt idx="49">
                  <c:v>2.1399999999999999E-2</c:v>
                </c:pt>
                <c:pt idx="50">
                  <c:v>2.24E-2</c:v>
                </c:pt>
                <c:pt idx="51">
                  <c:v>2.07E-2</c:v>
                </c:pt>
                <c:pt idx="52">
                  <c:v>1.4200000000000001E-2</c:v>
                </c:pt>
                <c:pt idx="53">
                  <c:v>1.2E-2</c:v>
                </c:pt>
                <c:pt idx="54">
                  <c:v>9.4000000000000004E-3</c:v>
                </c:pt>
                <c:pt idx="55">
                  <c:v>9.4000000000000004E-3</c:v>
                </c:pt>
                <c:pt idx="56">
                  <c:v>8.8000000000000005E-3</c:v>
                </c:pt>
                <c:pt idx="57">
                  <c:v>8.6999999999999994E-3</c:v>
                </c:pt>
                <c:pt idx="58">
                  <c:v>6.6E-3</c:v>
                </c:pt>
                <c:pt idx="59">
                  <c:v>5.3E-3</c:v>
                </c:pt>
                <c:pt idx="60">
                  <c:v>5.1999999999999998E-3</c:v>
                </c:pt>
                <c:pt idx="61">
                  <c:v>5.1000000000000004E-3</c:v>
                </c:pt>
                <c:pt idx="62">
                  <c:v>2.7000000000000001E-3</c:v>
                </c:pt>
                <c:pt idx="63">
                  <c:v>2.7000000000000001E-3</c:v>
                </c:pt>
                <c:pt idx="64">
                  <c:v>3.2000000000000002E-3</c:v>
                </c:pt>
                <c:pt idx="65">
                  <c:v>3.3E-3</c:v>
                </c:pt>
                <c:pt idx="66">
                  <c:v>3.2000000000000002E-3</c:v>
                </c:pt>
                <c:pt idx="67">
                  <c:v>3.8999999999999998E-3</c:v>
                </c:pt>
                <c:pt idx="68">
                  <c:v>3.5000000000000001E-3</c:v>
                </c:pt>
                <c:pt idx="69">
                  <c:v>3.7000000000000002E-3</c:v>
                </c:pt>
                <c:pt idx="70">
                  <c:v>3.7000000000000002E-3</c:v>
                </c:pt>
                <c:pt idx="71">
                  <c:v>4.1000000000000003E-3</c:v>
                </c:pt>
                <c:pt idx="72">
                  <c:v>3.0000000000000001E-3</c:v>
                </c:pt>
                <c:pt idx="73">
                  <c:v>3.8999999999999998E-3</c:v>
                </c:pt>
                <c:pt idx="74">
                  <c:v>3.8E-3</c:v>
                </c:pt>
                <c:pt idx="75">
                  <c:v>3.8E-3</c:v>
                </c:pt>
                <c:pt idx="76">
                  <c:v>4.7000000000000002E-3</c:v>
                </c:pt>
                <c:pt idx="77">
                  <c:v>4.1999999999999997E-3</c:v>
                </c:pt>
                <c:pt idx="78">
                  <c:v>4.1999999999999997E-3</c:v>
                </c:pt>
                <c:pt idx="79">
                  <c:v>4.7999999999999996E-3</c:v>
                </c:pt>
                <c:pt idx="80">
                  <c:v>4.7999999999999996E-3</c:v>
                </c:pt>
                <c:pt idx="81">
                  <c:v>4.7000000000000002E-3</c:v>
                </c:pt>
                <c:pt idx="82">
                  <c:v>1.46E-2</c:v>
                </c:pt>
                <c:pt idx="83">
                  <c:v>1.6899999999999998E-2</c:v>
                </c:pt>
                <c:pt idx="84">
                  <c:v>1.72E-2</c:v>
                </c:pt>
                <c:pt idx="85">
                  <c:v>1.6E-2</c:v>
                </c:pt>
                <c:pt idx="86">
                  <c:v>1.5800000000000002E-2</c:v>
                </c:pt>
                <c:pt idx="87">
                  <c:v>1.5599999999999999E-2</c:v>
                </c:pt>
                <c:pt idx="88">
                  <c:v>1.38E-2</c:v>
                </c:pt>
                <c:pt idx="89">
                  <c:v>1.3599999999999999E-2</c:v>
                </c:pt>
                <c:pt idx="90">
                  <c:v>1.46E-2</c:v>
                </c:pt>
                <c:pt idx="91">
                  <c:v>6.7000000000000004E-2</c:v>
                </c:pt>
                <c:pt idx="92">
                  <c:v>6.6199999999999995E-2</c:v>
                </c:pt>
                <c:pt idx="93">
                  <c:v>6.3799999999999996E-2</c:v>
                </c:pt>
                <c:pt idx="94">
                  <c:v>5.5399999999999998E-2</c:v>
                </c:pt>
                <c:pt idx="95">
                  <c:v>5.1799999999999999E-2</c:v>
                </c:pt>
                <c:pt idx="96">
                  <c:v>5.04E-2</c:v>
                </c:pt>
                <c:pt idx="97">
                  <c:v>5.0099999999999999E-2</c:v>
                </c:pt>
                <c:pt idx="98">
                  <c:v>5.0200000000000002E-2</c:v>
                </c:pt>
                <c:pt idx="99">
                  <c:v>4.9299999999999997E-2</c:v>
                </c:pt>
                <c:pt idx="100">
                  <c:v>6.1600000000000002E-2</c:v>
                </c:pt>
                <c:pt idx="101">
                  <c:v>6.0699999999999997E-2</c:v>
                </c:pt>
                <c:pt idx="102">
                  <c:v>5.8700000000000002E-2</c:v>
                </c:pt>
                <c:pt idx="103">
                  <c:v>1.7000000000000001E-2</c:v>
                </c:pt>
                <c:pt idx="104">
                  <c:v>1.6500000000000001E-2</c:v>
                </c:pt>
                <c:pt idx="105">
                  <c:v>1.6299999999999999E-2</c:v>
                </c:pt>
                <c:pt idx="106">
                  <c:v>1.5100000000000001E-2</c:v>
                </c:pt>
                <c:pt idx="107">
                  <c:v>1.7000000000000001E-2</c:v>
                </c:pt>
                <c:pt idx="108">
                  <c:v>1.66E-2</c:v>
                </c:pt>
                <c:pt idx="109">
                  <c:v>1.6500000000000001E-2</c:v>
                </c:pt>
                <c:pt idx="110">
                  <c:v>1.7500000000000002E-2</c:v>
                </c:pt>
                <c:pt idx="111">
                  <c:v>1.72E-2</c:v>
                </c:pt>
                <c:pt idx="112">
                  <c:v>8.8000000000000005E-3</c:v>
                </c:pt>
                <c:pt idx="113">
                  <c:v>9.5999999999999992E-3</c:v>
                </c:pt>
                <c:pt idx="114">
                  <c:v>1.46E-2</c:v>
                </c:pt>
                <c:pt idx="115">
                  <c:v>1.32E-2</c:v>
                </c:pt>
                <c:pt idx="116">
                  <c:v>1.38E-2</c:v>
                </c:pt>
                <c:pt idx="117">
                  <c:v>1.38E-2</c:v>
                </c:pt>
                <c:pt idx="118">
                  <c:v>1.49E-2</c:v>
                </c:pt>
                <c:pt idx="119">
                  <c:v>1.29E-2</c:v>
                </c:pt>
                <c:pt idx="120">
                  <c:v>1.2800000000000001E-2</c:v>
                </c:pt>
                <c:pt idx="121">
                  <c:v>1.34E-2</c:v>
                </c:pt>
                <c:pt idx="122">
                  <c:v>1.03E-2</c:v>
                </c:pt>
                <c:pt idx="123">
                  <c:v>1.0699999999999999E-2</c:v>
                </c:pt>
                <c:pt idx="124">
                  <c:v>1.5100000000000001E-2</c:v>
                </c:pt>
                <c:pt idx="125">
                  <c:v>1.49E-2</c:v>
                </c:pt>
                <c:pt idx="126">
                  <c:v>1.01E-2</c:v>
                </c:pt>
                <c:pt idx="127">
                  <c:v>1.14E-2</c:v>
                </c:pt>
                <c:pt idx="128">
                  <c:v>1.32E-2</c:v>
                </c:pt>
                <c:pt idx="129">
                  <c:v>1.54E-2</c:v>
                </c:pt>
                <c:pt idx="130">
                  <c:v>1.4500000000000001E-2</c:v>
                </c:pt>
                <c:pt idx="131">
                  <c:v>1.49E-2</c:v>
                </c:pt>
                <c:pt idx="132">
                  <c:v>1.7999999999999999E-2</c:v>
                </c:pt>
                <c:pt idx="133">
                  <c:v>1.7600000000000001E-2</c:v>
                </c:pt>
                <c:pt idx="134">
                  <c:v>2.0299999999999999E-2</c:v>
                </c:pt>
                <c:pt idx="135">
                  <c:v>2.24E-2</c:v>
                </c:pt>
                <c:pt idx="136">
                  <c:v>0.02</c:v>
                </c:pt>
                <c:pt idx="137">
                  <c:v>2.1000000000000001E-2</c:v>
                </c:pt>
                <c:pt idx="138">
                  <c:v>3.4299999999999997E-2</c:v>
                </c:pt>
                <c:pt idx="139">
                  <c:v>3.39E-2</c:v>
                </c:pt>
                <c:pt idx="140">
                  <c:v>3.15E-2</c:v>
                </c:pt>
                <c:pt idx="141">
                  <c:v>2.9100000000000001E-2</c:v>
                </c:pt>
                <c:pt idx="142">
                  <c:v>2.8899999999999999E-2</c:v>
                </c:pt>
                <c:pt idx="143">
                  <c:v>2.8799999999999999E-2</c:v>
                </c:pt>
                <c:pt idx="144">
                  <c:v>2.5600000000000001E-2</c:v>
                </c:pt>
                <c:pt idx="145">
                  <c:v>2.6700000000000002E-2</c:v>
                </c:pt>
                <c:pt idx="146">
                  <c:v>2.63E-2</c:v>
                </c:pt>
                <c:pt idx="147">
                  <c:v>2.6700000000000002E-2</c:v>
                </c:pt>
                <c:pt idx="148">
                  <c:v>2.35E-2</c:v>
                </c:pt>
                <c:pt idx="149">
                  <c:v>2.23E-2</c:v>
                </c:pt>
                <c:pt idx="150">
                  <c:v>1.0200000000000001E-2</c:v>
                </c:pt>
                <c:pt idx="151">
                  <c:v>1.17E-2</c:v>
                </c:pt>
                <c:pt idx="152">
                  <c:v>1.1599999999999999E-2</c:v>
                </c:pt>
                <c:pt idx="153">
                  <c:v>1.67E-2</c:v>
                </c:pt>
                <c:pt idx="154">
                  <c:v>1.6199999999999999E-2</c:v>
                </c:pt>
                <c:pt idx="155">
                  <c:v>1.5699999999999999E-2</c:v>
                </c:pt>
                <c:pt idx="156">
                  <c:v>1.5599999999999999E-2</c:v>
                </c:pt>
                <c:pt idx="157">
                  <c:v>1.5900000000000001E-2</c:v>
                </c:pt>
                <c:pt idx="158">
                  <c:v>1.6299999999999999E-2</c:v>
                </c:pt>
                <c:pt idx="159">
                  <c:v>1.4800000000000001E-2</c:v>
                </c:pt>
                <c:pt idx="160">
                  <c:v>1.7299999999999999E-2</c:v>
                </c:pt>
                <c:pt idx="161">
                  <c:v>2.06E-2</c:v>
                </c:pt>
                <c:pt idx="162">
                  <c:v>1.9800000000000002E-2</c:v>
                </c:pt>
                <c:pt idx="163">
                  <c:v>2.1700000000000001E-2</c:v>
                </c:pt>
                <c:pt idx="164">
                  <c:v>2.9000000000000001E-2</c:v>
                </c:pt>
                <c:pt idx="165">
                  <c:v>2.7400000000000001E-2</c:v>
                </c:pt>
                <c:pt idx="166">
                  <c:v>2.98E-2</c:v>
                </c:pt>
                <c:pt idx="167">
                  <c:v>3.0599999999999999E-2</c:v>
                </c:pt>
                <c:pt idx="168">
                  <c:v>3.1600000000000003E-2</c:v>
                </c:pt>
                <c:pt idx="169">
                  <c:v>3.04E-2</c:v>
                </c:pt>
                <c:pt idx="170">
                  <c:v>2.7400000000000001E-2</c:v>
                </c:pt>
                <c:pt idx="171">
                  <c:v>2.64E-2</c:v>
                </c:pt>
                <c:pt idx="172">
                  <c:v>2.35E-2</c:v>
                </c:pt>
                <c:pt idx="173">
                  <c:v>2.18E-2</c:v>
                </c:pt>
                <c:pt idx="174">
                  <c:v>2.1499999999999998E-2</c:v>
                </c:pt>
                <c:pt idx="175">
                  <c:v>1.7899999999999999E-2</c:v>
                </c:pt>
                <c:pt idx="176">
                  <c:v>0.01</c:v>
                </c:pt>
                <c:pt idx="177">
                  <c:v>6.7999999999999996E-3</c:v>
                </c:pt>
                <c:pt idx="178">
                  <c:v>4.7000000000000002E-3</c:v>
                </c:pt>
                <c:pt idx="179">
                  <c:v>4.1000000000000003E-3</c:v>
                </c:pt>
                <c:pt idx="180">
                  <c:v>3.0999999999999999E-3</c:v>
                </c:pt>
                <c:pt idx="181">
                  <c:v>2E-3</c:v>
                </c:pt>
                <c:pt idx="182">
                  <c:v>3.5000000000000001E-3</c:v>
                </c:pt>
                <c:pt idx="183">
                  <c:v>3.5000000000000001E-3</c:v>
                </c:pt>
                <c:pt idx="184">
                  <c:v>1.9E-3</c:v>
                </c:pt>
                <c:pt idx="185">
                  <c:v>1.9E-3</c:v>
                </c:pt>
                <c:pt idx="186">
                  <c:v>1.9E-3</c:v>
                </c:pt>
                <c:pt idx="187">
                  <c:v>1.9E-3</c:v>
                </c:pt>
                <c:pt idx="188">
                  <c:v>2.3999999999999998E-3</c:v>
                </c:pt>
                <c:pt idx="189">
                  <c:v>2.3999999999999998E-3</c:v>
                </c:pt>
                <c:pt idx="190">
                  <c:v>2.3999999999999998E-3</c:v>
                </c:pt>
                <c:pt idx="191">
                  <c:v>5.1999999999999998E-3</c:v>
                </c:pt>
                <c:pt idx="192">
                  <c:v>5.7000000000000002E-3</c:v>
                </c:pt>
                <c:pt idx="193">
                  <c:v>5.7999999999999996E-3</c:v>
                </c:pt>
                <c:pt idx="194">
                  <c:v>4.3E-3</c:v>
                </c:pt>
                <c:pt idx="195">
                  <c:v>4.1000000000000003E-3</c:v>
                </c:pt>
                <c:pt idx="196">
                  <c:v>5.3E-3</c:v>
                </c:pt>
                <c:pt idx="197">
                  <c:v>6.1000000000000004E-3</c:v>
                </c:pt>
                <c:pt idx="198">
                  <c:v>6.0000000000000001E-3</c:v>
                </c:pt>
                <c:pt idx="199">
                  <c:v>5.8999999999999999E-3</c:v>
                </c:pt>
                <c:pt idx="200">
                  <c:v>9.9000000000000008E-3</c:v>
                </c:pt>
                <c:pt idx="201">
                  <c:v>1.18E-2</c:v>
                </c:pt>
                <c:pt idx="202">
                  <c:v>1.24E-2</c:v>
                </c:pt>
                <c:pt idx="203">
                  <c:v>9.4999999999999998E-3</c:v>
                </c:pt>
                <c:pt idx="204">
                  <c:v>8.9999999999999993E-3</c:v>
                </c:pt>
                <c:pt idx="205">
                  <c:v>1.04E-2</c:v>
                </c:pt>
                <c:pt idx="206">
                  <c:v>1.04E-2</c:v>
                </c:pt>
                <c:pt idx="207">
                  <c:v>1.11E-2</c:v>
                </c:pt>
                <c:pt idx="208">
                  <c:v>1.0699999999999999E-2</c:v>
                </c:pt>
                <c:pt idx="209">
                  <c:v>1.09E-2</c:v>
                </c:pt>
                <c:pt idx="210">
                  <c:v>1.1599999999999999E-2</c:v>
                </c:pt>
                <c:pt idx="211">
                  <c:v>1.4500000000000001E-2</c:v>
                </c:pt>
                <c:pt idx="212">
                  <c:v>1.12E-2</c:v>
                </c:pt>
                <c:pt idx="213">
                  <c:v>9.1999999999999998E-3</c:v>
                </c:pt>
                <c:pt idx="214">
                  <c:v>8.5000000000000006E-3</c:v>
                </c:pt>
                <c:pt idx="215">
                  <c:v>8.3999999999999995E-3</c:v>
                </c:pt>
                <c:pt idx="216">
                  <c:v>9.7999999999999997E-3</c:v>
                </c:pt>
              </c:numCache>
            </c:numRef>
          </c:val>
          <c:smooth val="0"/>
          <c:extLst>
            <c:ext xmlns:c16="http://schemas.microsoft.com/office/drawing/2014/chart" uri="{C3380CC4-5D6E-409C-BE32-E72D297353CC}">
              <c16:uniqueId val="{00000000-437A-4EF8-901D-BAAC00AB3E0F}"/>
            </c:ext>
          </c:extLst>
        </c:ser>
        <c:ser>
          <c:idx val="1"/>
          <c:order val="1"/>
          <c:tx>
            <c:strRef>
              <c:f>Sheet1!$C$1</c:f>
              <c:strCache>
                <c:ptCount val="1"/>
                <c:pt idx="0">
                  <c:v>Not Sponsored</c:v>
                </c:pt>
              </c:strCache>
            </c:strRef>
          </c:tx>
          <c:spPr>
            <a:ln w="38100">
              <a:solidFill>
                <a:srgbClr val="40C2C9"/>
              </a:solidFill>
              <a:prstDash val="solid"/>
            </a:ln>
          </c:spPr>
          <c:marker>
            <c:symbol val="none"/>
          </c:marker>
          <c:dLbls>
            <c:delete val="1"/>
          </c:dLbls>
          <c:cat>
            <c:numRef>
              <c:f>Sheet1!$A$95:$A$311</c:f>
              <c:numCache>
                <c:formatCode>m/d/yyyy</c:formatCode>
                <c:ptCount val="217"/>
                <c:pt idx="0">
                  <c:v>38990</c:v>
                </c:pt>
                <c:pt idx="1">
                  <c:v>39021</c:v>
                </c:pt>
                <c:pt idx="2">
                  <c:v>39051</c:v>
                </c:pt>
                <c:pt idx="3">
                  <c:v>39082</c:v>
                </c:pt>
                <c:pt idx="4">
                  <c:v>39113</c:v>
                </c:pt>
                <c:pt idx="5">
                  <c:v>39141</c:v>
                </c:pt>
                <c:pt idx="6">
                  <c:v>39172</c:v>
                </c:pt>
                <c:pt idx="7">
                  <c:v>39202</c:v>
                </c:pt>
                <c:pt idx="8">
                  <c:v>39233</c:v>
                </c:pt>
                <c:pt idx="9">
                  <c:v>39263</c:v>
                </c:pt>
                <c:pt idx="10">
                  <c:v>39294</c:v>
                </c:pt>
                <c:pt idx="11">
                  <c:v>39325</c:v>
                </c:pt>
                <c:pt idx="12">
                  <c:v>39355</c:v>
                </c:pt>
                <c:pt idx="13">
                  <c:v>39386</c:v>
                </c:pt>
                <c:pt idx="14">
                  <c:v>39416</c:v>
                </c:pt>
                <c:pt idx="15">
                  <c:v>39447</c:v>
                </c:pt>
                <c:pt idx="16">
                  <c:v>39478</c:v>
                </c:pt>
                <c:pt idx="17">
                  <c:v>39507</c:v>
                </c:pt>
                <c:pt idx="18">
                  <c:v>39538</c:v>
                </c:pt>
                <c:pt idx="19">
                  <c:v>39568</c:v>
                </c:pt>
                <c:pt idx="20">
                  <c:v>39599</c:v>
                </c:pt>
                <c:pt idx="21">
                  <c:v>39629</c:v>
                </c:pt>
                <c:pt idx="22">
                  <c:v>39660</c:v>
                </c:pt>
                <c:pt idx="23">
                  <c:v>39691</c:v>
                </c:pt>
                <c:pt idx="24">
                  <c:v>39721</c:v>
                </c:pt>
                <c:pt idx="25">
                  <c:v>39752</c:v>
                </c:pt>
                <c:pt idx="26">
                  <c:v>39782</c:v>
                </c:pt>
                <c:pt idx="27">
                  <c:v>39813</c:v>
                </c:pt>
                <c:pt idx="28">
                  <c:v>39844</c:v>
                </c:pt>
                <c:pt idx="29">
                  <c:v>39872</c:v>
                </c:pt>
                <c:pt idx="30">
                  <c:v>39903</c:v>
                </c:pt>
                <c:pt idx="31">
                  <c:v>39933</c:v>
                </c:pt>
                <c:pt idx="32">
                  <c:v>39964</c:v>
                </c:pt>
                <c:pt idx="33">
                  <c:v>39994</c:v>
                </c:pt>
                <c:pt idx="34">
                  <c:v>40025</c:v>
                </c:pt>
                <c:pt idx="35">
                  <c:v>40056</c:v>
                </c:pt>
                <c:pt idx="36">
                  <c:v>40086</c:v>
                </c:pt>
                <c:pt idx="37">
                  <c:v>40117</c:v>
                </c:pt>
                <c:pt idx="38">
                  <c:v>40147</c:v>
                </c:pt>
                <c:pt idx="39">
                  <c:v>40178</c:v>
                </c:pt>
                <c:pt idx="40">
                  <c:v>40209</c:v>
                </c:pt>
                <c:pt idx="41">
                  <c:v>40237</c:v>
                </c:pt>
                <c:pt idx="42">
                  <c:v>40268</c:v>
                </c:pt>
                <c:pt idx="43">
                  <c:v>40298</c:v>
                </c:pt>
                <c:pt idx="44">
                  <c:v>40329</c:v>
                </c:pt>
                <c:pt idx="45">
                  <c:v>40359</c:v>
                </c:pt>
                <c:pt idx="46">
                  <c:v>40390</c:v>
                </c:pt>
                <c:pt idx="47">
                  <c:v>40421</c:v>
                </c:pt>
                <c:pt idx="48">
                  <c:v>40451</c:v>
                </c:pt>
                <c:pt idx="49">
                  <c:v>40482</c:v>
                </c:pt>
                <c:pt idx="50">
                  <c:v>40512</c:v>
                </c:pt>
                <c:pt idx="51">
                  <c:v>40543</c:v>
                </c:pt>
                <c:pt idx="52">
                  <c:v>40574</c:v>
                </c:pt>
                <c:pt idx="53">
                  <c:v>40602</c:v>
                </c:pt>
                <c:pt idx="54">
                  <c:v>40633</c:v>
                </c:pt>
                <c:pt idx="55">
                  <c:v>40663</c:v>
                </c:pt>
                <c:pt idx="56">
                  <c:v>40694</c:v>
                </c:pt>
                <c:pt idx="57">
                  <c:v>40724</c:v>
                </c:pt>
                <c:pt idx="58">
                  <c:v>40755</c:v>
                </c:pt>
                <c:pt idx="59">
                  <c:v>40786</c:v>
                </c:pt>
                <c:pt idx="60">
                  <c:v>40816</c:v>
                </c:pt>
                <c:pt idx="61">
                  <c:v>40847</c:v>
                </c:pt>
                <c:pt idx="62">
                  <c:v>40877</c:v>
                </c:pt>
                <c:pt idx="63">
                  <c:v>40908</c:v>
                </c:pt>
                <c:pt idx="64">
                  <c:v>40939</c:v>
                </c:pt>
                <c:pt idx="65">
                  <c:v>40968</c:v>
                </c:pt>
                <c:pt idx="66">
                  <c:v>40999</c:v>
                </c:pt>
                <c:pt idx="67">
                  <c:v>41029</c:v>
                </c:pt>
                <c:pt idx="68">
                  <c:v>41060</c:v>
                </c:pt>
                <c:pt idx="69">
                  <c:v>41090</c:v>
                </c:pt>
                <c:pt idx="70">
                  <c:v>41121</c:v>
                </c:pt>
                <c:pt idx="71">
                  <c:v>41152</c:v>
                </c:pt>
                <c:pt idx="72">
                  <c:v>41182</c:v>
                </c:pt>
                <c:pt idx="73">
                  <c:v>41213</c:v>
                </c:pt>
                <c:pt idx="74">
                  <c:v>41243</c:v>
                </c:pt>
                <c:pt idx="75">
                  <c:v>41274</c:v>
                </c:pt>
                <c:pt idx="76">
                  <c:v>41305</c:v>
                </c:pt>
                <c:pt idx="77">
                  <c:v>41333</c:v>
                </c:pt>
                <c:pt idx="78">
                  <c:v>41364</c:v>
                </c:pt>
                <c:pt idx="79">
                  <c:v>41394</c:v>
                </c:pt>
                <c:pt idx="80">
                  <c:v>41425</c:v>
                </c:pt>
                <c:pt idx="81">
                  <c:v>41455</c:v>
                </c:pt>
                <c:pt idx="82">
                  <c:v>41485</c:v>
                </c:pt>
                <c:pt idx="83">
                  <c:v>41516</c:v>
                </c:pt>
                <c:pt idx="84">
                  <c:v>41547</c:v>
                </c:pt>
                <c:pt idx="85">
                  <c:v>41578</c:v>
                </c:pt>
                <c:pt idx="86">
                  <c:v>41608</c:v>
                </c:pt>
                <c:pt idx="87">
                  <c:v>41639</c:v>
                </c:pt>
                <c:pt idx="88">
                  <c:v>41670</c:v>
                </c:pt>
                <c:pt idx="89">
                  <c:v>41698</c:v>
                </c:pt>
                <c:pt idx="90">
                  <c:v>41729</c:v>
                </c:pt>
                <c:pt idx="91">
                  <c:v>41759</c:v>
                </c:pt>
                <c:pt idx="92">
                  <c:v>41790</c:v>
                </c:pt>
                <c:pt idx="93">
                  <c:v>41820</c:v>
                </c:pt>
                <c:pt idx="94">
                  <c:v>41851</c:v>
                </c:pt>
                <c:pt idx="95">
                  <c:v>41882</c:v>
                </c:pt>
                <c:pt idx="96">
                  <c:v>41912</c:v>
                </c:pt>
                <c:pt idx="97">
                  <c:v>41943</c:v>
                </c:pt>
                <c:pt idx="98">
                  <c:v>41973</c:v>
                </c:pt>
                <c:pt idx="99">
                  <c:v>42004</c:v>
                </c:pt>
                <c:pt idx="100">
                  <c:v>42035</c:v>
                </c:pt>
                <c:pt idx="101">
                  <c:v>42063</c:v>
                </c:pt>
                <c:pt idx="102">
                  <c:v>42094</c:v>
                </c:pt>
                <c:pt idx="103">
                  <c:v>42124</c:v>
                </c:pt>
                <c:pt idx="104">
                  <c:v>42155</c:v>
                </c:pt>
                <c:pt idx="105">
                  <c:v>42185</c:v>
                </c:pt>
                <c:pt idx="106">
                  <c:v>42216</c:v>
                </c:pt>
                <c:pt idx="107">
                  <c:v>42247</c:v>
                </c:pt>
                <c:pt idx="108">
                  <c:v>42277</c:v>
                </c:pt>
                <c:pt idx="109">
                  <c:v>42308</c:v>
                </c:pt>
                <c:pt idx="110">
                  <c:v>42338</c:v>
                </c:pt>
                <c:pt idx="111">
                  <c:v>42369</c:v>
                </c:pt>
                <c:pt idx="112">
                  <c:v>42400</c:v>
                </c:pt>
                <c:pt idx="113">
                  <c:v>42429</c:v>
                </c:pt>
                <c:pt idx="114">
                  <c:v>42460</c:v>
                </c:pt>
                <c:pt idx="115">
                  <c:v>42490</c:v>
                </c:pt>
                <c:pt idx="116">
                  <c:v>42521</c:v>
                </c:pt>
                <c:pt idx="117">
                  <c:v>42551</c:v>
                </c:pt>
                <c:pt idx="118">
                  <c:v>42581</c:v>
                </c:pt>
                <c:pt idx="119">
                  <c:v>42612</c:v>
                </c:pt>
                <c:pt idx="120">
                  <c:v>42643</c:v>
                </c:pt>
                <c:pt idx="121">
                  <c:v>42674</c:v>
                </c:pt>
                <c:pt idx="122">
                  <c:v>42704</c:v>
                </c:pt>
                <c:pt idx="123">
                  <c:v>42735</c:v>
                </c:pt>
                <c:pt idx="124">
                  <c:v>42766</c:v>
                </c:pt>
                <c:pt idx="125">
                  <c:v>42794</c:v>
                </c:pt>
                <c:pt idx="126">
                  <c:v>42825</c:v>
                </c:pt>
                <c:pt idx="127">
                  <c:v>42855</c:v>
                </c:pt>
                <c:pt idx="128">
                  <c:v>42886</c:v>
                </c:pt>
                <c:pt idx="129">
                  <c:v>42916</c:v>
                </c:pt>
                <c:pt idx="130">
                  <c:v>42947</c:v>
                </c:pt>
                <c:pt idx="131">
                  <c:v>42978</c:v>
                </c:pt>
                <c:pt idx="132">
                  <c:v>43008</c:v>
                </c:pt>
                <c:pt idx="133">
                  <c:v>43039</c:v>
                </c:pt>
                <c:pt idx="134">
                  <c:v>43069</c:v>
                </c:pt>
                <c:pt idx="135">
                  <c:v>43100</c:v>
                </c:pt>
                <c:pt idx="136">
                  <c:v>43131</c:v>
                </c:pt>
                <c:pt idx="137">
                  <c:v>43159</c:v>
                </c:pt>
                <c:pt idx="138">
                  <c:v>43190</c:v>
                </c:pt>
                <c:pt idx="139">
                  <c:v>43220</c:v>
                </c:pt>
                <c:pt idx="140">
                  <c:v>43251</c:v>
                </c:pt>
                <c:pt idx="141">
                  <c:v>43281</c:v>
                </c:pt>
                <c:pt idx="142">
                  <c:v>43312</c:v>
                </c:pt>
                <c:pt idx="143">
                  <c:v>43343</c:v>
                </c:pt>
                <c:pt idx="144">
                  <c:v>43373</c:v>
                </c:pt>
                <c:pt idx="145">
                  <c:v>43404</c:v>
                </c:pt>
                <c:pt idx="146">
                  <c:v>43434</c:v>
                </c:pt>
                <c:pt idx="147">
                  <c:v>43465</c:v>
                </c:pt>
                <c:pt idx="148">
                  <c:v>43496</c:v>
                </c:pt>
                <c:pt idx="149">
                  <c:v>43524</c:v>
                </c:pt>
                <c:pt idx="150">
                  <c:v>43555</c:v>
                </c:pt>
                <c:pt idx="151">
                  <c:v>43585</c:v>
                </c:pt>
                <c:pt idx="152">
                  <c:v>43616</c:v>
                </c:pt>
                <c:pt idx="153">
                  <c:v>43646</c:v>
                </c:pt>
                <c:pt idx="154">
                  <c:v>43677</c:v>
                </c:pt>
                <c:pt idx="155">
                  <c:v>43708</c:v>
                </c:pt>
                <c:pt idx="156">
                  <c:v>43738</c:v>
                </c:pt>
                <c:pt idx="157">
                  <c:v>43769</c:v>
                </c:pt>
                <c:pt idx="158">
                  <c:v>43799</c:v>
                </c:pt>
                <c:pt idx="159">
                  <c:v>43830</c:v>
                </c:pt>
                <c:pt idx="160">
                  <c:v>43861</c:v>
                </c:pt>
                <c:pt idx="161">
                  <c:v>43890</c:v>
                </c:pt>
                <c:pt idx="162">
                  <c:v>43921</c:v>
                </c:pt>
                <c:pt idx="163">
                  <c:v>43951</c:v>
                </c:pt>
                <c:pt idx="164">
                  <c:v>43982</c:v>
                </c:pt>
                <c:pt idx="165">
                  <c:v>44012</c:v>
                </c:pt>
                <c:pt idx="166">
                  <c:v>44043</c:v>
                </c:pt>
                <c:pt idx="167">
                  <c:v>44074</c:v>
                </c:pt>
                <c:pt idx="168">
                  <c:v>44104</c:v>
                </c:pt>
                <c:pt idx="169">
                  <c:v>44135</c:v>
                </c:pt>
                <c:pt idx="170">
                  <c:v>44165</c:v>
                </c:pt>
                <c:pt idx="171">
                  <c:v>44196</c:v>
                </c:pt>
                <c:pt idx="172">
                  <c:v>44227</c:v>
                </c:pt>
                <c:pt idx="173">
                  <c:v>44255</c:v>
                </c:pt>
                <c:pt idx="174">
                  <c:v>44286</c:v>
                </c:pt>
                <c:pt idx="175">
                  <c:v>44316</c:v>
                </c:pt>
                <c:pt idx="176">
                  <c:v>44347</c:v>
                </c:pt>
                <c:pt idx="177">
                  <c:v>44377</c:v>
                </c:pt>
                <c:pt idx="178">
                  <c:v>44408</c:v>
                </c:pt>
                <c:pt idx="179">
                  <c:v>44439</c:v>
                </c:pt>
                <c:pt idx="180">
                  <c:v>44469</c:v>
                </c:pt>
                <c:pt idx="181">
                  <c:v>44500</c:v>
                </c:pt>
                <c:pt idx="182">
                  <c:v>44530</c:v>
                </c:pt>
                <c:pt idx="183">
                  <c:v>44561</c:v>
                </c:pt>
                <c:pt idx="184">
                  <c:v>44592</c:v>
                </c:pt>
                <c:pt idx="185">
                  <c:v>44620</c:v>
                </c:pt>
                <c:pt idx="186">
                  <c:v>44651</c:v>
                </c:pt>
                <c:pt idx="187">
                  <c:v>44681</c:v>
                </c:pt>
                <c:pt idx="188">
                  <c:v>44712</c:v>
                </c:pt>
                <c:pt idx="189">
                  <c:v>44742</c:v>
                </c:pt>
                <c:pt idx="190">
                  <c:v>44773</c:v>
                </c:pt>
                <c:pt idx="191">
                  <c:v>44804</c:v>
                </c:pt>
                <c:pt idx="192">
                  <c:v>44834</c:v>
                </c:pt>
                <c:pt idx="193">
                  <c:v>44865</c:v>
                </c:pt>
                <c:pt idx="194">
                  <c:v>44895</c:v>
                </c:pt>
                <c:pt idx="195">
                  <c:v>44926</c:v>
                </c:pt>
                <c:pt idx="196">
                  <c:v>44957</c:v>
                </c:pt>
                <c:pt idx="197">
                  <c:v>44985</c:v>
                </c:pt>
                <c:pt idx="198">
                  <c:v>45016</c:v>
                </c:pt>
                <c:pt idx="199">
                  <c:v>45046</c:v>
                </c:pt>
                <c:pt idx="200">
                  <c:v>45077</c:v>
                </c:pt>
                <c:pt idx="201">
                  <c:v>45107</c:v>
                </c:pt>
                <c:pt idx="202">
                  <c:v>45138</c:v>
                </c:pt>
                <c:pt idx="203">
                  <c:v>45169</c:v>
                </c:pt>
                <c:pt idx="204">
                  <c:v>45199</c:v>
                </c:pt>
                <c:pt idx="205">
                  <c:v>45230</c:v>
                </c:pt>
                <c:pt idx="206">
                  <c:v>45260</c:v>
                </c:pt>
                <c:pt idx="207">
                  <c:v>45291</c:v>
                </c:pt>
                <c:pt idx="208">
                  <c:v>45322</c:v>
                </c:pt>
                <c:pt idx="209">
                  <c:v>45351</c:v>
                </c:pt>
                <c:pt idx="210">
                  <c:v>45382</c:v>
                </c:pt>
                <c:pt idx="211">
                  <c:v>45412</c:v>
                </c:pt>
                <c:pt idx="212">
                  <c:v>45443</c:v>
                </c:pt>
                <c:pt idx="213">
                  <c:v>45473</c:v>
                </c:pt>
                <c:pt idx="214">
                  <c:v>45504</c:v>
                </c:pt>
                <c:pt idx="215">
                  <c:v>45535</c:v>
                </c:pt>
                <c:pt idx="216">
                  <c:v>45565</c:v>
                </c:pt>
              </c:numCache>
            </c:numRef>
          </c:cat>
          <c:val>
            <c:numRef>
              <c:f>Sheet1!$C$95:$C$311</c:f>
              <c:numCache>
                <c:formatCode>0.00%</c:formatCode>
                <c:ptCount val="217"/>
                <c:pt idx="0">
                  <c:v>2.4199999999999999E-2</c:v>
                </c:pt>
                <c:pt idx="1">
                  <c:v>1.5599999999999999E-2</c:v>
                </c:pt>
                <c:pt idx="2">
                  <c:v>1.8499999999999999E-2</c:v>
                </c:pt>
                <c:pt idx="3">
                  <c:v>4.7000000000000002E-3</c:v>
                </c:pt>
                <c:pt idx="4">
                  <c:v>4.4999999999999997E-3</c:v>
                </c:pt>
                <c:pt idx="5">
                  <c:v>4.4000000000000003E-3</c:v>
                </c:pt>
                <c:pt idx="6">
                  <c:v>4.1000000000000003E-3</c:v>
                </c:pt>
                <c:pt idx="7">
                  <c:v>4.0000000000000001E-3</c:v>
                </c:pt>
                <c:pt idx="8">
                  <c:v>3.7000000000000002E-3</c:v>
                </c:pt>
                <c:pt idx="9">
                  <c:v>3.5000000000000001E-3</c:v>
                </c:pt>
                <c:pt idx="10">
                  <c:v>5.0000000000000001E-3</c:v>
                </c:pt>
                <c:pt idx="11">
                  <c:v>5.0000000000000001E-3</c:v>
                </c:pt>
                <c:pt idx="12">
                  <c:v>1.0200000000000001E-2</c:v>
                </c:pt>
                <c:pt idx="13">
                  <c:v>8.3000000000000001E-3</c:v>
                </c:pt>
                <c:pt idx="14">
                  <c:v>6.3E-3</c:v>
                </c:pt>
                <c:pt idx="15">
                  <c:v>5.7000000000000002E-3</c:v>
                </c:pt>
                <c:pt idx="16">
                  <c:v>9.1999999999999998E-3</c:v>
                </c:pt>
                <c:pt idx="17">
                  <c:v>1.12E-2</c:v>
                </c:pt>
                <c:pt idx="18">
                  <c:v>1.37E-2</c:v>
                </c:pt>
                <c:pt idx="19">
                  <c:v>1.8800000000000001E-2</c:v>
                </c:pt>
                <c:pt idx="20">
                  <c:v>2.81E-2</c:v>
                </c:pt>
                <c:pt idx="21">
                  <c:v>2.8400000000000002E-2</c:v>
                </c:pt>
                <c:pt idx="22">
                  <c:v>2.98E-2</c:v>
                </c:pt>
                <c:pt idx="23">
                  <c:v>0.03</c:v>
                </c:pt>
                <c:pt idx="24">
                  <c:v>2.63E-2</c:v>
                </c:pt>
                <c:pt idx="25">
                  <c:v>2.76E-2</c:v>
                </c:pt>
                <c:pt idx="26">
                  <c:v>2.92E-2</c:v>
                </c:pt>
                <c:pt idx="27">
                  <c:v>3.39E-2</c:v>
                </c:pt>
                <c:pt idx="28">
                  <c:v>6.7699999999999996E-2</c:v>
                </c:pt>
                <c:pt idx="29">
                  <c:v>7.0000000000000007E-2</c:v>
                </c:pt>
                <c:pt idx="30">
                  <c:v>0.1389</c:v>
                </c:pt>
                <c:pt idx="31">
                  <c:v>0.13769999999999999</c:v>
                </c:pt>
                <c:pt idx="32">
                  <c:v>0.1386</c:v>
                </c:pt>
                <c:pt idx="33">
                  <c:v>0.15110000000000001</c:v>
                </c:pt>
                <c:pt idx="34">
                  <c:v>0.1593</c:v>
                </c:pt>
                <c:pt idx="35">
                  <c:v>0.15559999999999999</c:v>
                </c:pt>
                <c:pt idx="36">
                  <c:v>0.1578</c:v>
                </c:pt>
                <c:pt idx="37">
                  <c:v>0.16159999999999999</c:v>
                </c:pt>
                <c:pt idx="38">
                  <c:v>0.1623</c:v>
                </c:pt>
                <c:pt idx="39">
                  <c:v>0.16309999999999999</c:v>
                </c:pt>
                <c:pt idx="40">
                  <c:v>0.1331</c:v>
                </c:pt>
                <c:pt idx="41">
                  <c:v>0.13170000000000001</c:v>
                </c:pt>
                <c:pt idx="42">
                  <c:v>6.4100000000000004E-2</c:v>
                </c:pt>
                <c:pt idx="43">
                  <c:v>6.4799999999999996E-2</c:v>
                </c:pt>
                <c:pt idx="44">
                  <c:v>5.4699999999999999E-2</c:v>
                </c:pt>
                <c:pt idx="45">
                  <c:v>3.9E-2</c:v>
                </c:pt>
                <c:pt idx="46">
                  <c:v>2.8899999999999999E-2</c:v>
                </c:pt>
                <c:pt idx="47">
                  <c:v>3.8199999999999998E-2</c:v>
                </c:pt>
                <c:pt idx="48">
                  <c:v>3.5799999999999998E-2</c:v>
                </c:pt>
                <c:pt idx="49">
                  <c:v>2.53E-2</c:v>
                </c:pt>
                <c:pt idx="50">
                  <c:v>2.2599999999999999E-2</c:v>
                </c:pt>
                <c:pt idx="51">
                  <c:v>1.54E-2</c:v>
                </c:pt>
                <c:pt idx="52">
                  <c:v>1.5100000000000001E-2</c:v>
                </c:pt>
                <c:pt idx="53">
                  <c:v>1.3899999999999999E-2</c:v>
                </c:pt>
                <c:pt idx="54">
                  <c:v>1.3899999999999999E-2</c:v>
                </c:pt>
                <c:pt idx="55">
                  <c:v>9.7000000000000003E-3</c:v>
                </c:pt>
                <c:pt idx="56">
                  <c:v>9.5999999999999992E-3</c:v>
                </c:pt>
                <c:pt idx="57">
                  <c:v>9.5999999999999992E-3</c:v>
                </c:pt>
                <c:pt idx="58">
                  <c:v>9.4999999999999998E-3</c:v>
                </c:pt>
                <c:pt idx="59">
                  <c:v>0</c:v>
                </c:pt>
                <c:pt idx="60">
                  <c:v>0</c:v>
                </c:pt>
                <c:pt idx="61">
                  <c:v>0</c:v>
                </c:pt>
                <c:pt idx="62">
                  <c:v>0</c:v>
                </c:pt>
                <c:pt idx="63">
                  <c:v>0</c:v>
                </c:pt>
                <c:pt idx="64">
                  <c:v>0</c:v>
                </c:pt>
                <c:pt idx="65">
                  <c:v>0</c:v>
                </c:pt>
                <c:pt idx="66">
                  <c:v>0</c:v>
                </c:pt>
                <c:pt idx="67">
                  <c:v>8.8999999999999999E-3</c:v>
                </c:pt>
                <c:pt idx="68">
                  <c:v>2.4199999999999999E-2</c:v>
                </c:pt>
                <c:pt idx="69">
                  <c:v>2.3300000000000001E-2</c:v>
                </c:pt>
                <c:pt idx="70">
                  <c:v>2.35E-2</c:v>
                </c:pt>
                <c:pt idx="71">
                  <c:v>2.3800000000000002E-2</c:v>
                </c:pt>
                <c:pt idx="72">
                  <c:v>2.3800000000000002E-2</c:v>
                </c:pt>
                <c:pt idx="73">
                  <c:v>2.35E-2</c:v>
                </c:pt>
                <c:pt idx="74">
                  <c:v>3.0599999999999999E-2</c:v>
                </c:pt>
                <c:pt idx="75">
                  <c:v>3.0499999999999999E-2</c:v>
                </c:pt>
                <c:pt idx="76">
                  <c:v>3.27E-2</c:v>
                </c:pt>
                <c:pt idx="77">
                  <c:v>3.2800000000000003E-2</c:v>
                </c:pt>
                <c:pt idx="78">
                  <c:v>5.6399999999999999E-2</c:v>
                </c:pt>
                <c:pt idx="79">
                  <c:v>4.6399999999999997E-2</c:v>
                </c:pt>
                <c:pt idx="80">
                  <c:v>3.2000000000000001E-2</c:v>
                </c:pt>
                <c:pt idx="81">
                  <c:v>3.1099999999999999E-2</c:v>
                </c:pt>
                <c:pt idx="82">
                  <c:v>3.1399999999999997E-2</c:v>
                </c:pt>
                <c:pt idx="83">
                  <c:v>3.1E-2</c:v>
                </c:pt>
                <c:pt idx="84">
                  <c:v>3.78E-2</c:v>
                </c:pt>
                <c:pt idx="85">
                  <c:v>3.6900000000000002E-2</c:v>
                </c:pt>
                <c:pt idx="86">
                  <c:v>3.0800000000000001E-2</c:v>
                </c:pt>
                <c:pt idx="87">
                  <c:v>3.1699999999999999E-2</c:v>
                </c:pt>
                <c:pt idx="88">
                  <c:v>2.87E-2</c:v>
                </c:pt>
                <c:pt idx="89">
                  <c:v>2.86E-2</c:v>
                </c:pt>
                <c:pt idx="90">
                  <c:v>7.9000000000000008E-3</c:v>
                </c:pt>
                <c:pt idx="91">
                  <c:v>7.7999999999999996E-3</c:v>
                </c:pt>
                <c:pt idx="92">
                  <c:v>7.7999999999999996E-3</c:v>
                </c:pt>
                <c:pt idx="93">
                  <c:v>7.1999999999999998E-3</c:v>
                </c:pt>
                <c:pt idx="94">
                  <c:v>8.8000000000000005E-3</c:v>
                </c:pt>
                <c:pt idx="95">
                  <c:v>8.3999999999999995E-3</c:v>
                </c:pt>
                <c:pt idx="96">
                  <c:v>3.0000000000000001E-3</c:v>
                </c:pt>
                <c:pt idx="97">
                  <c:v>2.8999999999999998E-3</c:v>
                </c:pt>
                <c:pt idx="98">
                  <c:v>2.8999999999999998E-3</c:v>
                </c:pt>
                <c:pt idx="99">
                  <c:v>1.4E-3</c:v>
                </c:pt>
                <c:pt idx="100">
                  <c:v>1.4E-3</c:v>
                </c:pt>
                <c:pt idx="101">
                  <c:v>1.4E-3</c:v>
                </c:pt>
                <c:pt idx="102">
                  <c:v>1.2999999999999999E-3</c:v>
                </c:pt>
                <c:pt idx="103">
                  <c:v>5.1000000000000004E-3</c:v>
                </c:pt>
                <c:pt idx="104">
                  <c:v>5.8999999999999999E-3</c:v>
                </c:pt>
                <c:pt idx="105">
                  <c:v>5.7999999999999996E-3</c:v>
                </c:pt>
                <c:pt idx="106">
                  <c:v>4.4000000000000003E-3</c:v>
                </c:pt>
                <c:pt idx="107">
                  <c:v>6.4000000000000003E-3</c:v>
                </c:pt>
                <c:pt idx="108">
                  <c:v>6.3E-3</c:v>
                </c:pt>
                <c:pt idx="109">
                  <c:v>6.3E-3</c:v>
                </c:pt>
                <c:pt idx="110">
                  <c:v>8.6E-3</c:v>
                </c:pt>
                <c:pt idx="111">
                  <c:v>1.12E-2</c:v>
                </c:pt>
                <c:pt idx="112">
                  <c:v>1.9699999999999999E-2</c:v>
                </c:pt>
                <c:pt idx="113">
                  <c:v>2.1499999999999998E-2</c:v>
                </c:pt>
                <c:pt idx="114">
                  <c:v>2.2499999999999999E-2</c:v>
                </c:pt>
                <c:pt idx="115">
                  <c:v>2.3099999999999999E-2</c:v>
                </c:pt>
                <c:pt idx="116">
                  <c:v>2.92E-2</c:v>
                </c:pt>
                <c:pt idx="117">
                  <c:v>2.9499999999999998E-2</c:v>
                </c:pt>
                <c:pt idx="118">
                  <c:v>3.2800000000000003E-2</c:v>
                </c:pt>
                <c:pt idx="119">
                  <c:v>3.1300000000000001E-2</c:v>
                </c:pt>
                <c:pt idx="120">
                  <c:v>3.0499999999999999E-2</c:v>
                </c:pt>
                <c:pt idx="121">
                  <c:v>2.92E-2</c:v>
                </c:pt>
                <c:pt idx="122">
                  <c:v>2.63E-2</c:v>
                </c:pt>
                <c:pt idx="123">
                  <c:v>2.3800000000000002E-2</c:v>
                </c:pt>
                <c:pt idx="124">
                  <c:v>1.6400000000000001E-2</c:v>
                </c:pt>
                <c:pt idx="125">
                  <c:v>1.4E-2</c:v>
                </c:pt>
                <c:pt idx="126">
                  <c:v>2.2100000000000002E-2</c:v>
                </c:pt>
                <c:pt idx="127">
                  <c:v>1.8499999999999999E-2</c:v>
                </c:pt>
                <c:pt idx="128">
                  <c:v>1.5599999999999999E-2</c:v>
                </c:pt>
                <c:pt idx="129">
                  <c:v>1.54E-2</c:v>
                </c:pt>
                <c:pt idx="130">
                  <c:v>1.23E-2</c:v>
                </c:pt>
                <c:pt idx="131">
                  <c:v>1.18E-2</c:v>
                </c:pt>
                <c:pt idx="132">
                  <c:v>1.17E-2</c:v>
                </c:pt>
                <c:pt idx="133">
                  <c:v>1.18E-2</c:v>
                </c:pt>
                <c:pt idx="134">
                  <c:v>1.8499999999999999E-2</c:v>
                </c:pt>
                <c:pt idx="135">
                  <c:v>1.8100000000000002E-2</c:v>
                </c:pt>
                <c:pt idx="136">
                  <c:v>1.8700000000000001E-2</c:v>
                </c:pt>
                <c:pt idx="137">
                  <c:v>1.8700000000000001E-2</c:v>
                </c:pt>
                <c:pt idx="138">
                  <c:v>1.04E-2</c:v>
                </c:pt>
                <c:pt idx="139">
                  <c:v>1.0200000000000001E-2</c:v>
                </c:pt>
                <c:pt idx="140">
                  <c:v>7.3000000000000001E-3</c:v>
                </c:pt>
                <c:pt idx="141">
                  <c:v>7.7000000000000002E-3</c:v>
                </c:pt>
                <c:pt idx="142">
                  <c:v>7.9000000000000008E-3</c:v>
                </c:pt>
                <c:pt idx="143">
                  <c:v>7.9000000000000008E-3</c:v>
                </c:pt>
                <c:pt idx="144">
                  <c:v>7.9000000000000008E-3</c:v>
                </c:pt>
                <c:pt idx="145">
                  <c:v>8.6E-3</c:v>
                </c:pt>
                <c:pt idx="146">
                  <c:v>1.8E-3</c:v>
                </c:pt>
                <c:pt idx="147">
                  <c:v>1.8E-3</c:v>
                </c:pt>
                <c:pt idx="148">
                  <c:v>1.8E-3</c:v>
                </c:pt>
                <c:pt idx="149">
                  <c:v>8.2000000000000007E-3</c:v>
                </c:pt>
                <c:pt idx="150">
                  <c:v>8.0999999999999996E-3</c:v>
                </c:pt>
                <c:pt idx="151">
                  <c:v>8.0000000000000002E-3</c:v>
                </c:pt>
                <c:pt idx="152">
                  <c:v>7.7999999999999996E-3</c:v>
                </c:pt>
                <c:pt idx="153">
                  <c:v>9.2999999999999992E-3</c:v>
                </c:pt>
                <c:pt idx="154">
                  <c:v>9.1999999999999998E-3</c:v>
                </c:pt>
                <c:pt idx="155">
                  <c:v>9.1000000000000004E-3</c:v>
                </c:pt>
                <c:pt idx="156">
                  <c:v>9.1999999999999998E-3</c:v>
                </c:pt>
                <c:pt idx="157">
                  <c:v>1.1900000000000001E-2</c:v>
                </c:pt>
                <c:pt idx="158">
                  <c:v>1.26E-2</c:v>
                </c:pt>
                <c:pt idx="159">
                  <c:v>1.2500000000000001E-2</c:v>
                </c:pt>
                <c:pt idx="160">
                  <c:v>1.9800000000000002E-2</c:v>
                </c:pt>
                <c:pt idx="161">
                  <c:v>1.47E-2</c:v>
                </c:pt>
                <c:pt idx="162">
                  <c:v>1.6299999999999999E-2</c:v>
                </c:pt>
                <c:pt idx="163">
                  <c:v>2.5499999999999998E-2</c:v>
                </c:pt>
                <c:pt idx="164">
                  <c:v>3.5099999999999999E-2</c:v>
                </c:pt>
                <c:pt idx="165">
                  <c:v>3.9800000000000002E-2</c:v>
                </c:pt>
                <c:pt idx="166">
                  <c:v>5.3199999999999997E-2</c:v>
                </c:pt>
                <c:pt idx="167">
                  <c:v>5.6800000000000003E-2</c:v>
                </c:pt>
                <c:pt idx="168">
                  <c:v>5.74E-2</c:v>
                </c:pt>
                <c:pt idx="169">
                  <c:v>5.8000000000000003E-2</c:v>
                </c:pt>
                <c:pt idx="170">
                  <c:v>5.6899999999999999E-2</c:v>
                </c:pt>
                <c:pt idx="171">
                  <c:v>5.7200000000000001E-2</c:v>
                </c:pt>
                <c:pt idx="172">
                  <c:v>5.0500000000000003E-2</c:v>
                </c:pt>
                <c:pt idx="173">
                  <c:v>4.9099999999999998E-2</c:v>
                </c:pt>
                <c:pt idx="174">
                  <c:v>4.7300000000000002E-2</c:v>
                </c:pt>
                <c:pt idx="175">
                  <c:v>3.9E-2</c:v>
                </c:pt>
                <c:pt idx="176">
                  <c:v>2.8899999999999999E-2</c:v>
                </c:pt>
                <c:pt idx="177">
                  <c:v>2.1399999999999999E-2</c:v>
                </c:pt>
                <c:pt idx="178">
                  <c:v>7.6E-3</c:v>
                </c:pt>
                <c:pt idx="179">
                  <c:v>5.5999999999999999E-3</c:v>
                </c:pt>
                <c:pt idx="180">
                  <c:v>4.1999999999999997E-3</c:v>
                </c:pt>
                <c:pt idx="181">
                  <c:v>1.9E-3</c:v>
                </c:pt>
                <c:pt idx="182">
                  <c:v>1.9E-3</c:v>
                </c:pt>
                <c:pt idx="183">
                  <c:v>1.9E-3</c:v>
                </c:pt>
                <c:pt idx="184">
                  <c:v>1.8E-3</c:v>
                </c:pt>
                <c:pt idx="185">
                  <c:v>1.8E-3</c:v>
                </c:pt>
                <c:pt idx="186">
                  <c:v>1.8E-3</c:v>
                </c:pt>
                <c:pt idx="187">
                  <c:v>1.8E-3</c:v>
                </c:pt>
                <c:pt idx="188">
                  <c:v>1.6999999999999999E-3</c:v>
                </c:pt>
                <c:pt idx="189">
                  <c:v>3.3999999999999998E-3</c:v>
                </c:pt>
                <c:pt idx="190">
                  <c:v>3.3999999999999998E-3</c:v>
                </c:pt>
                <c:pt idx="191">
                  <c:v>7.1000000000000004E-3</c:v>
                </c:pt>
                <c:pt idx="192">
                  <c:v>1.37E-2</c:v>
                </c:pt>
                <c:pt idx="193">
                  <c:v>1.21E-2</c:v>
                </c:pt>
                <c:pt idx="194">
                  <c:v>1.1900000000000001E-2</c:v>
                </c:pt>
                <c:pt idx="195">
                  <c:v>1.2E-2</c:v>
                </c:pt>
                <c:pt idx="196">
                  <c:v>1.29E-2</c:v>
                </c:pt>
                <c:pt idx="197">
                  <c:v>1.6400000000000001E-2</c:v>
                </c:pt>
                <c:pt idx="198">
                  <c:v>2.46E-2</c:v>
                </c:pt>
                <c:pt idx="199">
                  <c:v>2.4199999999999999E-2</c:v>
                </c:pt>
                <c:pt idx="200">
                  <c:v>2.4899999999999999E-2</c:v>
                </c:pt>
                <c:pt idx="201">
                  <c:v>2.5499999999999998E-2</c:v>
                </c:pt>
                <c:pt idx="202">
                  <c:v>2.5499999999999998E-2</c:v>
                </c:pt>
                <c:pt idx="203">
                  <c:v>2.5000000000000001E-2</c:v>
                </c:pt>
                <c:pt idx="204">
                  <c:v>2.0400000000000001E-2</c:v>
                </c:pt>
                <c:pt idx="205">
                  <c:v>2.07E-2</c:v>
                </c:pt>
                <c:pt idx="206">
                  <c:v>2.18E-2</c:v>
                </c:pt>
                <c:pt idx="207">
                  <c:v>2.1999999999999999E-2</c:v>
                </c:pt>
                <c:pt idx="208">
                  <c:v>2.1100000000000001E-2</c:v>
                </c:pt>
                <c:pt idx="209">
                  <c:v>1.9300000000000001E-2</c:v>
                </c:pt>
                <c:pt idx="210">
                  <c:v>1.11E-2</c:v>
                </c:pt>
                <c:pt idx="211">
                  <c:v>1.0699999999999999E-2</c:v>
                </c:pt>
                <c:pt idx="212">
                  <c:v>1.01E-2</c:v>
                </c:pt>
                <c:pt idx="213">
                  <c:v>9.1999999999999998E-3</c:v>
                </c:pt>
                <c:pt idx="214">
                  <c:v>1.0200000000000001E-2</c:v>
                </c:pt>
                <c:pt idx="215">
                  <c:v>6.8999999999999999E-3</c:v>
                </c:pt>
                <c:pt idx="216">
                  <c:v>4.8999999999999998E-3</c:v>
                </c:pt>
              </c:numCache>
            </c:numRef>
          </c:val>
          <c:smooth val="0"/>
          <c:extLst>
            <c:ext xmlns:c16="http://schemas.microsoft.com/office/drawing/2014/chart" uri="{C3380CC4-5D6E-409C-BE32-E72D297353CC}">
              <c16:uniqueId val="{00000001-437A-4EF8-901D-BAAC00AB3E0F}"/>
            </c:ext>
          </c:extLst>
        </c:ser>
        <c:dLbls>
          <c:showLegendKey val="0"/>
          <c:showVal val="1"/>
          <c:showCatName val="0"/>
          <c:showSerName val="0"/>
          <c:showPercent val="0"/>
          <c:showBubbleSize val="0"/>
        </c:dLbls>
        <c:smooth val="0"/>
        <c:axId val="286262512"/>
        <c:axId val="1"/>
      </c:lineChart>
      <c:dateAx>
        <c:axId val="286262512"/>
        <c:scaling>
          <c:orientation val="minMax"/>
        </c:scaling>
        <c:delete val="0"/>
        <c:axPos val="b"/>
        <c:numFmt formatCode="mmm\-yy" sourceLinked="0"/>
        <c:majorTickMark val="none"/>
        <c:minorTickMark val="none"/>
        <c:tickLblPos val="nextTo"/>
        <c:spPr>
          <a:noFill/>
          <a:ln w="3175">
            <a:solidFill>
              <a:srgbClr val="C0BCB2"/>
            </a:solidFill>
            <a:prstDash val="solid"/>
          </a:ln>
        </c:spPr>
        <c:txPr>
          <a:bodyPr rot="-5400000" vert="horz"/>
          <a:lstStyle/>
          <a:p>
            <a:pPr>
              <a:defRPr/>
            </a:pPr>
            <a:endParaRPr lang="en-US"/>
          </a:p>
        </c:txPr>
        <c:crossAx val="1"/>
        <c:crosses val="autoZero"/>
        <c:auto val="1"/>
        <c:lblOffset val="100"/>
        <c:baseTimeUnit val="months"/>
        <c:majorUnit val="12"/>
        <c:majorTimeUnit val="months"/>
        <c:minorUnit val="12"/>
        <c:minorTimeUnit val="months"/>
      </c:dateAx>
      <c:valAx>
        <c:axId val="1"/>
        <c:scaling>
          <c:orientation val="minMax"/>
          <c:max val="0.18"/>
          <c:min val="0"/>
        </c:scaling>
        <c:delete val="0"/>
        <c:axPos val="l"/>
        <c:numFmt formatCode="0%" sourceLinked="0"/>
        <c:majorTickMark val="out"/>
        <c:minorTickMark val="none"/>
        <c:tickLblPos val="nextTo"/>
        <c:spPr>
          <a:noFill/>
          <a:ln w="3044">
            <a:noFill/>
            <a:prstDash val="solid"/>
          </a:ln>
        </c:spPr>
        <c:txPr>
          <a:bodyPr rot="0" vert="horz"/>
          <a:lstStyle/>
          <a:p>
            <a:pPr>
              <a:defRPr/>
            </a:pPr>
            <a:endParaRPr lang="en-US"/>
          </a:p>
        </c:txPr>
        <c:crossAx val="286262512"/>
        <c:crosses val="autoZero"/>
        <c:crossBetween val="between"/>
        <c:majorUnit val="0.03"/>
        <c:minorUnit val="0.03"/>
      </c:valAx>
      <c:spPr>
        <a:noFill/>
        <a:ln w="24348">
          <a:noFill/>
        </a:ln>
      </c:spPr>
    </c:plotArea>
    <c:legend>
      <c:legendPos val="t"/>
      <c:layout>
        <c:manualLayout>
          <c:xMode val="edge"/>
          <c:yMode val="edge"/>
          <c:x val="0.43555640614367652"/>
          <c:y val="0.27272727272727271"/>
          <c:w val="0.29864027413240013"/>
          <c:h val="4.9126501232800449E-2"/>
        </c:manualLayout>
      </c:layout>
      <c:overlay val="0"/>
      <c:spPr>
        <a:noFill/>
        <a:ln w="3044">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3053368328958"/>
          <c:y val="2.0079903575882803E-2"/>
          <c:w val="0.88926946631671044"/>
          <c:h val="0.85665801083375215"/>
        </c:manualLayout>
      </c:layout>
      <c:barChart>
        <c:barDir val="col"/>
        <c:grouping val="stacked"/>
        <c:varyColors val="0"/>
        <c:ser>
          <c:idx val="1"/>
          <c:order val="0"/>
          <c:tx>
            <c:strRef>
              <c:f>Sheet1!$B$1</c:f>
              <c:strCache>
                <c:ptCount val="1"/>
                <c:pt idx="0">
                  <c:v>Total Common &amp; Preferred Equity</c:v>
                </c:pt>
              </c:strCache>
            </c:strRef>
          </c:tx>
          <c:spPr>
            <a:solidFill>
              <a:srgbClr val="1D5080"/>
            </a:solidFill>
            <a:ln w="25660">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Sheet1!$B$2:$B$32</c:f>
              <c:numCache>
                <c:formatCode>"$"#,##0.00_);[Red]\("$"#,##0.00\)</c:formatCode>
                <c:ptCount val="19"/>
                <c:pt idx="0">
                  <c:v>42.59</c:v>
                </c:pt>
                <c:pt idx="1">
                  <c:v>11.43</c:v>
                </c:pt>
                <c:pt idx="2" formatCode="General">
                  <c:v>36.822802000000003</c:v>
                </c:pt>
                <c:pt idx="3" formatCode="General">
                  <c:v>47.905353570000003</c:v>
                </c:pt>
                <c:pt idx="4" formatCode="General">
                  <c:v>42.560640409999998</c:v>
                </c:pt>
                <c:pt idx="5" formatCode="General">
                  <c:v>66.755736089999999</c:v>
                </c:pt>
                <c:pt idx="6" formatCode="General">
                  <c:v>79.38</c:v>
                </c:pt>
                <c:pt idx="7" formatCode="General">
                  <c:v>59.51</c:v>
                </c:pt>
                <c:pt idx="8" formatCode="General">
                  <c:v>95.11</c:v>
                </c:pt>
                <c:pt idx="9" formatCode="General">
                  <c:v>114.43</c:v>
                </c:pt>
                <c:pt idx="10" formatCode="General">
                  <c:v>130.35</c:v>
                </c:pt>
                <c:pt idx="11" formatCode="General">
                  <c:v>145.08000000000001</c:v>
                </c:pt>
                <c:pt idx="12" formatCode="0.00">
                  <c:v>115.11995000000003</c:v>
                </c:pt>
                <c:pt idx="13" formatCode="0.00">
                  <c:v>264.55</c:v>
                </c:pt>
                <c:pt idx="14" formatCode="General">
                  <c:v>109.47</c:v>
                </c:pt>
                <c:pt idx="15" formatCode="General">
                  <c:v>85.06</c:v>
                </c:pt>
                <c:pt idx="17" formatCode="0.00">
                  <c:v>81.400000000000006</c:v>
                </c:pt>
                <c:pt idx="18" formatCode="0.00">
                  <c:v>82.41</c:v>
                </c:pt>
              </c:numCache>
            </c:numRef>
          </c:val>
          <c:extLst>
            <c:ext xmlns:c16="http://schemas.microsoft.com/office/drawing/2014/chart" uri="{C3380CC4-5D6E-409C-BE32-E72D297353CC}">
              <c16:uniqueId val="{00000000-06E0-44F7-89CF-F0879B7BF165}"/>
            </c:ext>
          </c:extLst>
        </c:ser>
        <c:ser>
          <c:idx val="0"/>
          <c:order val="1"/>
          <c:tx>
            <c:strRef>
              <c:f>Sheet1!$C$1</c:f>
              <c:strCache>
                <c:ptCount val="1"/>
                <c:pt idx="0">
                  <c:v>Other Sources</c:v>
                </c:pt>
              </c:strCache>
            </c:strRef>
          </c:tx>
          <c:spPr>
            <a:solidFill>
              <a:srgbClr val="6185A6"/>
            </a:solidFill>
            <a:ln w="25660">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Sheet1!$C$2:$C$32</c:f>
              <c:numCache>
                <c:formatCode>"$"#,##0.00_);[Red]\("$"#,##0.00\)</c:formatCode>
                <c:ptCount val="19"/>
                <c:pt idx="0">
                  <c:v>102.54</c:v>
                </c:pt>
                <c:pt idx="1">
                  <c:v>26.23</c:v>
                </c:pt>
                <c:pt idx="2" formatCode="General">
                  <c:v>140.80156099999999</c:v>
                </c:pt>
                <c:pt idx="3" formatCode="General">
                  <c:v>193.458507</c:v>
                </c:pt>
                <c:pt idx="4" formatCode="General">
                  <c:v>283.17643500000003</c:v>
                </c:pt>
                <c:pt idx="5" formatCode="General">
                  <c:v>530.80698729999995</c:v>
                </c:pt>
                <c:pt idx="6" formatCode="General">
                  <c:v>311.57</c:v>
                </c:pt>
                <c:pt idx="7" formatCode="General">
                  <c:v>199.54</c:v>
                </c:pt>
                <c:pt idx="8" formatCode="General">
                  <c:v>255.17</c:v>
                </c:pt>
                <c:pt idx="9" formatCode="General">
                  <c:v>506.89</c:v>
                </c:pt>
                <c:pt idx="10" formatCode="General">
                  <c:v>417.59</c:v>
                </c:pt>
                <c:pt idx="11" formatCode="General">
                  <c:v>252.87</c:v>
                </c:pt>
                <c:pt idx="12" formatCode="0.00">
                  <c:v>231.78333000000001</c:v>
                </c:pt>
                <c:pt idx="13" formatCode="0.00">
                  <c:v>535.72</c:v>
                </c:pt>
                <c:pt idx="14" formatCode="General">
                  <c:v>182.59</c:v>
                </c:pt>
                <c:pt idx="15" formatCode="General">
                  <c:v>230.46</c:v>
                </c:pt>
                <c:pt idx="17" formatCode="0.00">
                  <c:v>189.58</c:v>
                </c:pt>
                <c:pt idx="18" formatCode="0.00">
                  <c:v>521.38</c:v>
                </c:pt>
              </c:numCache>
            </c:numRef>
          </c:val>
          <c:extLst>
            <c:ext xmlns:c16="http://schemas.microsoft.com/office/drawing/2014/chart" uri="{C3380CC4-5D6E-409C-BE32-E72D297353CC}">
              <c16:uniqueId val="{00000001-06E0-44F7-89CF-F0879B7BF165}"/>
            </c:ext>
          </c:extLst>
        </c:ser>
        <c:ser>
          <c:idx val="2"/>
          <c:order val="2"/>
          <c:tx>
            <c:strRef>
              <c:f>Sheet1!$D$1</c:f>
              <c:strCache>
                <c:ptCount val="1"/>
              </c:strCache>
            </c:strRef>
          </c:tx>
          <c:spPr>
            <a:noFill/>
            <a:ln w="25660">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Sheet1!$D$2:$D$32</c:f>
              <c:numCache>
                <c:formatCode>"$"#,##0.00_);[Red]\("$"#,##0.00\)</c:formatCode>
                <c:ptCount val="19"/>
                <c:pt idx="0">
                  <c:v>145.13</c:v>
                </c:pt>
                <c:pt idx="1">
                  <c:v>37.659999999999997</c:v>
                </c:pt>
                <c:pt idx="2" formatCode="General">
                  <c:v>177.62436299999999</c:v>
                </c:pt>
                <c:pt idx="3" formatCode="General">
                  <c:v>241.36386060000001</c:v>
                </c:pt>
                <c:pt idx="4" formatCode="General">
                  <c:v>325.73707539999998</c:v>
                </c:pt>
                <c:pt idx="5" formatCode="General">
                  <c:v>597.56272339999998</c:v>
                </c:pt>
                <c:pt idx="6" formatCode="General">
                  <c:v>383.77</c:v>
                </c:pt>
                <c:pt idx="7" formatCode="General">
                  <c:v>258.73</c:v>
                </c:pt>
                <c:pt idx="8" formatCode="General">
                  <c:v>344.01</c:v>
                </c:pt>
                <c:pt idx="9" formatCode="General">
                  <c:v>609.76</c:v>
                </c:pt>
                <c:pt idx="10" formatCode="General">
                  <c:v>545.54</c:v>
                </c:pt>
                <c:pt idx="11" formatCode="General">
                  <c:v>393.85</c:v>
                </c:pt>
                <c:pt idx="12" formatCode="0.00">
                  <c:v>345.0432800000001</c:v>
                </c:pt>
                <c:pt idx="13" formatCode="0.00">
                  <c:v>789.88</c:v>
                </c:pt>
                <c:pt idx="14" formatCode="General">
                  <c:v>277.61</c:v>
                </c:pt>
                <c:pt idx="15" formatCode="General">
                  <c:v>305.33</c:v>
                </c:pt>
                <c:pt idx="17" formatCode="0.00">
                  <c:v>260.77999999999997</c:v>
                </c:pt>
                <c:pt idx="18" formatCode="0.00">
                  <c:v>592.36</c:v>
                </c:pt>
              </c:numCache>
            </c:numRef>
          </c:val>
          <c:extLst>
            <c:ext xmlns:c16="http://schemas.microsoft.com/office/drawing/2014/chart" uri="{C3380CC4-5D6E-409C-BE32-E72D297353CC}">
              <c16:uniqueId val="{00000002-06E0-44F7-89CF-F0879B7BF165}"/>
            </c:ext>
          </c:extLst>
        </c:ser>
        <c:dLbls>
          <c:showLegendKey val="0"/>
          <c:showVal val="0"/>
          <c:showCatName val="0"/>
          <c:showSerName val="0"/>
          <c:showPercent val="0"/>
          <c:showBubbleSize val="0"/>
        </c:dLbls>
        <c:gapWidth val="60"/>
        <c:overlap val="100"/>
        <c:axId val="236468736"/>
        <c:axId val="1"/>
      </c:barChart>
      <c:catAx>
        <c:axId val="236468736"/>
        <c:scaling>
          <c:orientation val="minMax"/>
        </c:scaling>
        <c:delete val="0"/>
        <c:axPos val="b"/>
        <c:numFmt formatCode="General" sourceLinked="1"/>
        <c:majorTickMark val="none"/>
        <c:minorTickMark val="none"/>
        <c:tickLblPos val="nextTo"/>
        <c:spPr>
          <a:noFill/>
          <a:ln w="3208">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900"/>
          <c:min val="0"/>
        </c:scaling>
        <c:delete val="0"/>
        <c:axPos val="l"/>
        <c:numFmt formatCode="&quot;$&quot;#,##0" sourceLinked="0"/>
        <c:majorTickMark val="out"/>
        <c:minorTickMark val="none"/>
        <c:tickLblPos val="nextTo"/>
        <c:spPr>
          <a:noFill/>
          <a:ln w="3208">
            <a:noFill/>
            <a:prstDash val="solid"/>
          </a:ln>
        </c:spPr>
        <c:txPr>
          <a:bodyPr rot="0" vert="horz"/>
          <a:lstStyle/>
          <a:p>
            <a:pPr>
              <a:defRPr/>
            </a:pPr>
            <a:endParaRPr lang="en-US"/>
          </a:p>
        </c:txPr>
        <c:crossAx val="236468736"/>
        <c:crosses val="autoZero"/>
        <c:crossBetween val="between"/>
        <c:majorUnit val="100"/>
      </c:valAx>
      <c:spPr>
        <a:noFill/>
        <a:ln w="2566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3053368328958"/>
          <c:y val="2.4761499227490175E-2"/>
          <c:w val="0.81432350367968709"/>
          <c:h val="0.87783362186109715"/>
        </c:manualLayout>
      </c:layout>
      <c:barChart>
        <c:barDir val="col"/>
        <c:grouping val="clustered"/>
        <c:varyColors val="0"/>
        <c:ser>
          <c:idx val="1"/>
          <c:order val="0"/>
          <c:tx>
            <c:strRef>
              <c:f>Sheet1!$B$1</c:f>
              <c:strCache>
                <c:ptCount val="1"/>
                <c:pt idx="0">
                  <c:v>Sponsored Loan Volume</c:v>
                </c:pt>
              </c:strCache>
            </c:strRef>
          </c:tx>
          <c:spPr>
            <a:solidFill>
              <a:srgbClr val="1D5080"/>
            </a:solidFill>
            <a:ln w="25607">
              <a:noFill/>
            </a:ln>
          </c:spPr>
          <c:invertIfNegative val="0"/>
          <c:cat>
            <c:strRef>
              <c:f>Sheet1!$A$2:$A$108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Sheet1!$B$2:$B$108</c:f>
              <c:numCache>
                <c:formatCode>General</c:formatCode>
                <c:ptCount val="61"/>
                <c:pt idx="0">
                  <c:v>3.3153999999999999</c:v>
                </c:pt>
                <c:pt idx="1">
                  <c:v>13.499478999999999</c:v>
                </c:pt>
                <c:pt idx="2">
                  <c:v>20.270849999999999</c:v>
                </c:pt>
                <c:pt idx="3">
                  <c:v>28.778099999999998</c:v>
                </c:pt>
                <c:pt idx="4">
                  <c:v>27.232865</c:v>
                </c:pt>
                <c:pt idx="5">
                  <c:v>43.264249999999997</c:v>
                </c:pt>
                <c:pt idx="6">
                  <c:v>92.486969999999999</c:v>
                </c:pt>
                <c:pt idx="7">
                  <c:v>47.651642799999998</c:v>
                </c:pt>
                <c:pt idx="8">
                  <c:v>18.738478000000001</c:v>
                </c:pt>
                <c:pt idx="9">
                  <c:v>21.182500000000001</c:v>
                </c:pt>
                <c:pt idx="10">
                  <c:v>53.808900000000001</c:v>
                </c:pt>
                <c:pt idx="11">
                  <c:v>41.199401000000002</c:v>
                </c:pt>
                <c:pt idx="12">
                  <c:v>68.892174999999995</c:v>
                </c:pt>
                <c:pt idx="13">
                  <c:v>70.140024999999994</c:v>
                </c:pt>
                <c:pt idx="14">
                  <c:v>118.1501916</c:v>
                </c:pt>
                <c:pt idx="15">
                  <c:v>70.309534999999997</c:v>
                </c:pt>
                <c:pt idx="16">
                  <c:v>75.115136919999998</c:v>
                </c:pt>
                <c:pt idx="17">
                  <c:v>57.996450000000003</c:v>
                </c:pt>
                <c:pt idx="18">
                  <c:v>96.24</c:v>
                </c:pt>
                <c:pt idx="19">
                  <c:v>83.25</c:v>
                </c:pt>
                <c:pt idx="20">
                  <c:v>74.95</c:v>
                </c:pt>
                <c:pt idx="21">
                  <c:v>33.06</c:v>
                </c:pt>
                <c:pt idx="22">
                  <c:v>37.43</c:v>
                </c:pt>
                <c:pt idx="23">
                  <c:v>59.81</c:v>
                </c:pt>
                <c:pt idx="24">
                  <c:v>51.53</c:v>
                </c:pt>
                <c:pt idx="25">
                  <c:v>28.69</c:v>
                </c:pt>
                <c:pt idx="26">
                  <c:v>38.53</c:v>
                </c:pt>
                <c:pt idx="27">
                  <c:v>61.99</c:v>
                </c:pt>
                <c:pt idx="28">
                  <c:v>54.24</c:v>
                </c:pt>
                <c:pt idx="29">
                  <c:v>69.95</c:v>
                </c:pt>
                <c:pt idx="30">
                  <c:v>88.95</c:v>
                </c:pt>
                <c:pt idx="31">
                  <c:v>73.150000000000006</c:v>
                </c:pt>
                <c:pt idx="32">
                  <c:v>86.14</c:v>
                </c:pt>
                <c:pt idx="33">
                  <c:v>50.67</c:v>
                </c:pt>
                <c:pt idx="34">
                  <c:v>82.28</c:v>
                </c:pt>
                <c:pt idx="35">
                  <c:v>114.6</c:v>
                </c:pt>
                <c:pt idx="36">
                  <c:v>83.82</c:v>
                </c:pt>
                <c:pt idx="37">
                  <c:v>58.84</c:v>
                </c:pt>
                <c:pt idx="38">
                  <c:v>65.95</c:v>
                </c:pt>
                <c:pt idx="39">
                  <c:v>49.22</c:v>
                </c:pt>
                <c:pt idx="40">
                  <c:v>57.98</c:v>
                </c:pt>
                <c:pt idx="41">
                  <c:v>39.68</c:v>
                </c:pt>
                <c:pt idx="42" formatCode="0.00">
                  <c:v>49.288600000000002</c:v>
                </c:pt>
                <c:pt idx="43" formatCode="0.00">
                  <c:v>25.886244999999999</c:v>
                </c:pt>
                <c:pt idx="44" formatCode="0.00">
                  <c:v>45.718199999999996</c:v>
                </c:pt>
                <c:pt idx="45" formatCode="0.00">
                  <c:v>65.206000000000003</c:v>
                </c:pt>
                <c:pt idx="46" formatCode="0.00">
                  <c:v>129.75000000000003</c:v>
                </c:pt>
                <c:pt idx="47" formatCode="0.00">
                  <c:v>96.5</c:v>
                </c:pt>
                <c:pt idx="48" formatCode="0.00">
                  <c:v>121.85</c:v>
                </c:pt>
                <c:pt idx="49">
                  <c:v>90.13</c:v>
                </c:pt>
                <c:pt idx="50">
                  <c:v>82.57</c:v>
                </c:pt>
                <c:pt idx="51">
                  <c:v>36.74</c:v>
                </c:pt>
                <c:pt idx="52">
                  <c:v>20.51</c:v>
                </c:pt>
                <c:pt idx="53">
                  <c:v>13.12</c:v>
                </c:pt>
                <c:pt idx="54">
                  <c:v>35.53</c:v>
                </c:pt>
                <c:pt idx="55">
                  <c:v>40.94</c:v>
                </c:pt>
                <c:pt idx="56">
                  <c:v>53.31</c:v>
                </c:pt>
                <c:pt idx="57">
                  <c:v>27.07</c:v>
                </c:pt>
                <c:pt idx="58">
                  <c:v>108.47</c:v>
                </c:pt>
                <c:pt idx="59">
                  <c:v>110.04</c:v>
                </c:pt>
                <c:pt idx="60">
                  <c:v>88.94</c:v>
                </c:pt>
              </c:numCache>
            </c:numRef>
          </c:val>
          <c:extLst>
            <c:ext xmlns:c16="http://schemas.microsoft.com/office/drawing/2014/chart" uri="{C3380CC4-5D6E-409C-BE32-E72D297353CC}">
              <c16:uniqueId val="{00000000-8A36-4580-BB09-695541875CDD}"/>
            </c:ext>
          </c:extLst>
        </c:ser>
        <c:dLbls>
          <c:showLegendKey val="0"/>
          <c:showVal val="0"/>
          <c:showCatName val="0"/>
          <c:showSerName val="0"/>
          <c:showPercent val="0"/>
          <c:showBubbleSize val="0"/>
        </c:dLbls>
        <c:gapWidth val="60"/>
        <c:axId val="204231784"/>
        <c:axId val="1"/>
      </c:barChart>
      <c:lineChart>
        <c:grouping val="standard"/>
        <c:varyColors val="0"/>
        <c:ser>
          <c:idx val="0"/>
          <c:order val="1"/>
          <c:tx>
            <c:strRef>
              <c:f>Sheet1!$C$1</c:f>
              <c:strCache>
                <c:ptCount val="1"/>
                <c:pt idx="0">
                  <c:v>Number of Deals</c:v>
                </c:pt>
              </c:strCache>
            </c:strRef>
          </c:tx>
          <c:spPr>
            <a:ln w="38100">
              <a:solidFill>
                <a:srgbClr val="40C2C9"/>
              </a:solidFill>
              <a:prstDash val="solid"/>
            </a:ln>
          </c:spPr>
          <c:marker>
            <c:symbol val="none"/>
          </c:marker>
          <c:cat>
            <c:strRef>
              <c:f>Sheet1!$A$2:$A$108</c:f>
              <c:strCache>
                <c:ptCount val="61"/>
                <c:pt idx="0">
                  <c:v>3Q09</c:v>
                </c:pt>
                <c:pt idx="1">
                  <c:v>4Q09</c:v>
                </c:pt>
                <c:pt idx="2">
                  <c:v>1Q10</c:v>
                </c:pt>
                <c:pt idx="3">
                  <c:v>2Q10</c:v>
                </c:pt>
                <c:pt idx="4">
                  <c:v>3Q10</c:v>
                </c:pt>
                <c:pt idx="5">
                  <c:v>4Q10</c:v>
                </c:pt>
                <c:pt idx="6">
                  <c:v>1Q11</c:v>
                </c:pt>
                <c:pt idx="7">
                  <c:v>2Q11</c:v>
                </c:pt>
                <c:pt idx="8">
                  <c:v>3Q11</c:v>
                </c:pt>
                <c:pt idx="9">
                  <c:v>4Q11</c:v>
                </c:pt>
                <c:pt idx="10">
                  <c:v>1Q12</c:v>
                </c:pt>
                <c:pt idx="11">
                  <c:v>2Q12</c:v>
                </c:pt>
                <c:pt idx="12">
                  <c:v>3Q12</c:v>
                </c:pt>
                <c:pt idx="13">
                  <c:v>4Q12</c:v>
                </c:pt>
                <c:pt idx="14">
                  <c:v>1Q13</c:v>
                </c:pt>
                <c:pt idx="15">
                  <c:v>2Q13</c:v>
                </c:pt>
                <c:pt idx="16">
                  <c:v>3Q13</c:v>
                </c:pt>
                <c:pt idx="17">
                  <c:v>4Q13</c:v>
                </c:pt>
                <c:pt idx="18">
                  <c:v>1Q14</c:v>
                </c:pt>
                <c:pt idx="19">
                  <c:v>2Q14</c:v>
                </c:pt>
                <c:pt idx="20">
                  <c:v>3Q14</c:v>
                </c:pt>
                <c:pt idx="21">
                  <c:v>4Q14</c:v>
                </c:pt>
                <c:pt idx="22">
                  <c:v>1Q15</c:v>
                </c:pt>
                <c:pt idx="23">
                  <c:v>2Q15</c:v>
                </c:pt>
                <c:pt idx="24">
                  <c:v>3Q15</c:v>
                </c:pt>
                <c:pt idx="25">
                  <c:v>4Q15</c:v>
                </c:pt>
                <c:pt idx="26">
                  <c:v>1Q16</c:v>
                </c:pt>
                <c:pt idx="27">
                  <c:v>2Q16</c:v>
                </c:pt>
                <c:pt idx="28">
                  <c:v>3Q16</c:v>
                </c:pt>
                <c:pt idx="29">
                  <c:v>4Q16</c:v>
                </c:pt>
                <c:pt idx="30">
                  <c:v>1Q17</c:v>
                </c:pt>
                <c:pt idx="31">
                  <c:v>2Q17</c:v>
                </c:pt>
                <c:pt idx="32">
                  <c:v>3Q17</c:v>
                </c:pt>
                <c:pt idx="33">
                  <c:v>4Q17</c:v>
                </c:pt>
                <c:pt idx="34">
                  <c:v>1Q18</c:v>
                </c:pt>
                <c:pt idx="35">
                  <c:v>2Q18</c:v>
                </c:pt>
                <c:pt idx="36">
                  <c:v>3Q18</c:v>
                </c:pt>
                <c:pt idx="37">
                  <c:v>4Q18</c:v>
                </c:pt>
                <c:pt idx="38">
                  <c:v>1Q19</c:v>
                </c:pt>
                <c:pt idx="39">
                  <c:v>2Q19</c:v>
                </c:pt>
                <c:pt idx="40">
                  <c:v>3Q19</c:v>
                </c:pt>
                <c:pt idx="41">
                  <c:v>4Q19</c:v>
                </c:pt>
                <c:pt idx="42">
                  <c:v>1Q20</c:v>
                </c:pt>
                <c:pt idx="43">
                  <c:v>2Q20</c:v>
                </c:pt>
                <c:pt idx="44">
                  <c:v>3Q20</c:v>
                </c:pt>
                <c:pt idx="45">
                  <c:v>4Q20</c:v>
                </c:pt>
                <c:pt idx="46">
                  <c:v>1Q21</c:v>
                </c:pt>
                <c:pt idx="47">
                  <c:v>2Q21</c:v>
                </c:pt>
                <c:pt idx="48">
                  <c:v>3Q21</c:v>
                </c:pt>
                <c:pt idx="49">
                  <c:v>4Q21</c:v>
                </c:pt>
                <c:pt idx="50">
                  <c:v>1Q22</c:v>
                </c:pt>
                <c:pt idx="51">
                  <c:v>2Q22</c:v>
                </c:pt>
                <c:pt idx="52">
                  <c:v>3Q22</c:v>
                </c:pt>
                <c:pt idx="53">
                  <c:v>4Q22</c:v>
                </c:pt>
                <c:pt idx="54">
                  <c:v>1Q23</c:v>
                </c:pt>
                <c:pt idx="55">
                  <c:v>2Q23</c:v>
                </c:pt>
                <c:pt idx="56">
                  <c:v>3Q23</c:v>
                </c:pt>
                <c:pt idx="57">
                  <c:v>4Q23</c:v>
                </c:pt>
                <c:pt idx="58">
                  <c:v>1Q24</c:v>
                </c:pt>
                <c:pt idx="59">
                  <c:v>2Q24</c:v>
                </c:pt>
                <c:pt idx="60">
                  <c:v>3Q24</c:v>
                </c:pt>
              </c:strCache>
            </c:strRef>
          </c:cat>
          <c:val>
            <c:numRef>
              <c:f>Sheet1!$C$2:$C$108</c:f>
              <c:numCache>
                <c:formatCode>General</c:formatCode>
                <c:ptCount val="61"/>
                <c:pt idx="0">
                  <c:v>13</c:v>
                </c:pt>
                <c:pt idx="1">
                  <c:v>32</c:v>
                </c:pt>
                <c:pt idx="2">
                  <c:v>66</c:v>
                </c:pt>
                <c:pt idx="3">
                  <c:v>80</c:v>
                </c:pt>
                <c:pt idx="4">
                  <c:v>62</c:v>
                </c:pt>
                <c:pt idx="5">
                  <c:v>89</c:v>
                </c:pt>
                <c:pt idx="6">
                  <c:v>154</c:v>
                </c:pt>
                <c:pt idx="7">
                  <c:v>103</c:v>
                </c:pt>
                <c:pt idx="8">
                  <c:v>50</c:v>
                </c:pt>
                <c:pt idx="9">
                  <c:v>51</c:v>
                </c:pt>
                <c:pt idx="10">
                  <c:v>116</c:v>
                </c:pt>
                <c:pt idx="11">
                  <c:v>90</c:v>
                </c:pt>
                <c:pt idx="12">
                  <c:v>137</c:v>
                </c:pt>
                <c:pt idx="13">
                  <c:v>149</c:v>
                </c:pt>
                <c:pt idx="14">
                  <c:v>238</c:v>
                </c:pt>
                <c:pt idx="15">
                  <c:v>180</c:v>
                </c:pt>
                <c:pt idx="16">
                  <c:v>124</c:v>
                </c:pt>
                <c:pt idx="17">
                  <c:v>160</c:v>
                </c:pt>
                <c:pt idx="18">
                  <c:v>216</c:v>
                </c:pt>
                <c:pt idx="19">
                  <c:v>154</c:v>
                </c:pt>
                <c:pt idx="20">
                  <c:v>125</c:v>
                </c:pt>
                <c:pt idx="21">
                  <c:v>87</c:v>
                </c:pt>
                <c:pt idx="22">
                  <c:v>98</c:v>
                </c:pt>
                <c:pt idx="23">
                  <c:v>172</c:v>
                </c:pt>
                <c:pt idx="24">
                  <c:v>90</c:v>
                </c:pt>
                <c:pt idx="25">
                  <c:v>53</c:v>
                </c:pt>
                <c:pt idx="26">
                  <c:v>52</c:v>
                </c:pt>
                <c:pt idx="27">
                  <c:v>129</c:v>
                </c:pt>
                <c:pt idx="28">
                  <c:v>122</c:v>
                </c:pt>
                <c:pt idx="29">
                  <c:v>156</c:v>
                </c:pt>
                <c:pt idx="30">
                  <c:v>230</c:v>
                </c:pt>
                <c:pt idx="31">
                  <c:v>181</c:v>
                </c:pt>
                <c:pt idx="32">
                  <c:v>171</c:v>
                </c:pt>
                <c:pt idx="33">
                  <c:v>166</c:v>
                </c:pt>
                <c:pt idx="34">
                  <c:v>221</c:v>
                </c:pt>
                <c:pt idx="35">
                  <c:v>205</c:v>
                </c:pt>
                <c:pt idx="36">
                  <c:v>143</c:v>
                </c:pt>
                <c:pt idx="37">
                  <c:v>126</c:v>
                </c:pt>
                <c:pt idx="38">
                  <c:v>87</c:v>
                </c:pt>
                <c:pt idx="39">
                  <c:v>118</c:v>
                </c:pt>
                <c:pt idx="40">
                  <c:v>98</c:v>
                </c:pt>
                <c:pt idx="41">
                  <c:v>72</c:v>
                </c:pt>
                <c:pt idx="42" formatCode="0">
                  <c:v>114</c:v>
                </c:pt>
                <c:pt idx="43" formatCode="0">
                  <c:v>37</c:v>
                </c:pt>
                <c:pt idx="44" formatCode="0">
                  <c:v>68</c:v>
                </c:pt>
                <c:pt idx="45" formatCode="0">
                  <c:v>110</c:v>
                </c:pt>
                <c:pt idx="46" formatCode="0">
                  <c:v>226</c:v>
                </c:pt>
                <c:pt idx="47" formatCode="0">
                  <c:v>146</c:v>
                </c:pt>
                <c:pt idx="48" formatCode="0">
                  <c:v>159</c:v>
                </c:pt>
                <c:pt idx="49">
                  <c:v>164</c:v>
                </c:pt>
                <c:pt idx="50">
                  <c:v>97</c:v>
                </c:pt>
                <c:pt idx="51">
                  <c:v>52</c:v>
                </c:pt>
                <c:pt idx="52">
                  <c:v>22</c:v>
                </c:pt>
                <c:pt idx="53">
                  <c:v>26</c:v>
                </c:pt>
                <c:pt idx="54">
                  <c:v>57</c:v>
                </c:pt>
                <c:pt idx="55">
                  <c:v>59</c:v>
                </c:pt>
                <c:pt idx="56">
                  <c:v>100</c:v>
                </c:pt>
                <c:pt idx="57">
                  <c:v>71</c:v>
                </c:pt>
                <c:pt idx="58">
                  <c:v>197</c:v>
                </c:pt>
                <c:pt idx="59">
                  <c:v>199</c:v>
                </c:pt>
                <c:pt idx="60">
                  <c:v>140</c:v>
                </c:pt>
              </c:numCache>
            </c:numRef>
          </c:val>
          <c:smooth val="0"/>
          <c:extLst>
            <c:ext xmlns:c16="http://schemas.microsoft.com/office/drawing/2014/chart" uri="{C3380CC4-5D6E-409C-BE32-E72D297353CC}">
              <c16:uniqueId val="{00000001-8A36-4580-BB09-695541875CDD}"/>
            </c:ext>
          </c:extLst>
        </c:ser>
        <c:dLbls>
          <c:showLegendKey val="0"/>
          <c:showVal val="0"/>
          <c:showCatName val="0"/>
          <c:showSerName val="0"/>
          <c:showPercent val="0"/>
          <c:showBubbleSize val="0"/>
        </c:dLbls>
        <c:marker val="1"/>
        <c:smooth val="0"/>
        <c:axId val="3"/>
        <c:axId val="4"/>
      </c:lineChart>
      <c:catAx>
        <c:axId val="204231784"/>
        <c:scaling>
          <c:orientation val="minMax"/>
        </c:scaling>
        <c:delete val="0"/>
        <c:axPos val="b"/>
        <c:numFmt formatCode="General" sourceLinked="1"/>
        <c:majorTickMark val="none"/>
        <c:minorTickMark val="none"/>
        <c:tickLblPos val="nextTo"/>
        <c:spPr>
          <a:noFill/>
          <a:ln w="3201">
            <a:solidFill>
              <a:srgbClr val="C0BCB2"/>
            </a:solidFill>
            <a:prstDash val="solid"/>
          </a:ln>
        </c:spPr>
        <c:txPr>
          <a:bodyPr rot="-5400000" vert="horz"/>
          <a:lstStyle/>
          <a:p>
            <a:pPr>
              <a:defRPr/>
            </a:pPr>
            <a:endParaRPr lang="en-US"/>
          </a:p>
        </c:txPr>
        <c:crossAx val="1"/>
        <c:crosses val="autoZero"/>
        <c:auto val="0"/>
        <c:lblAlgn val="ctr"/>
        <c:lblOffset val="100"/>
        <c:tickLblSkip val="4"/>
        <c:tickMarkSkip val="1"/>
        <c:noMultiLvlLbl val="0"/>
      </c:catAx>
      <c:valAx>
        <c:axId val="1"/>
        <c:scaling>
          <c:orientation val="minMax"/>
          <c:max val="200"/>
        </c:scaling>
        <c:delete val="0"/>
        <c:axPos val="l"/>
        <c:numFmt formatCode="&quot;$&quot;#,##0" sourceLinked="0"/>
        <c:majorTickMark val="cross"/>
        <c:minorTickMark val="none"/>
        <c:tickLblPos val="nextTo"/>
        <c:spPr>
          <a:noFill/>
          <a:ln w="3201">
            <a:noFill/>
            <a:prstDash val="solid"/>
          </a:ln>
        </c:spPr>
        <c:txPr>
          <a:bodyPr rot="0" vert="horz"/>
          <a:lstStyle/>
          <a:p>
            <a:pPr>
              <a:defRPr/>
            </a:pPr>
            <a:endParaRPr lang="en-US"/>
          </a:p>
        </c:txPr>
        <c:crossAx val="204231784"/>
        <c:crosses val="autoZero"/>
        <c:crossBetween val="between"/>
        <c:majorUnit val="50"/>
      </c:valAx>
      <c:catAx>
        <c:axId val="3"/>
        <c:scaling>
          <c:orientation val="minMax"/>
        </c:scaling>
        <c:delete val="1"/>
        <c:axPos val="b"/>
        <c:numFmt formatCode="General" sourceLinked="1"/>
        <c:majorTickMark val="out"/>
        <c:minorTickMark val="none"/>
        <c:tickLblPos val="nextTo"/>
        <c:crossAx val="4"/>
        <c:crosses val="autoZero"/>
        <c:auto val="0"/>
        <c:lblAlgn val="ctr"/>
        <c:lblOffset val="100"/>
        <c:noMultiLvlLbl val="0"/>
      </c:catAx>
      <c:valAx>
        <c:axId val="4"/>
        <c:scaling>
          <c:orientation val="minMax"/>
          <c:max val="300"/>
        </c:scaling>
        <c:delete val="0"/>
        <c:axPos val="r"/>
        <c:numFmt formatCode="General" sourceLinked="1"/>
        <c:majorTickMark val="cross"/>
        <c:minorTickMark val="none"/>
        <c:tickLblPos val="nextTo"/>
        <c:spPr>
          <a:noFill/>
          <a:ln w="3201">
            <a:noFill/>
            <a:prstDash val="solid"/>
          </a:ln>
        </c:spPr>
        <c:txPr>
          <a:bodyPr rot="0" vert="horz"/>
          <a:lstStyle/>
          <a:p>
            <a:pPr>
              <a:defRPr/>
            </a:pPr>
            <a:endParaRPr lang="en-US"/>
          </a:p>
        </c:txPr>
        <c:crossAx val="3"/>
        <c:crosses val="max"/>
        <c:crossBetween val="between"/>
      </c:valAx>
      <c:spPr>
        <a:noFill/>
        <a:ln w="25607">
          <a:noFill/>
        </a:ln>
      </c:spPr>
    </c:plotArea>
    <c:legend>
      <c:legendPos val="t"/>
      <c:layout>
        <c:manualLayout>
          <c:xMode val="edge"/>
          <c:yMode val="edge"/>
          <c:x val="5.000000000000001E-2"/>
          <c:y val="7.6832151300236406E-2"/>
          <c:w val="0.90000000000000013"/>
          <c:h val="5.7488458889447334E-2"/>
        </c:manualLayout>
      </c:layout>
      <c:overlay val="0"/>
      <c:spPr>
        <a:noFill/>
        <a:ln w="3201">
          <a:noFill/>
          <a:prstDash val="solid"/>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1073053368328958"/>
          <c:y val="2.0079903575882803E-2"/>
          <c:w val="0.88926946631671044"/>
          <c:h val="0.85665801083375215"/>
        </c:manualLayout>
      </c:layout>
      <c:barChart>
        <c:barDir val="col"/>
        <c:grouping val="stacked"/>
        <c:varyColors val="0"/>
        <c:ser>
          <c:idx val="1"/>
          <c:order val="0"/>
          <c:tx>
            <c:strRef>
              <c:f>Sheet1!$B$1</c:f>
              <c:strCache>
                <c:ptCount val="1"/>
                <c:pt idx="0">
                  <c:v>Total Pro Rata</c:v>
                </c:pt>
              </c:strCache>
            </c:strRef>
          </c:tx>
          <c:spPr>
            <a:solidFill>
              <a:srgbClr val="1D5080"/>
            </a:solid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Sheet1!$B$2:$B$32</c:f>
              <c:numCache>
                <c:formatCode>General</c:formatCode>
                <c:ptCount val="19"/>
                <c:pt idx="0">
                  <c:v>20.194804999999999</c:v>
                </c:pt>
                <c:pt idx="1">
                  <c:v>9.5273990000000008</c:v>
                </c:pt>
                <c:pt idx="2">
                  <c:v>22.194894999999999</c:v>
                </c:pt>
                <c:pt idx="3">
                  <c:v>32.959980799999997</c:v>
                </c:pt>
                <c:pt idx="4">
                  <c:v>46.277180000000001</c:v>
                </c:pt>
                <c:pt idx="5">
                  <c:v>36.92633592</c:v>
                </c:pt>
                <c:pt idx="6">
                  <c:v>37.99</c:v>
                </c:pt>
                <c:pt idx="7">
                  <c:v>33.68</c:v>
                </c:pt>
                <c:pt idx="8">
                  <c:v>36.979999999999997</c:v>
                </c:pt>
                <c:pt idx="9">
                  <c:v>31.76</c:v>
                </c:pt>
                <c:pt idx="10">
                  <c:v>45.69</c:v>
                </c:pt>
                <c:pt idx="11">
                  <c:v>30.06</c:v>
                </c:pt>
                <c:pt idx="12" formatCode="0.00">
                  <c:v>19.68</c:v>
                </c:pt>
                <c:pt idx="13" formatCode="0.00">
                  <c:v>45.07</c:v>
                </c:pt>
                <c:pt idx="14">
                  <c:v>22.74</c:v>
                </c:pt>
                <c:pt idx="15">
                  <c:v>20.67</c:v>
                </c:pt>
                <c:pt idx="17">
                  <c:v>17.88</c:v>
                </c:pt>
                <c:pt idx="18">
                  <c:v>39.14</c:v>
                </c:pt>
              </c:numCache>
            </c:numRef>
          </c:val>
          <c:extLst>
            <c:ext xmlns:c16="http://schemas.microsoft.com/office/drawing/2014/chart" uri="{C3380CC4-5D6E-409C-BE32-E72D297353CC}">
              <c16:uniqueId val="{00000000-A836-48E0-86B5-0EF6796FFEE8}"/>
            </c:ext>
          </c:extLst>
        </c:ser>
        <c:ser>
          <c:idx val="0"/>
          <c:order val="1"/>
          <c:tx>
            <c:strRef>
              <c:f>Sheet1!$C$1</c:f>
              <c:strCache>
                <c:ptCount val="1"/>
                <c:pt idx="0">
                  <c:v>Total Institutional</c:v>
                </c:pt>
              </c:strCache>
            </c:strRef>
          </c:tx>
          <c:spPr>
            <a:solidFill>
              <a:srgbClr val="6185A6"/>
            </a:solid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Sheet1!$C$2:$C$32</c:f>
              <c:numCache>
                <c:formatCode>General</c:formatCode>
                <c:ptCount val="19"/>
                <c:pt idx="0">
                  <c:v>38.24006</c:v>
                </c:pt>
                <c:pt idx="1">
                  <c:v>15.77298</c:v>
                </c:pt>
                <c:pt idx="2">
                  <c:v>97.351169999999996</c:v>
                </c:pt>
                <c:pt idx="3">
                  <c:v>147.09961000000001</c:v>
                </c:pt>
                <c:pt idx="4">
                  <c:v>187.76333</c:v>
                </c:pt>
                <c:pt idx="5">
                  <c:v>284.6449776</c:v>
                </c:pt>
                <c:pt idx="6">
                  <c:v>249.3</c:v>
                </c:pt>
                <c:pt idx="7">
                  <c:v>143.78</c:v>
                </c:pt>
                <c:pt idx="8">
                  <c:v>187.73</c:v>
                </c:pt>
                <c:pt idx="9">
                  <c:v>267.14</c:v>
                </c:pt>
                <c:pt idx="10">
                  <c:v>293.83999999999997</c:v>
                </c:pt>
                <c:pt idx="11">
                  <c:v>182.76</c:v>
                </c:pt>
                <c:pt idx="12" formatCode="0.00">
                  <c:v>166.5</c:v>
                </c:pt>
                <c:pt idx="13" formatCode="0.00">
                  <c:v>393.16</c:v>
                </c:pt>
                <c:pt idx="14">
                  <c:v>130.19999999999999</c:v>
                </c:pt>
                <c:pt idx="15">
                  <c:v>136.16999999999999</c:v>
                </c:pt>
                <c:pt idx="17">
                  <c:v>111.9</c:v>
                </c:pt>
                <c:pt idx="18">
                  <c:v>268.31</c:v>
                </c:pt>
              </c:numCache>
            </c:numRef>
          </c:val>
          <c:extLst>
            <c:ext xmlns:c16="http://schemas.microsoft.com/office/drawing/2014/chart" uri="{C3380CC4-5D6E-409C-BE32-E72D297353CC}">
              <c16:uniqueId val="{00000001-A836-48E0-86B5-0EF6796FFEE8}"/>
            </c:ext>
          </c:extLst>
        </c:ser>
        <c:ser>
          <c:idx val="2"/>
          <c:order val="2"/>
          <c:tx>
            <c:strRef>
              <c:f>Sheet1!$D$1</c:f>
              <c:strCache>
                <c:ptCount val="1"/>
                <c:pt idx="0">
                  <c:v>Total</c:v>
                </c:pt>
              </c:strCache>
            </c:strRef>
          </c:tx>
          <c:spPr>
            <a:noFill/>
            <a:ln w="25612">
              <a:noFill/>
            </a:ln>
          </c:spPr>
          <c:invertIfNegative val="0"/>
          <c:cat>
            <c:strRef>
              <c:f>Sheet1!$A$2:$A$32</c:f>
              <c:strCache>
                <c:ptCount val="19"/>
                <c:pt idx="0">
                  <c:v>2008</c:v>
                </c:pt>
                <c:pt idx="1">
                  <c:v>2009</c:v>
                </c:pt>
                <c:pt idx="2">
                  <c:v>2010</c:v>
                </c:pt>
                <c:pt idx="3">
                  <c:v>2011</c:v>
                </c:pt>
                <c:pt idx="4">
                  <c:v>2012</c:v>
                </c:pt>
                <c:pt idx="5">
                  <c:v>2013</c:v>
                </c:pt>
                <c:pt idx="6">
                  <c:v>2014</c:v>
                </c:pt>
                <c:pt idx="7">
                  <c:v>2015</c:v>
                </c:pt>
                <c:pt idx="8">
                  <c:v>2016</c:v>
                </c:pt>
                <c:pt idx="9">
                  <c:v>2017</c:v>
                </c:pt>
                <c:pt idx="10">
                  <c:v>2018</c:v>
                </c:pt>
                <c:pt idx="11">
                  <c:v>2019</c:v>
                </c:pt>
                <c:pt idx="12">
                  <c:v>2020</c:v>
                </c:pt>
                <c:pt idx="13">
                  <c:v>2021</c:v>
                </c:pt>
                <c:pt idx="14">
                  <c:v>2022</c:v>
                </c:pt>
                <c:pt idx="15">
                  <c:v>2023</c:v>
                </c:pt>
                <c:pt idx="17">
                  <c:v>1-3Q23</c:v>
                </c:pt>
                <c:pt idx="18">
                  <c:v>1-3Q24</c:v>
                </c:pt>
              </c:strCache>
            </c:strRef>
          </c:cat>
          <c:val>
            <c:numRef>
              <c:f>Sheet1!$D$2:$D$32</c:f>
              <c:numCache>
                <c:formatCode>General</c:formatCode>
                <c:ptCount val="19"/>
                <c:pt idx="0">
                  <c:v>58.434865000000002</c:v>
                </c:pt>
                <c:pt idx="1">
                  <c:v>25.300379</c:v>
                </c:pt>
                <c:pt idx="2">
                  <c:v>119.546065</c:v>
                </c:pt>
                <c:pt idx="3">
                  <c:v>180.0595908</c:v>
                </c:pt>
                <c:pt idx="4">
                  <c:v>234.04050100000001</c:v>
                </c:pt>
                <c:pt idx="5">
                  <c:v>321.57131349999997</c:v>
                </c:pt>
                <c:pt idx="6">
                  <c:v>287.29000000000002</c:v>
                </c:pt>
                <c:pt idx="7">
                  <c:v>177.46</c:v>
                </c:pt>
                <c:pt idx="8">
                  <c:v>224.71</c:v>
                </c:pt>
                <c:pt idx="9">
                  <c:v>298.91000000000003</c:v>
                </c:pt>
                <c:pt idx="10">
                  <c:v>339.53</c:v>
                </c:pt>
                <c:pt idx="11">
                  <c:v>212.82</c:v>
                </c:pt>
                <c:pt idx="12" formatCode="0.00">
                  <c:v>186.17</c:v>
                </c:pt>
                <c:pt idx="13" formatCode="0.00">
                  <c:v>438.23</c:v>
                </c:pt>
                <c:pt idx="14">
                  <c:v>152.94</c:v>
                </c:pt>
                <c:pt idx="15">
                  <c:v>156.85</c:v>
                </c:pt>
                <c:pt idx="17">
                  <c:v>129.78</c:v>
                </c:pt>
                <c:pt idx="18">
                  <c:v>307.45</c:v>
                </c:pt>
              </c:numCache>
            </c:numRef>
          </c:val>
          <c:extLst>
            <c:ext xmlns:c16="http://schemas.microsoft.com/office/drawing/2014/chart" uri="{C3380CC4-5D6E-409C-BE32-E72D297353CC}">
              <c16:uniqueId val="{00000002-A836-48E0-86B5-0EF6796FFEE8}"/>
            </c:ext>
          </c:extLst>
        </c:ser>
        <c:dLbls>
          <c:showLegendKey val="0"/>
          <c:showVal val="0"/>
          <c:showCatName val="0"/>
          <c:showSerName val="0"/>
          <c:showPercent val="0"/>
          <c:showBubbleSize val="0"/>
        </c:dLbls>
        <c:gapWidth val="60"/>
        <c:overlap val="100"/>
        <c:axId val="233396328"/>
        <c:axId val="1"/>
      </c:barChart>
      <c:catAx>
        <c:axId val="233396328"/>
        <c:scaling>
          <c:orientation val="minMax"/>
        </c:scaling>
        <c:delete val="0"/>
        <c:axPos val="b"/>
        <c:numFmt formatCode="General" sourceLinked="1"/>
        <c:majorTickMark val="none"/>
        <c:minorTickMark val="none"/>
        <c:tickLblPos val="nextTo"/>
        <c:spPr>
          <a:ln w="3201">
            <a:solidFill>
              <a:srgbClr val="C0BCB2"/>
            </a:solidFill>
            <a:prstDash val="solid"/>
          </a:ln>
        </c:spPr>
        <c:txPr>
          <a:bodyPr rot="-5400000" vert="horz"/>
          <a:lstStyle/>
          <a:p>
            <a:pPr>
              <a:defRPr/>
            </a:pPr>
            <a:endParaRPr lang="en-US"/>
          </a:p>
        </c:txPr>
        <c:crossAx val="1"/>
        <c:crosses val="autoZero"/>
        <c:auto val="0"/>
        <c:lblAlgn val="ctr"/>
        <c:lblOffset val="100"/>
        <c:tickLblSkip val="1"/>
        <c:tickMarkSkip val="1"/>
        <c:noMultiLvlLbl val="0"/>
      </c:catAx>
      <c:valAx>
        <c:axId val="1"/>
        <c:scaling>
          <c:orientation val="minMax"/>
          <c:max val="500"/>
        </c:scaling>
        <c:delete val="0"/>
        <c:axPos val="l"/>
        <c:numFmt formatCode="&quot;$&quot;#,##0" sourceLinked="0"/>
        <c:majorTickMark val="out"/>
        <c:minorTickMark val="none"/>
        <c:tickLblPos val="nextTo"/>
        <c:spPr>
          <a:solidFill>
            <a:schemeClr val="bg1"/>
          </a:solidFill>
          <a:ln w="3201">
            <a:noFill/>
            <a:prstDash val="solid"/>
          </a:ln>
        </c:spPr>
        <c:txPr>
          <a:bodyPr rot="0" vert="horz"/>
          <a:lstStyle/>
          <a:p>
            <a:pPr>
              <a:defRPr/>
            </a:pPr>
            <a:endParaRPr lang="en-US"/>
          </a:p>
        </c:txPr>
        <c:crossAx val="233396328"/>
        <c:crosses val="autoZero"/>
        <c:crossBetween val="between"/>
        <c:majorUnit val="100"/>
        <c:minorUnit val="50"/>
      </c:valAx>
      <c:spPr>
        <a:noFill/>
        <a:ln w="25612">
          <a:noFill/>
        </a:ln>
      </c:spPr>
    </c:plotArea>
    <c:legend>
      <c:legendPos val="tr"/>
      <c:legendEntry>
        <c:idx val="0"/>
        <c:delete val="1"/>
      </c:legendEntry>
      <c:layout>
        <c:manualLayout>
          <c:xMode val="edge"/>
          <c:yMode val="edge"/>
          <c:x val="0.23974936956409865"/>
          <c:y val="0.11229314420803782"/>
          <c:w val="0.30273429056662032"/>
          <c:h val="0.11497691777889467"/>
        </c:manualLayout>
      </c:layout>
      <c:overlay val="0"/>
      <c:spPr>
        <a:noFill/>
        <a:ln>
          <a:noFill/>
        </a:ln>
      </c:spPr>
    </c:legend>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685862796562192"/>
          <c:y val="1.4370078740157482E-2"/>
          <c:w val="0.63134398641346301"/>
          <c:h val="0.9192387520708849"/>
        </c:manualLayout>
      </c:layout>
      <c:barChart>
        <c:barDir val="bar"/>
        <c:grouping val="clustered"/>
        <c:varyColors val="0"/>
        <c:ser>
          <c:idx val="1"/>
          <c:order val="0"/>
          <c:tx>
            <c:strRef>
              <c:f>Sheet1!$B$1</c:f>
              <c:strCache>
                <c:ptCount val="1"/>
              </c:strCache>
            </c:strRef>
          </c:tx>
          <c:spPr>
            <a:solidFill>
              <a:srgbClr val="1D5080"/>
            </a:solidFill>
            <a:ln w="25700">
              <a:noFill/>
            </a:ln>
          </c:spPr>
          <c:invertIfNegative val="0"/>
          <c:dLbls>
            <c:delete val="1"/>
          </c:dLbls>
          <c:cat>
            <c:strRef>
              <c:f>Sheet1!$A$2:$A$10</c:f>
              <c:strCache>
                <c:ptCount val="9"/>
                <c:pt idx="0">
                  <c:v>Refinancing</c:v>
                </c:pt>
                <c:pt idx="1">
                  <c:v>LBO</c:v>
                </c:pt>
                <c:pt idx="2">
                  <c:v>Dividend</c:v>
                </c:pt>
                <c:pt idx="3">
                  <c:v>Acquisition</c:v>
                </c:pt>
                <c:pt idx="4">
                  <c:v>General Recap</c:v>
                </c:pt>
                <c:pt idx="5">
                  <c:v>Equity Infusion</c:v>
                </c:pt>
                <c:pt idx="6">
                  <c:v>Stock Repurchase</c:v>
                </c:pt>
                <c:pt idx="7">
                  <c:v>Expansion/ Capex</c:v>
                </c:pt>
                <c:pt idx="8">
                  <c:v>Other</c:v>
                </c:pt>
              </c:strCache>
            </c:strRef>
          </c:cat>
          <c:val>
            <c:numRef>
              <c:f>Sheet1!$B$2:$B$11</c:f>
              <c:numCache>
                <c:formatCode>0.00%</c:formatCode>
                <c:ptCount val="9"/>
                <c:pt idx="0">
                  <c:v>0.40810000000000002</c:v>
                </c:pt>
                <c:pt idx="1">
                  <c:v>0.1933</c:v>
                </c:pt>
                <c:pt idx="2">
                  <c:v>0.18840000000000001</c:v>
                </c:pt>
                <c:pt idx="3">
                  <c:v>8.14E-2</c:v>
                </c:pt>
                <c:pt idx="4">
                  <c:v>2.9600000000000001E-2</c:v>
                </c:pt>
                <c:pt idx="5">
                  <c:v>2.81E-2</c:v>
                </c:pt>
                <c:pt idx="6">
                  <c:v>2.7799999999999998E-2</c:v>
                </c:pt>
                <c:pt idx="7">
                  <c:v>2.5700000000000001E-2</c:v>
                </c:pt>
                <c:pt idx="8">
                  <c:v>1.7600000000000001E-2</c:v>
                </c:pt>
              </c:numCache>
            </c:numRef>
          </c:val>
          <c:extLst>
            <c:ext xmlns:c16="http://schemas.microsoft.com/office/drawing/2014/chart" uri="{C3380CC4-5D6E-409C-BE32-E72D297353CC}">
              <c16:uniqueId val="{00000000-DC17-46CA-8EC7-136FD8512781}"/>
            </c:ext>
          </c:extLst>
        </c:ser>
        <c:dLbls>
          <c:dLblPos val="outEnd"/>
          <c:showLegendKey val="0"/>
          <c:showVal val="1"/>
          <c:showCatName val="0"/>
          <c:showSerName val="0"/>
          <c:showPercent val="0"/>
          <c:showBubbleSize val="0"/>
        </c:dLbls>
        <c:gapWidth val="60"/>
        <c:axId val="234080008"/>
        <c:axId val="1"/>
      </c:barChart>
      <c:catAx>
        <c:axId val="234080008"/>
        <c:scaling>
          <c:orientation val="maxMin"/>
        </c:scaling>
        <c:delete val="0"/>
        <c:axPos val="l"/>
        <c:numFmt formatCode="General" sourceLinked="1"/>
        <c:majorTickMark val="none"/>
        <c:minorTickMark val="none"/>
        <c:tickLblPos val="nextTo"/>
        <c:spPr>
          <a:noFill/>
          <a:ln w="3212">
            <a:solidFill>
              <a:srgbClr val="C0BCB2"/>
            </a:solidFill>
            <a:prstDash val="solid"/>
          </a:ln>
        </c:spPr>
        <c:txPr>
          <a:bodyPr rot="0" vert="horz"/>
          <a:lstStyle/>
          <a:p>
            <a:pPr>
              <a:defRPr/>
            </a:pPr>
            <a:endParaRPr lang="en-US"/>
          </a:p>
        </c:txPr>
        <c:crossAx val="1"/>
        <c:crosses val="autoZero"/>
        <c:auto val="0"/>
        <c:lblAlgn val="ctr"/>
        <c:lblOffset val="100"/>
        <c:tickLblSkip val="1"/>
        <c:tickMarkSkip val="1"/>
        <c:noMultiLvlLbl val="0"/>
      </c:catAx>
      <c:valAx>
        <c:axId val="1"/>
        <c:scaling>
          <c:orientation val="minMax"/>
          <c:max val="0.60000000000000009"/>
        </c:scaling>
        <c:delete val="0"/>
        <c:axPos val="b"/>
        <c:numFmt formatCode="0%" sourceLinked="0"/>
        <c:majorTickMark val="out"/>
        <c:minorTickMark val="none"/>
        <c:tickLblPos val="nextTo"/>
        <c:spPr>
          <a:noFill/>
          <a:ln w="3212">
            <a:noFill/>
            <a:prstDash val="solid"/>
          </a:ln>
        </c:spPr>
        <c:txPr>
          <a:bodyPr rot="0" vert="horz"/>
          <a:lstStyle/>
          <a:p>
            <a:pPr>
              <a:defRPr/>
            </a:pPr>
            <a:endParaRPr lang="en-US"/>
          </a:p>
        </c:txPr>
        <c:crossAx val="234080008"/>
        <c:crosses val="max"/>
        <c:crossBetween val="between"/>
        <c:majorUnit val="0.15000000000000002"/>
        <c:minorUnit val="0.01"/>
      </c:valAx>
      <c:spPr>
        <a:noFill/>
        <a:ln w="25700">
          <a:noFill/>
        </a:ln>
      </c:spPr>
    </c:plotArea>
    <c:plotVisOnly val="1"/>
    <c:dispBlanksAs val="gap"/>
    <c:showDLblsOverMax val="0"/>
  </c:chart>
  <c:spPr>
    <a:noFill/>
    <a:ln>
      <a:noFill/>
    </a:ln>
  </c:spPr>
  <c:txPr>
    <a:bodyPr/>
    <a:lstStyle/>
    <a:p>
      <a:pPr>
        <a:defRPr sz="1200" b="0" i="0" u="none" strike="noStrike" baseline="0">
          <a:solidFill>
            <a:schemeClr val="tx1"/>
          </a:solidFill>
          <a:latin typeface="Arial Narrow" panose="020B0606020202030204" pitchFamily="34" charset="0"/>
          <a:ea typeface="Arial"/>
          <a:cs typeface="Aria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9E06D1EB-0C24-49D9-8970-BB2E2AAD3273}"/>
              </a:ext>
            </a:extLst>
          </p:cNvPr>
          <p:cNvSpPr>
            <a:spLocks noGrp="1" noChangeArrowheads="1"/>
          </p:cNvSpPr>
          <p:nvPr>
            <p:ph type="hdr" sz="quarter"/>
          </p:nvPr>
        </p:nvSpPr>
        <p:spPr bwMode="auto">
          <a:xfrm>
            <a:off x="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3076" name="Rectangle 4">
            <a:extLst>
              <a:ext uri="{FF2B5EF4-FFF2-40B4-BE49-F238E27FC236}">
                <a16:creationId xmlns:a16="http://schemas.microsoft.com/office/drawing/2014/main" id="{D957C0A4-B7D6-4545-A227-4551277A9F48}"/>
              </a:ext>
            </a:extLst>
          </p:cNvPr>
          <p:cNvSpPr>
            <a:spLocks noGrp="1" noChangeArrowheads="1"/>
          </p:cNvSpPr>
          <p:nvPr>
            <p:ph type="ftr" sz="quarter" idx="2"/>
          </p:nvPr>
        </p:nvSpPr>
        <p:spPr bwMode="auto">
          <a:xfrm>
            <a:off x="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3077" name="Rectangle 5">
            <a:extLst>
              <a:ext uri="{FF2B5EF4-FFF2-40B4-BE49-F238E27FC236}">
                <a16:creationId xmlns:a16="http://schemas.microsoft.com/office/drawing/2014/main" id="{D39A98C6-7B1F-406D-8A18-615848F185E5}"/>
              </a:ext>
            </a:extLst>
          </p:cNvPr>
          <p:cNvSpPr>
            <a:spLocks noGrp="1" noChangeArrowheads="1"/>
          </p:cNvSpPr>
          <p:nvPr>
            <p:ph type="sldNum" sz="quarter" idx="3"/>
          </p:nvPr>
        </p:nvSpPr>
        <p:spPr bwMode="auto">
          <a:xfrm>
            <a:off x="397510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algn="r" defTabSz="927100">
              <a:defRPr sz="1200">
                <a:solidFill>
                  <a:schemeClr val="tx1"/>
                </a:solidFill>
              </a:defRPr>
            </a:lvl1pPr>
          </a:lstStyle>
          <a:p>
            <a:fld id="{069C83BB-C8C7-4CC0-A12B-8CCEAE284AB4}" type="slidenum">
              <a:rPr lang="en-US" altLang="en-US"/>
              <a:pPr/>
              <a:t>‹#›</a:t>
            </a:fld>
            <a:endParaRPr lang="en-US" alt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a:extLst>
              <a:ext uri="{FF2B5EF4-FFF2-40B4-BE49-F238E27FC236}">
                <a16:creationId xmlns:a16="http://schemas.microsoft.com/office/drawing/2014/main" id="{F2E0F2D9-E4D7-475B-BC65-24816AE978C0}"/>
              </a:ext>
            </a:extLst>
          </p:cNvPr>
          <p:cNvSpPr>
            <a:spLocks noGrp="1" noChangeArrowheads="1"/>
          </p:cNvSpPr>
          <p:nvPr>
            <p:ph type="hdr" sz="quarter"/>
          </p:nvPr>
        </p:nvSpPr>
        <p:spPr bwMode="auto">
          <a:xfrm>
            <a:off x="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2051" name="Rectangle 3">
            <a:extLst>
              <a:ext uri="{FF2B5EF4-FFF2-40B4-BE49-F238E27FC236}">
                <a16:creationId xmlns:a16="http://schemas.microsoft.com/office/drawing/2014/main" id="{CFFB141F-CBA3-416C-A728-0A522EB09FD6}"/>
              </a:ext>
            </a:extLst>
          </p:cNvPr>
          <p:cNvSpPr>
            <a:spLocks noGrp="1" noChangeArrowheads="1"/>
          </p:cNvSpPr>
          <p:nvPr>
            <p:ph type="dt" idx="1"/>
          </p:nvPr>
        </p:nvSpPr>
        <p:spPr bwMode="auto">
          <a:xfrm>
            <a:off x="3975100" y="0"/>
            <a:ext cx="3035300" cy="460375"/>
          </a:xfrm>
          <a:prstGeom prst="rect">
            <a:avLst/>
          </a:prstGeom>
          <a:noFill/>
          <a:ln>
            <a:noFill/>
          </a:ln>
          <a:effectLst/>
        </p:spPr>
        <p:txBody>
          <a:bodyPr vert="horz" wrap="square" lIns="93159" tIns="46575" rIns="93159" bIns="46575" numCol="1" anchor="t" anchorCtr="0" compatLnSpc="1">
            <a:prstTxWarp prst="textNoShape">
              <a:avLst/>
            </a:prstTxWarp>
          </a:bodyPr>
          <a:lstStyle>
            <a:lvl1pPr algn="r" defTabSz="927100" eaLnBrk="0" hangingPunct="0">
              <a:defRPr sz="1200">
                <a:solidFill>
                  <a:schemeClr val="tx1"/>
                </a:solidFill>
                <a:cs typeface="Arial" charset="0"/>
              </a:defRPr>
            </a:lvl1pPr>
          </a:lstStyle>
          <a:p>
            <a:pPr>
              <a:defRPr/>
            </a:pPr>
            <a:endParaRPr lang="en-US" altLang="en-US"/>
          </a:p>
        </p:txBody>
      </p:sp>
      <p:sp>
        <p:nvSpPr>
          <p:cNvPr id="17412" name="Rectangle 4">
            <a:extLst>
              <a:ext uri="{FF2B5EF4-FFF2-40B4-BE49-F238E27FC236}">
                <a16:creationId xmlns:a16="http://schemas.microsoft.com/office/drawing/2014/main" id="{83536542-0BF6-4007-A93D-DDA1ABE95ADB}"/>
              </a:ext>
            </a:extLst>
          </p:cNvPr>
          <p:cNvSpPr>
            <a:spLocks noGrp="1" noRot="1" noChangeAspect="1" noChangeArrowheads="1" noTextEdit="1"/>
          </p:cNvSpPr>
          <p:nvPr>
            <p:ph type="sldImg" idx="2"/>
          </p:nvPr>
        </p:nvSpPr>
        <p:spPr bwMode="auto">
          <a:xfrm>
            <a:off x="1219200" y="655637"/>
            <a:ext cx="4610100" cy="3457575"/>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a:extLst>
              <a:ext uri="{FF2B5EF4-FFF2-40B4-BE49-F238E27FC236}">
                <a16:creationId xmlns:a16="http://schemas.microsoft.com/office/drawing/2014/main" id="{E2EA7BE0-16DA-400D-BEB2-911708C77D20}"/>
              </a:ext>
            </a:extLst>
          </p:cNvPr>
          <p:cNvSpPr>
            <a:spLocks noGrp="1" noChangeArrowheads="1"/>
          </p:cNvSpPr>
          <p:nvPr>
            <p:ph type="body" sz="quarter" idx="3"/>
          </p:nvPr>
        </p:nvSpPr>
        <p:spPr bwMode="auto">
          <a:xfrm>
            <a:off x="935038" y="4387850"/>
            <a:ext cx="5140325" cy="4154488"/>
          </a:xfrm>
          <a:prstGeom prst="rect">
            <a:avLst/>
          </a:prstGeom>
          <a:noFill/>
          <a:ln>
            <a:noFill/>
          </a:ln>
          <a:effectLst/>
        </p:spPr>
        <p:txBody>
          <a:bodyPr vert="horz" wrap="square" lIns="93159" tIns="46575" rIns="93159" bIns="46575"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54" name="Rectangle 6">
            <a:extLst>
              <a:ext uri="{FF2B5EF4-FFF2-40B4-BE49-F238E27FC236}">
                <a16:creationId xmlns:a16="http://schemas.microsoft.com/office/drawing/2014/main" id="{46BF98C2-2C14-470E-801B-D46C50F91358}"/>
              </a:ext>
            </a:extLst>
          </p:cNvPr>
          <p:cNvSpPr>
            <a:spLocks noGrp="1" noChangeArrowheads="1"/>
          </p:cNvSpPr>
          <p:nvPr>
            <p:ph type="ftr" sz="quarter" idx="4"/>
          </p:nvPr>
        </p:nvSpPr>
        <p:spPr bwMode="auto">
          <a:xfrm>
            <a:off x="0" y="8777288"/>
            <a:ext cx="3035300" cy="458787"/>
          </a:xfrm>
          <a:prstGeom prst="rect">
            <a:avLst/>
          </a:prstGeom>
          <a:noFill/>
          <a:ln>
            <a:noFill/>
          </a:ln>
          <a:effectLst/>
        </p:spPr>
        <p:txBody>
          <a:bodyPr vert="horz" wrap="square" lIns="93159" tIns="46575" rIns="93159" bIns="46575" numCol="1" anchor="b" anchorCtr="0" compatLnSpc="1">
            <a:prstTxWarp prst="textNoShape">
              <a:avLst/>
            </a:prstTxWarp>
          </a:bodyPr>
          <a:lstStyle>
            <a:lvl1pPr defTabSz="927100" eaLnBrk="0" hangingPunct="0">
              <a:defRPr sz="1200">
                <a:solidFill>
                  <a:schemeClr val="tx1"/>
                </a:solidFill>
                <a:cs typeface="Arial" charset="0"/>
              </a:defRPr>
            </a:lvl1pPr>
          </a:lstStyle>
          <a:p>
            <a:pPr>
              <a:defRPr/>
            </a:pPr>
            <a:endParaRPr lang="en-US" altLang="en-US"/>
          </a:p>
        </p:txBody>
      </p:sp>
      <p:sp>
        <p:nvSpPr>
          <p:cNvPr id="2" name="Slide Number Placeholder 1">
            <a:extLst>
              <a:ext uri="{FF2B5EF4-FFF2-40B4-BE49-F238E27FC236}">
                <a16:creationId xmlns:a16="http://schemas.microsoft.com/office/drawing/2014/main" id="{ED9315ED-9B6E-49F2-A5FA-AE6E3428F9CC}"/>
              </a:ext>
            </a:extLst>
          </p:cNvPr>
          <p:cNvSpPr>
            <a:spLocks noGrp="1"/>
          </p:cNvSpPr>
          <p:nvPr>
            <p:ph type="sldNum" sz="quarter" idx="5"/>
          </p:nvPr>
        </p:nvSpPr>
        <p:spPr>
          <a:xfrm>
            <a:off x="3970338" y="8772525"/>
            <a:ext cx="3038475" cy="46355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746F999-4223-47FC-936D-33A7F4758345}"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219200" y="655638"/>
            <a:ext cx="4610100" cy="345757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746F999-4223-47FC-936D-33A7F4758345}" type="slidenum">
              <a:rPr lang="en-US" altLang="en-US" smtClean="0"/>
              <a:pPr/>
              <a:t>7</a:t>
            </a:fld>
            <a:endParaRPr lang="en-US" altLang="en-US"/>
          </a:p>
        </p:txBody>
      </p:sp>
    </p:spTree>
    <p:extLst>
      <p:ext uri="{BB962C8B-B14F-4D97-AF65-F5344CB8AC3E}">
        <p14:creationId xmlns:p14="http://schemas.microsoft.com/office/powerpoint/2010/main" val="321270886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0" name="Picture 19" descr="A blue and orange background with circles and dots&#10;&#10;Description automatically generated">
            <a:extLst>
              <a:ext uri="{FF2B5EF4-FFF2-40B4-BE49-F238E27FC236}">
                <a16:creationId xmlns:a16="http://schemas.microsoft.com/office/drawing/2014/main" id="{B6550CD2-1C29-0F78-AF01-3860AE9702E6}"/>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
        <p:nvSpPr>
          <p:cNvPr id="7" name="Text Box 8">
            <a:extLst>
              <a:ext uri="{FF2B5EF4-FFF2-40B4-BE49-F238E27FC236}">
                <a16:creationId xmlns:a16="http://schemas.microsoft.com/office/drawing/2014/main" id="{E2F7D516-9658-47B8-B8EA-66A1D8E588DB}"/>
              </a:ext>
            </a:extLst>
          </p:cNvPr>
          <p:cNvSpPr txBox="1">
            <a:spLocks noChangeArrowheads="1"/>
          </p:cNvSpPr>
          <p:nvPr/>
        </p:nvSpPr>
        <p:spPr bwMode="auto">
          <a:xfrm>
            <a:off x="619761" y="5943600"/>
            <a:ext cx="3342639" cy="557076"/>
          </a:xfrm>
          <a:prstGeom prst="rect">
            <a:avLst/>
          </a:prstGeom>
          <a:noFill/>
          <a:ln>
            <a:noFill/>
          </a:ln>
        </p:spPr>
        <p:txBody>
          <a:bodyPr wrap="squar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nSpc>
                <a:spcPct val="150000"/>
              </a:lnSpc>
              <a:defRPr/>
            </a:pPr>
            <a:r>
              <a:rPr lang="en-US" altLang="en-US" sz="700" dirty="0">
                <a:solidFill>
                  <a:srgbClr val="C0BCB2"/>
                </a:solidFill>
                <a:latin typeface="Arial" charset="0"/>
              </a:rPr>
              <a:t>Permission to reprint or distribute any content from this presentation </a:t>
            </a:r>
            <a:br>
              <a:rPr lang="en-US" altLang="en-US" sz="700" dirty="0">
                <a:solidFill>
                  <a:srgbClr val="C0BCB2"/>
                </a:solidFill>
                <a:latin typeface="Arial" charset="0"/>
              </a:rPr>
            </a:br>
            <a:r>
              <a:rPr lang="en-US" altLang="en-US" sz="700" dirty="0">
                <a:solidFill>
                  <a:srgbClr val="C0BCB2"/>
                </a:solidFill>
                <a:latin typeface="Arial" charset="0"/>
              </a:rPr>
              <a:t>requires the prior written approval of PitchBook Data, Inc..</a:t>
            </a:r>
          </a:p>
          <a:p>
            <a:pPr>
              <a:lnSpc>
                <a:spcPct val="150000"/>
              </a:lnSpc>
              <a:spcAft>
                <a:spcPct val="10000"/>
              </a:spcAft>
              <a:defRPr/>
            </a:pPr>
            <a:r>
              <a:rPr lang="en-US" altLang="en-US" sz="700" dirty="0">
                <a:solidFill>
                  <a:srgbClr val="C0BCB2"/>
                </a:solidFill>
                <a:latin typeface="Arial" charset="0"/>
              </a:rPr>
              <a:t>Copyright © 2024 by PitchBook Data, Inc. All rights reserved.</a:t>
            </a:r>
          </a:p>
        </p:txBody>
      </p:sp>
      <p:sp>
        <p:nvSpPr>
          <p:cNvPr id="8" name="Text Box 10">
            <a:extLst>
              <a:ext uri="{FF2B5EF4-FFF2-40B4-BE49-F238E27FC236}">
                <a16:creationId xmlns:a16="http://schemas.microsoft.com/office/drawing/2014/main" id="{0E34706D-EF0F-42AD-931B-53ED311B2A15}"/>
              </a:ext>
            </a:extLst>
          </p:cNvPr>
          <p:cNvSpPr txBox="1">
            <a:spLocks noChangeArrowheads="1"/>
          </p:cNvSpPr>
          <p:nvPr userDrawn="1"/>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9" name="Text Box 11">
            <a:extLst>
              <a:ext uri="{FF2B5EF4-FFF2-40B4-BE49-F238E27FC236}">
                <a16:creationId xmlns:a16="http://schemas.microsoft.com/office/drawing/2014/main" id="{52A03D73-4604-4D15-A835-10C16FF0389A}"/>
              </a:ext>
            </a:extLst>
          </p:cNvPr>
          <p:cNvSpPr txBox="1">
            <a:spLocks noChangeArrowheads="1"/>
          </p:cNvSpPr>
          <p:nvPr userDrawn="1"/>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sp>
        <p:nvSpPr>
          <p:cNvPr id="20532226" name="Rectangle 2"/>
          <p:cNvSpPr>
            <a:spLocks noGrp="1" noChangeArrowheads="1"/>
          </p:cNvSpPr>
          <p:nvPr>
            <p:ph type="subTitle" idx="1"/>
          </p:nvPr>
        </p:nvSpPr>
        <p:spPr>
          <a:xfrm>
            <a:off x="619761" y="2754149"/>
            <a:ext cx="4114798" cy="307777"/>
          </a:xfrm>
        </p:spPr>
        <p:txBody>
          <a:bodyPr wrap="square">
            <a:spAutoFit/>
          </a:bodyPr>
          <a:lstStyle>
            <a:lvl1pPr marL="0" indent="0">
              <a:lnSpc>
                <a:spcPct val="100000"/>
              </a:lnSpc>
              <a:spcBef>
                <a:spcPct val="0"/>
              </a:spcBef>
              <a:buFont typeface="Arial" charset="0"/>
              <a:buNone/>
              <a:defRPr sz="1400" b="0" i="0">
                <a:solidFill>
                  <a:schemeClr val="bg1"/>
                </a:solidFill>
                <a:latin typeface="Arial" panose="020B0604020202020204" pitchFamily="34" charset="0"/>
                <a:cs typeface="Arial" panose="020B0604020202020204" pitchFamily="34" charset="0"/>
              </a:defRPr>
            </a:lvl1pPr>
          </a:lstStyle>
          <a:p>
            <a:pPr lvl="0"/>
            <a:r>
              <a:rPr lang="en-US" noProof="0" dirty="0"/>
              <a:t>Click to edit Master subtitle style</a:t>
            </a:r>
          </a:p>
        </p:txBody>
      </p:sp>
      <p:sp>
        <p:nvSpPr>
          <p:cNvPr id="20532227" name="Rectangle 3"/>
          <p:cNvSpPr>
            <a:spLocks noGrp="1" noChangeArrowheads="1"/>
          </p:cNvSpPr>
          <p:nvPr>
            <p:ph type="ctrTitle"/>
          </p:nvPr>
        </p:nvSpPr>
        <p:spPr bwMode="auto">
          <a:xfrm>
            <a:off x="609600" y="1500187"/>
            <a:ext cx="4114799" cy="790575"/>
          </a:xfrm>
          <a:prstGeom prst="rect">
            <a:avLst/>
          </a:prstGeom>
        </p:spPr>
        <p:txBody>
          <a:bodyPr anchor="t"/>
          <a:lstStyle>
            <a:lvl1pPr>
              <a:lnSpc>
                <a:spcPct val="100000"/>
              </a:lnSpc>
              <a:defRPr sz="2800" b="1" i="0">
                <a:solidFill>
                  <a:schemeClr val="bg1"/>
                </a:solidFill>
                <a:latin typeface="Georgia" panose="02040502050405020303" pitchFamily="18" charset="0"/>
              </a:defRPr>
            </a:lvl1pPr>
          </a:lstStyle>
          <a:p>
            <a:pPr lvl="0"/>
            <a:r>
              <a:rPr lang="en-US" noProof="0" dirty="0"/>
              <a:t>Click to edit Master title style</a:t>
            </a:r>
          </a:p>
        </p:txBody>
      </p:sp>
      <p:pic>
        <p:nvPicPr>
          <p:cNvPr id="15" name="Picture 14" descr="A white text on a black background&#10;&#10;Description automatically generated">
            <a:extLst>
              <a:ext uri="{FF2B5EF4-FFF2-40B4-BE49-F238E27FC236}">
                <a16:creationId xmlns:a16="http://schemas.microsoft.com/office/drawing/2014/main" id="{505CCBC5-32C6-2165-D5DC-F49EB3804284}"/>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33401" y="497608"/>
            <a:ext cx="2362199" cy="373259"/>
          </a:xfrm>
          <a:prstGeom prst="rect">
            <a:avLst/>
          </a:prstGeom>
        </p:spPr>
      </p:pic>
    </p:spTree>
    <p:extLst>
      <p:ext uri="{BB962C8B-B14F-4D97-AF65-F5344CB8AC3E}">
        <p14:creationId xmlns:p14="http://schemas.microsoft.com/office/powerpoint/2010/main" val="76632035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47675" y="50800"/>
            <a:ext cx="8262938" cy="59309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Footer Placeholder 2"/>
          <p:cNvSpPr>
            <a:spLocks noGrp="1"/>
          </p:cNvSpPr>
          <p:nvPr>
            <p:ph type="ftr" sz="quarter" idx="10"/>
          </p:nvPr>
        </p:nvSpPr>
        <p:spPr>
          <a:xfrm>
            <a:off x="1524000" y="6356350"/>
            <a:ext cx="4591050" cy="365125"/>
          </a:xfrm>
          <a:prstGeom prst="rect">
            <a:avLst/>
          </a:prstGeom>
        </p:spPr>
        <p:txBody>
          <a:bodyPr/>
          <a:lstStyle/>
          <a:p>
            <a:pPr>
              <a:defRPr/>
            </a:pPr>
            <a:endParaRPr lang="en-US" dirty="0"/>
          </a:p>
        </p:txBody>
      </p:sp>
    </p:spTree>
    <p:extLst>
      <p:ext uri="{BB962C8B-B14F-4D97-AF65-F5344CB8AC3E}">
        <p14:creationId xmlns:p14="http://schemas.microsoft.com/office/powerpoint/2010/main" val="284138922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47675" y="50800"/>
            <a:ext cx="8262938" cy="461963"/>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455613" y="795338"/>
            <a:ext cx="8234362" cy="5186362"/>
          </a:xfrm>
        </p:spPr>
        <p:txBody>
          <a:bodyPr/>
          <a:lstStyle/>
          <a:p>
            <a:pPr lvl="0"/>
            <a:endParaRPr lang="en-US" noProof="0" dirty="0"/>
          </a:p>
        </p:txBody>
      </p:sp>
    </p:spTree>
    <p:extLst>
      <p:ext uri="{BB962C8B-B14F-4D97-AF65-F5344CB8AC3E}">
        <p14:creationId xmlns:p14="http://schemas.microsoft.com/office/powerpoint/2010/main" val="4166931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Basic content">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41B3AC08-7760-218C-7D9C-D84F76BACF93}"/>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Tree>
    <p:extLst>
      <p:ext uri="{BB962C8B-B14F-4D97-AF65-F5344CB8AC3E}">
        <p14:creationId xmlns:p14="http://schemas.microsoft.com/office/powerpoint/2010/main" val="22187079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hart page">
    <p:spTree>
      <p:nvGrpSpPr>
        <p:cNvPr id="1" name=""/>
        <p:cNvGrpSpPr/>
        <p:nvPr/>
      </p:nvGrpSpPr>
      <p:grpSpPr>
        <a:xfrm>
          <a:off x="0" y="0"/>
          <a:ext cx="0" cy="0"/>
          <a:chOff x="0" y="0"/>
          <a:chExt cx="0" cy="0"/>
        </a:xfrm>
      </p:grpSpPr>
      <p:sp>
        <p:nvSpPr>
          <p:cNvPr id="3" name="Text Placeholder 2"/>
          <p:cNvSpPr>
            <a:spLocks noGrp="1"/>
          </p:cNvSpPr>
          <p:nvPr>
            <p:ph type="body" idx="1" hasCustomPrompt="1"/>
          </p:nvPr>
        </p:nvSpPr>
        <p:spPr>
          <a:xfrm>
            <a:off x="457200" y="838200"/>
            <a:ext cx="3886200"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a:t>
            </a:r>
          </a:p>
        </p:txBody>
      </p:sp>
      <p:sp>
        <p:nvSpPr>
          <p:cNvPr id="8" name="Text Placeholder 2">
            <a:extLst>
              <a:ext uri="{FF2B5EF4-FFF2-40B4-BE49-F238E27FC236}">
                <a16:creationId xmlns:a16="http://schemas.microsoft.com/office/drawing/2014/main" id="{3EDF7E7A-1485-25E9-B874-766ABFCE15BE}"/>
              </a:ext>
            </a:extLst>
          </p:cNvPr>
          <p:cNvSpPr>
            <a:spLocks noGrp="1"/>
          </p:cNvSpPr>
          <p:nvPr>
            <p:ph type="body" idx="10" hasCustomPrompt="1"/>
          </p:nvPr>
        </p:nvSpPr>
        <p:spPr>
          <a:xfrm>
            <a:off x="4791074" y="838200"/>
            <a:ext cx="3895726"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a:t>
            </a:r>
          </a:p>
        </p:txBody>
      </p:sp>
      <p:sp>
        <p:nvSpPr>
          <p:cNvPr id="9" name="Text Placeholder 2">
            <a:extLst>
              <a:ext uri="{FF2B5EF4-FFF2-40B4-BE49-F238E27FC236}">
                <a16:creationId xmlns:a16="http://schemas.microsoft.com/office/drawing/2014/main" id="{F154EB57-0D4F-FD34-3AD9-E9861C9363E1}"/>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Note here and here.</a:t>
            </a:r>
          </a:p>
        </p:txBody>
      </p:sp>
      <p:sp>
        <p:nvSpPr>
          <p:cNvPr id="10" name="Chart Placeholder 2">
            <a:extLst>
              <a:ext uri="{FF2B5EF4-FFF2-40B4-BE49-F238E27FC236}">
                <a16:creationId xmlns:a16="http://schemas.microsoft.com/office/drawing/2014/main" id="{D8ED2D3E-A8C7-61FD-53EE-FD8A3D34D740}"/>
              </a:ext>
            </a:extLst>
          </p:cNvPr>
          <p:cNvSpPr>
            <a:spLocks noGrp="1"/>
          </p:cNvSpPr>
          <p:nvPr>
            <p:ph type="chart" idx="12"/>
          </p:nvPr>
        </p:nvSpPr>
        <p:spPr>
          <a:xfrm>
            <a:off x="460116" y="1295399"/>
            <a:ext cx="3917951" cy="4343401"/>
          </a:xfrm>
        </p:spPr>
        <p:txBody>
          <a:bodyPr/>
          <a:lstStyle>
            <a:lvl1pPr marL="0" indent="0">
              <a:buNone/>
              <a:defRPr>
                <a:solidFill>
                  <a:schemeClr val="tx1"/>
                </a:solidFill>
              </a:defRPr>
            </a:lvl1pPr>
          </a:lstStyle>
          <a:p>
            <a:pPr lvl="0"/>
            <a:endParaRPr lang="en-US" noProof="0" dirty="0"/>
          </a:p>
        </p:txBody>
      </p:sp>
      <p:sp>
        <p:nvSpPr>
          <p:cNvPr id="11" name="Chart Placeholder 2">
            <a:extLst>
              <a:ext uri="{FF2B5EF4-FFF2-40B4-BE49-F238E27FC236}">
                <a16:creationId xmlns:a16="http://schemas.microsoft.com/office/drawing/2014/main" id="{948B5492-E918-30FB-0D92-D4A7D24980AE}"/>
              </a:ext>
            </a:extLst>
          </p:cNvPr>
          <p:cNvSpPr>
            <a:spLocks noGrp="1"/>
          </p:cNvSpPr>
          <p:nvPr>
            <p:ph type="chart" idx="13"/>
          </p:nvPr>
        </p:nvSpPr>
        <p:spPr>
          <a:xfrm>
            <a:off x="4792662" y="1295399"/>
            <a:ext cx="3917951" cy="4343401"/>
          </a:xfrm>
        </p:spPr>
        <p:txBody>
          <a:bodyPr/>
          <a:lstStyle>
            <a:lvl1pPr marL="0" indent="0">
              <a:buNone/>
              <a:defRPr>
                <a:solidFill>
                  <a:schemeClr val="tx1"/>
                </a:solidFill>
              </a:defRPr>
            </a:lvl1pPr>
          </a:lstStyle>
          <a:p>
            <a:pPr lvl="0"/>
            <a:endParaRPr lang="en-US" noProof="0" dirty="0"/>
          </a:p>
        </p:txBody>
      </p:sp>
      <p:sp>
        <p:nvSpPr>
          <p:cNvPr id="2" name="Title 1">
            <a:extLst>
              <a:ext uri="{FF2B5EF4-FFF2-40B4-BE49-F238E27FC236}">
                <a16:creationId xmlns:a16="http://schemas.microsoft.com/office/drawing/2014/main" id="{06D27D87-9A75-146B-DDF6-6E46AE7BF9BD}"/>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Tree>
    <p:extLst>
      <p:ext uri="{BB962C8B-B14F-4D97-AF65-F5344CB8AC3E}">
        <p14:creationId xmlns:p14="http://schemas.microsoft.com/office/powerpoint/2010/main" val="34414243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One chart pag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2EE23F7B-1571-8A13-7989-EED6672BC22C}"/>
              </a:ext>
            </a:extLst>
          </p:cNvPr>
          <p:cNvSpPr>
            <a:spLocks noGrp="1"/>
          </p:cNvSpPr>
          <p:nvPr>
            <p:ph type="body" idx="1" hasCustomPrompt="1"/>
          </p:nvPr>
        </p:nvSpPr>
        <p:spPr>
          <a:xfrm>
            <a:off x="457200" y="838200"/>
            <a:ext cx="8250496" cy="284164"/>
          </a:xfrm>
        </p:spPr>
        <p:txBody>
          <a:bodyPr anchor="ctr"/>
          <a:lstStyle>
            <a:lvl1pPr marL="0" indent="0">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a:t>
            </a:r>
          </a:p>
        </p:txBody>
      </p:sp>
      <p:sp>
        <p:nvSpPr>
          <p:cNvPr id="6" name="Text Placeholder 2">
            <a:extLst>
              <a:ext uri="{FF2B5EF4-FFF2-40B4-BE49-F238E27FC236}">
                <a16:creationId xmlns:a16="http://schemas.microsoft.com/office/drawing/2014/main" id="{3BE75CBC-1C5E-C0E7-B7F1-F3B2A6AE64C2}"/>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Note here and here.</a:t>
            </a:r>
          </a:p>
        </p:txBody>
      </p:sp>
      <p:sp>
        <p:nvSpPr>
          <p:cNvPr id="7" name="Chart Placeholder 2">
            <a:extLst>
              <a:ext uri="{FF2B5EF4-FFF2-40B4-BE49-F238E27FC236}">
                <a16:creationId xmlns:a16="http://schemas.microsoft.com/office/drawing/2014/main" id="{1C23CA15-7E23-5B1D-8939-DFF2D1597885}"/>
              </a:ext>
            </a:extLst>
          </p:cNvPr>
          <p:cNvSpPr>
            <a:spLocks noGrp="1"/>
          </p:cNvSpPr>
          <p:nvPr>
            <p:ph type="chart" idx="12"/>
          </p:nvPr>
        </p:nvSpPr>
        <p:spPr>
          <a:xfrm>
            <a:off x="460116" y="1295399"/>
            <a:ext cx="8250497" cy="4343401"/>
          </a:xfrm>
        </p:spPr>
        <p:txBody>
          <a:bodyPr/>
          <a:lstStyle>
            <a:lvl1pPr marL="0" indent="0">
              <a:buNone/>
              <a:defRPr>
                <a:solidFill>
                  <a:schemeClr val="tx1"/>
                </a:solidFill>
              </a:defRPr>
            </a:lvl1pPr>
          </a:lstStyle>
          <a:p>
            <a:pPr lvl="0"/>
            <a:endParaRPr lang="en-US" noProof="0" dirty="0"/>
          </a:p>
        </p:txBody>
      </p:sp>
      <p:sp>
        <p:nvSpPr>
          <p:cNvPr id="2" name="Title 1">
            <a:extLst>
              <a:ext uri="{FF2B5EF4-FFF2-40B4-BE49-F238E27FC236}">
                <a16:creationId xmlns:a16="http://schemas.microsoft.com/office/drawing/2014/main" id="{2363AF93-2F69-9B78-AE50-E3F6BF368DCA}"/>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Tree>
    <p:extLst>
      <p:ext uri="{BB962C8B-B14F-4D97-AF65-F5344CB8AC3E}">
        <p14:creationId xmlns:p14="http://schemas.microsoft.com/office/powerpoint/2010/main" val="1941945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288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ix chart page">
    <p:spTree>
      <p:nvGrpSpPr>
        <p:cNvPr id="1" name=""/>
        <p:cNvGrpSpPr/>
        <p:nvPr/>
      </p:nvGrpSpPr>
      <p:grpSpPr>
        <a:xfrm>
          <a:off x="0" y="0"/>
          <a:ext cx="0" cy="0"/>
          <a:chOff x="0" y="0"/>
          <a:chExt cx="0" cy="0"/>
        </a:xfrm>
      </p:grpSpPr>
      <p:sp>
        <p:nvSpPr>
          <p:cNvPr id="5" name="Text Placeholder 2">
            <a:extLst>
              <a:ext uri="{FF2B5EF4-FFF2-40B4-BE49-F238E27FC236}">
                <a16:creationId xmlns:a16="http://schemas.microsoft.com/office/drawing/2014/main" id="{4F683EE3-9E02-E6E4-B303-36AE214EDA92}"/>
              </a:ext>
            </a:extLst>
          </p:cNvPr>
          <p:cNvSpPr>
            <a:spLocks noGrp="1"/>
          </p:cNvSpPr>
          <p:nvPr>
            <p:ph type="body" idx="1" hasCustomPrompt="1"/>
          </p:nvPr>
        </p:nvSpPr>
        <p:spPr>
          <a:xfrm>
            <a:off x="457200"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7" name="Chart Placeholder 2">
            <a:extLst>
              <a:ext uri="{FF2B5EF4-FFF2-40B4-BE49-F238E27FC236}">
                <a16:creationId xmlns:a16="http://schemas.microsoft.com/office/drawing/2014/main" id="{B0FE12AF-A726-B158-94B9-AAAF4CC2670B}"/>
              </a:ext>
            </a:extLst>
          </p:cNvPr>
          <p:cNvSpPr>
            <a:spLocks noGrp="1"/>
          </p:cNvSpPr>
          <p:nvPr>
            <p:ph type="chart" idx="12"/>
          </p:nvPr>
        </p:nvSpPr>
        <p:spPr>
          <a:xfrm>
            <a:off x="460117" y="1295399"/>
            <a:ext cx="2435484" cy="1828801"/>
          </a:xfrm>
        </p:spPr>
        <p:txBody>
          <a:bodyPr/>
          <a:lstStyle>
            <a:lvl1pPr marL="0" indent="0">
              <a:buNone/>
              <a:defRPr>
                <a:solidFill>
                  <a:schemeClr val="tx1"/>
                </a:solidFill>
              </a:defRPr>
            </a:lvl1pPr>
          </a:lstStyle>
          <a:p>
            <a:pPr lvl="0"/>
            <a:endParaRPr lang="en-US" noProof="0" dirty="0"/>
          </a:p>
        </p:txBody>
      </p:sp>
      <p:sp>
        <p:nvSpPr>
          <p:cNvPr id="13" name="Text Placeholder 2">
            <a:extLst>
              <a:ext uri="{FF2B5EF4-FFF2-40B4-BE49-F238E27FC236}">
                <a16:creationId xmlns:a16="http://schemas.microsoft.com/office/drawing/2014/main" id="{666FD16A-8217-CEB5-7700-62B6F5AEE8AB}"/>
              </a:ext>
            </a:extLst>
          </p:cNvPr>
          <p:cNvSpPr>
            <a:spLocks noGrp="1"/>
          </p:cNvSpPr>
          <p:nvPr>
            <p:ph type="body" idx="13" hasCustomPrompt="1"/>
          </p:nvPr>
        </p:nvSpPr>
        <p:spPr>
          <a:xfrm>
            <a:off x="441446"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14" name="Chart Placeholder 2">
            <a:extLst>
              <a:ext uri="{FF2B5EF4-FFF2-40B4-BE49-F238E27FC236}">
                <a16:creationId xmlns:a16="http://schemas.microsoft.com/office/drawing/2014/main" id="{04E32DC2-C833-0C58-2033-E818386B4A1F}"/>
              </a:ext>
            </a:extLst>
          </p:cNvPr>
          <p:cNvSpPr>
            <a:spLocks noGrp="1"/>
          </p:cNvSpPr>
          <p:nvPr>
            <p:ph type="chart" idx="14"/>
          </p:nvPr>
        </p:nvSpPr>
        <p:spPr>
          <a:xfrm>
            <a:off x="444363" y="3886199"/>
            <a:ext cx="2435484" cy="1828801"/>
          </a:xfrm>
        </p:spPr>
        <p:txBody>
          <a:bodyPr/>
          <a:lstStyle>
            <a:lvl1pPr marL="0" indent="0">
              <a:buNone/>
              <a:defRPr>
                <a:solidFill>
                  <a:schemeClr val="tx1"/>
                </a:solidFill>
              </a:defRPr>
            </a:lvl1pPr>
          </a:lstStyle>
          <a:p>
            <a:pPr lvl="0"/>
            <a:endParaRPr lang="en-US" noProof="0" dirty="0"/>
          </a:p>
        </p:txBody>
      </p:sp>
      <p:sp>
        <p:nvSpPr>
          <p:cNvPr id="15" name="Text Placeholder 2">
            <a:extLst>
              <a:ext uri="{FF2B5EF4-FFF2-40B4-BE49-F238E27FC236}">
                <a16:creationId xmlns:a16="http://schemas.microsoft.com/office/drawing/2014/main" id="{8EB9B20F-661E-52BA-441A-7DF09424D011}"/>
              </a:ext>
            </a:extLst>
          </p:cNvPr>
          <p:cNvSpPr>
            <a:spLocks noGrp="1"/>
          </p:cNvSpPr>
          <p:nvPr>
            <p:ph type="body" idx="15" hasCustomPrompt="1"/>
          </p:nvPr>
        </p:nvSpPr>
        <p:spPr>
          <a:xfrm>
            <a:off x="3351341"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16" name="Chart Placeholder 2">
            <a:extLst>
              <a:ext uri="{FF2B5EF4-FFF2-40B4-BE49-F238E27FC236}">
                <a16:creationId xmlns:a16="http://schemas.microsoft.com/office/drawing/2014/main" id="{64A04A3C-D7CC-FB83-0F80-857D963EEC68}"/>
              </a:ext>
            </a:extLst>
          </p:cNvPr>
          <p:cNvSpPr>
            <a:spLocks noGrp="1"/>
          </p:cNvSpPr>
          <p:nvPr>
            <p:ph type="chart" idx="16"/>
          </p:nvPr>
        </p:nvSpPr>
        <p:spPr>
          <a:xfrm>
            <a:off x="3354258" y="1295399"/>
            <a:ext cx="2435484" cy="1828801"/>
          </a:xfrm>
        </p:spPr>
        <p:txBody>
          <a:bodyPr/>
          <a:lstStyle>
            <a:lvl1pPr marL="0" indent="0">
              <a:buNone/>
              <a:defRPr>
                <a:solidFill>
                  <a:schemeClr val="tx1"/>
                </a:solidFill>
              </a:defRPr>
            </a:lvl1pPr>
          </a:lstStyle>
          <a:p>
            <a:pPr lvl="0"/>
            <a:endParaRPr lang="en-US" noProof="0" dirty="0"/>
          </a:p>
        </p:txBody>
      </p:sp>
      <p:sp>
        <p:nvSpPr>
          <p:cNvPr id="17" name="Text Placeholder 2">
            <a:extLst>
              <a:ext uri="{FF2B5EF4-FFF2-40B4-BE49-F238E27FC236}">
                <a16:creationId xmlns:a16="http://schemas.microsoft.com/office/drawing/2014/main" id="{AD7C6FE0-7DA6-4DBE-A6B1-6FE6FCAD127A}"/>
              </a:ext>
            </a:extLst>
          </p:cNvPr>
          <p:cNvSpPr>
            <a:spLocks noGrp="1"/>
          </p:cNvSpPr>
          <p:nvPr>
            <p:ph type="body" idx="17" hasCustomPrompt="1"/>
          </p:nvPr>
        </p:nvSpPr>
        <p:spPr>
          <a:xfrm>
            <a:off x="3335587"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18" name="Chart Placeholder 2">
            <a:extLst>
              <a:ext uri="{FF2B5EF4-FFF2-40B4-BE49-F238E27FC236}">
                <a16:creationId xmlns:a16="http://schemas.microsoft.com/office/drawing/2014/main" id="{6A9B5478-DE35-D29C-28C3-C8E23E05D2D2}"/>
              </a:ext>
            </a:extLst>
          </p:cNvPr>
          <p:cNvSpPr>
            <a:spLocks noGrp="1"/>
          </p:cNvSpPr>
          <p:nvPr>
            <p:ph type="chart" idx="18"/>
          </p:nvPr>
        </p:nvSpPr>
        <p:spPr>
          <a:xfrm>
            <a:off x="3338504" y="3886199"/>
            <a:ext cx="2435484" cy="1828801"/>
          </a:xfrm>
        </p:spPr>
        <p:txBody>
          <a:bodyPr/>
          <a:lstStyle>
            <a:lvl1pPr marL="0" indent="0">
              <a:buNone/>
              <a:defRPr>
                <a:solidFill>
                  <a:schemeClr val="tx1"/>
                </a:solidFill>
              </a:defRPr>
            </a:lvl1pPr>
          </a:lstStyle>
          <a:p>
            <a:pPr lvl="0"/>
            <a:endParaRPr lang="en-US" noProof="0" dirty="0"/>
          </a:p>
        </p:txBody>
      </p:sp>
      <p:sp>
        <p:nvSpPr>
          <p:cNvPr id="19" name="Text Placeholder 2">
            <a:extLst>
              <a:ext uri="{FF2B5EF4-FFF2-40B4-BE49-F238E27FC236}">
                <a16:creationId xmlns:a16="http://schemas.microsoft.com/office/drawing/2014/main" id="{061222D1-513E-C905-8B56-2084367E2585}"/>
              </a:ext>
            </a:extLst>
          </p:cNvPr>
          <p:cNvSpPr>
            <a:spLocks noGrp="1"/>
          </p:cNvSpPr>
          <p:nvPr>
            <p:ph type="body" idx="19" hasCustomPrompt="1"/>
          </p:nvPr>
        </p:nvSpPr>
        <p:spPr>
          <a:xfrm>
            <a:off x="6261236" y="8382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20" name="Chart Placeholder 2">
            <a:extLst>
              <a:ext uri="{FF2B5EF4-FFF2-40B4-BE49-F238E27FC236}">
                <a16:creationId xmlns:a16="http://schemas.microsoft.com/office/drawing/2014/main" id="{9FA19C09-C1C0-E586-4D00-8487D37CF278}"/>
              </a:ext>
            </a:extLst>
          </p:cNvPr>
          <p:cNvSpPr>
            <a:spLocks noGrp="1"/>
          </p:cNvSpPr>
          <p:nvPr>
            <p:ph type="chart" idx="20"/>
          </p:nvPr>
        </p:nvSpPr>
        <p:spPr>
          <a:xfrm>
            <a:off x="6264153" y="1295399"/>
            <a:ext cx="2435484" cy="1828801"/>
          </a:xfrm>
        </p:spPr>
        <p:txBody>
          <a:bodyPr/>
          <a:lstStyle>
            <a:lvl1pPr marL="0" indent="0">
              <a:buNone/>
              <a:defRPr>
                <a:solidFill>
                  <a:schemeClr val="tx1"/>
                </a:solidFill>
              </a:defRPr>
            </a:lvl1pPr>
          </a:lstStyle>
          <a:p>
            <a:pPr lvl="0"/>
            <a:endParaRPr lang="en-US" noProof="0" dirty="0"/>
          </a:p>
        </p:txBody>
      </p:sp>
      <p:sp>
        <p:nvSpPr>
          <p:cNvPr id="21" name="Text Placeholder 2">
            <a:extLst>
              <a:ext uri="{FF2B5EF4-FFF2-40B4-BE49-F238E27FC236}">
                <a16:creationId xmlns:a16="http://schemas.microsoft.com/office/drawing/2014/main" id="{1C889C50-1BD9-D31E-DD84-75BBCD3FA0A2}"/>
              </a:ext>
            </a:extLst>
          </p:cNvPr>
          <p:cNvSpPr>
            <a:spLocks noGrp="1"/>
          </p:cNvSpPr>
          <p:nvPr>
            <p:ph type="body" idx="21" hasCustomPrompt="1"/>
          </p:nvPr>
        </p:nvSpPr>
        <p:spPr>
          <a:xfrm>
            <a:off x="6245482" y="3429000"/>
            <a:ext cx="2435484" cy="284164"/>
          </a:xfrm>
        </p:spPr>
        <p:txBody>
          <a:bodyPr anchor="ctr"/>
          <a:lstStyle>
            <a:lvl1pPr marL="0" indent="0">
              <a:lnSpc>
                <a:spcPts val="1240"/>
              </a:lnSpc>
              <a:buNone/>
              <a:defRPr sz="1200" b="1" i="0">
                <a:solidFill>
                  <a:schemeClr val="tx1"/>
                </a:solidFill>
                <a:latin typeface="Arial Narrow" panose="020B0604020202020204" pitchFamily="34" charset="0"/>
                <a:cs typeface="Arial Narrow" panose="020B060402020202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Chart title here and here and here and here</a:t>
            </a:r>
          </a:p>
        </p:txBody>
      </p:sp>
      <p:sp>
        <p:nvSpPr>
          <p:cNvPr id="22" name="Chart Placeholder 2">
            <a:extLst>
              <a:ext uri="{FF2B5EF4-FFF2-40B4-BE49-F238E27FC236}">
                <a16:creationId xmlns:a16="http://schemas.microsoft.com/office/drawing/2014/main" id="{DA91C172-12F9-F090-2E50-1381072B8430}"/>
              </a:ext>
            </a:extLst>
          </p:cNvPr>
          <p:cNvSpPr>
            <a:spLocks noGrp="1"/>
          </p:cNvSpPr>
          <p:nvPr>
            <p:ph type="chart" idx="22"/>
          </p:nvPr>
        </p:nvSpPr>
        <p:spPr>
          <a:xfrm>
            <a:off x="6248399" y="3886199"/>
            <a:ext cx="2435484" cy="1828801"/>
          </a:xfrm>
        </p:spPr>
        <p:txBody>
          <a:bodyPr/>
          <a:lstStyle>
            <a:lvl1pPr marL="0" indent="0">
              <a:buNone/>
              <a:defRPr>
                <a:solidFill>
                  <a:schemeClr val="tx1"/>
                </a:solidFill>
              </a:defRPr>
            </a:lvl1pPr>
          </a:lstStyle>
          <a:p>
            <a:pPr lvl="0"/>
            <a:endParaRPr lang="en-US" noProof="0" dirty="0"/>
          </a:p>
        </p:txBody>
      </p:sp>
      <p:sp>
        <p:nvSpPr>
          <p:cNvPr id="23" name="Title 1">
            <a:extLst>
              <a:ext uri="{FF2B5EF4-FFF2-40B4-BE49-F238E27FC236}">
                <a16:creationId xmlns:a16="http://schemas.microsoft.com/office/drawing/2014/main" id="{65F1FB05-6B9E-9E53-6453-B0587A92F63D}"/>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
        <p:nvSpPr>
          <p:cNvPr id="24" name="Text Placeholder 2">
            <a:extLst>
              <a:ext uri="{FF2B5EF4-FFF2-40B4-BE49-F238E27FC236}">
                <a16:creationId xmlns:a16="http://schemas.microsoft.com/office/drawing/2014/main" id="{D80A9761-D1F6-FB65-7CBA-69608FF40D1C}"/>
              </a:ext>
            </a:extLst>
          </p:cNvPr>
          <p:cNvSpPr>
            <a:spLocks noGrp="1"/>
          </p:cNvSpPr>
          <p:nvPr>
            <p:ph type="body" idx="11" hasCustomPrompt="1"/>
          </p:nvPr>
        </p:nvSpPr>
        <p:spPr>
          <a:xfrm>
            <a:off x="447675" y="5867400"/>
            <a:ext cx="8262938" cy="381000"/>
          </a:xfrm>
        </p:spPr>
        <p:txBody>
          <a:bodyPr anchor="ctr"/>
          <a:lstStyle>
            <a:lvl1pPr marL="0" indent="0" algn="ctr">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Note here and here.</a:t>
            </a:r>
          </a:p>
        </p:txBody>
      </p:sp>
    </p:spTree>
    <p:extLst>
      <p:ext uri="{BB962C8B-B14F-4D97-AF65-F5344CB8AC3E}">
        <p14:creationId xmlns:p14="http://schemas.microsoft.com/office/powerpoint/2010/main" val="723801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Methodology or commentary page">
    <p:spTree>
      <p:nvGrpSpPr>
        <p:cNvPr id="1" name=""/>
        <p:cNvGrpSpPr/>
        <p:nvPr/>
      </p:nvGrpSpPr>
      <p:grpSpPr>
        <a:xfrm>
          <a:off x="0" y="0"/>
          <a:ext cx="0" cy="0"/>
          <a:chOff x="0" y="0"/>
          <a:chExt cx="0" cy="0"/>
        </a:xfrm>
      </p:grpSpPr>
      <p:sp>
        <p:nvSpPr>
          <p:cNvPr id="6" name="Title 1">
            <a:extLst>
              <a:ext uri="{FF2B5EF4-FFF2-40B4-BE49-F238E27FC236}">
                <a16:creationId xmlns:a16="http://schemas.microsoft.com/office/drawing/2014/main" id="{39098BF8-9B8C-9C0A-F321-96E7298CC7F6}"/>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
        <p:nvSpPr>
          <p:cNvPr id="9" name="Text Placeholder 2">
            <a:extLst>
              <a:ext uri="{FF2B5EF4-FFF2-40B4-BE49-F238E27FC236}">
                <a16:creationId xmlns:a16="http://schemas.microsoft.com/office/drawing/2014/main" id="{6FA750C8-156A-501E-4BB5-077E9F5F1922}"/>
              </a:ext>
            </a:extLst>
          </p:cNvPr>
          <p:cNvSpPr>
            <a:spLocks noGrp="1"/>
          </p:cNvSpPr>
          <p:nvPr>
            <p:ph type="body" idx="11" hasCustomPrompt="1"/>
          </p:nvPr>
        </p:nvSpPr>
        <p:spPr>
          <a:xfrm>
            <a:off x="447675" y="914400"/>
            <a:ext cx="8262938" cy="5029200"/>
          </a:xfrm>
        </p:spPr>
        <p:txBody>
          <a:bodyPr anchor="t"/>
          <a:lstStyle>
            <a:lvl1pPr marL="0" indent="0" algn="l">
              <a:buNone/>
              <a:defRPr sz="1000" b="0" i="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Commentary here and here.</a:t>
            </a:r>
          </a:p>
        </p:txBody>
      </p:sp>
    </p:spTree>
    <p:extLst>
      <p:ext uri="{BB962C8B-B14F-4D97-AF65-F5344CB8AC3E}">
        <p14:creationId xmlns:p14="http://schemas.microsoft.com/office/powerpoint/2010/main" val="24271739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2A502E8-68D9-A364-7E92-6B8012F5BDC1}"/>
              </a:ext>
            </a:extLst>
          </p:cNvPr>
          <p:cNvSpPr>
            <a:spLocks noGrp="1" noRot="1" noMove="1" noResize="1" noEditPoints="1" noAdjustHandles="1" noChangeArrowheads="1" noChangeShapeType="1"/>
          </p:cNvSpPr>
          <p:nvPr userDrawn="1"/>
        </p:nvSpPr>
        <p:spPr bwMode="auto">
          <a:xfrm>
            <a:off x="0" y="0"/>
            <a:ext cx="9144000" cy="6324600"/>
          </a:xfrm>
          <a:prstGeom prst="rect">
            <a:avLst/>
          </a:prstGeom>
          <a:solidFill>
            <a:srgbClr val="F8F5EF"/>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cxnSp>
        <p:nvCxnSpPr>
          <p:cNvPr id="4" name="Straight Connector 3">
            <a:extLst>
              <a:ext uri="{FF2B5EF4-FFF2-40B4-BE49-F238E27FC236}">
                <a16:creationId xmlns:a16="http://schemas.microsoft.com/office/drawing/2014/main" id="{F5FDAD83-5CA5-7069-3846-25D8686EB80C}"/>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blue text on a black background&#10;&#10;Description automatically generated">
            <a:extLst>
              <a:ext uri="{FF2B5EF4-FFF2-40B4-BE49-F238E27FC236}">
                <a16:creationId xmlns:a16="http://schemas.microsoft.com/office/drawing/2014/main" id="{03BCE518-F7DB-8228-9E51-4EFCCB73E23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
        <p:nvSpPr>
          <p:cNvPr id="6" name="Title 1">
            <a:extLst>
              <a:ext uri="{FF2B5EF4-FFF2-40B4-BE49-F238E27FC236}">
                <a16:creationId xmlns:a16="http://schemas.microsoft.com/office/drawing/2014/main" id="{8A448A35-F21E-3798-D723-6835904D7293}"/>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spTree>
    <p:extLst>
      <p:ext uri="{BB962C8B-B14F-4D97-AF65-F5344CB8AC3E}">
        <p14:creationId xmlns:p14="http://schemas.microsoft.com/office/powerpoint/2010/main" val="398416834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able of contents">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126A016F-A0F5-8F7A-AD6D-35E37E24A0BE}"/>
              </a:ext>
            </a:extLst>
          </p:cNvPr>
          <p:cNvSpPr/>
          <p:nvPr userDrawn="1"/>
        </p:nvSpPr>
        <p:spPr bwMode="auto">
          <a:xfrm>
            <a:off x="0" y="0"/>
            <a:ext cx="9144000" cy="6324600"/>
          </a:xfrm>
          <a:prstGeom prst="rect">
            <a:avLst/>
          </a:prstGeom>
          <a:solidFill>
            <a:srgbClr val="F8F5EF"/>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cxnSp>
        <p:nvCxnSpPr>
          <p:cNvPr id="6" name="Straight Connector 5">
            <a:extLst>
              <a:ext uri="{FF2B5EF4-FFF2-40B4-BE49-F238E27FC236}">
                <a16:creationId xmlns:a16="http://schemas.microsoft.com/office/drawing/2014/main" id="{69C15DE0-4F5E-8C99-3C47-91BC004367C7}"/>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 name="Picture 10">
            <a:extLst>
              <a:ext uri="{FF2B5EF4-FFF2-40B4-BE49-F238E27FC236}">
                <a16:creationId xmlns:a16="http://schemas.microsoft.com/office/drawing/2014/main" id="{258E53BD-8687-9F10-6036-789A11DB9104}"/>
              </a:ext>
            </a:extLst>
          </p:cNvPr>
          <p:cNvPicPr>
            <a:picLocks noChangeAspect="1"/>
          </p:cNvPicPr>
          <p:nvPr userDrawn="1"/>
        </p:nvPicPr>
        <p:blipFill>
          <a:blip r:embed="rId2"/>
          <a:stretch>
            <a:fillRect/>
          </a:stretch>
        </p:blipFill>
        <p:spPr>
          <a:xfrm>
            <a:off x="6680200" y="4088039"/>
            <a:ext cx="2463800" cy="2485798"/>
          </a:xfrm>
          <a:prstGeom prst="rect">
            <a:avLst/>
          </a:prstGeom>
        </p:spPr>
      </p:pic>
      <p:sp>
        <p:nvSpPr>
          <p:cNvPr id="2" name="Title 1">
            <a:extLst>
              <a:ext uri="{FF2B5EF4-FFF2-40B4-BE49-F238E27FC236}">
                <a16:creationId xmlns:a16="http://schemas.microsoft.com/office/drawing/2014/main" id="{AF5D535C-817F-96D2-52CA-EFBF2CAF3034}"/>
              </a:ext>
            </a:extLst>
          </p:cNvPr>
          <p:cNvSpPr>
            <a:spLocks noGrp="1"/>
          </p:cNvSpPr>
          <p:nvPr>
            <p:ph type="title" hasCustomPrompt="1"/>
          </p:nvPr>
        </p:nvSpPr>
        <p:spPr>
          <a:xfrm>
            <a:off x="447675" y="249237"/>
            <a:ext cx="7019925" cy="284163"/>
          </a:xfrm>
          <a:prstGeom prst="rect">
            <a:avLst/>
          </a:prstGeom>
        </p:spPr>
        <p:txBody>
          <a:bodyPr/>
          <a:lstStyle>
            <a:lvl1pPr>
              <a:defRPr sz="1800" b="1" i="0">
                <a:solidFill>
                  <a:srgbClr val="051C38"/>
                </a:solidFill>
                <a:latin typeface="+mn-lt"/>
              </a:defRPr>
            </a:lvl1pPr>
          </a:lstStyle>
          <a:p>
            <a:r>
              <a:rPr lang="en-US" dirty="0"/>
              <a:t>Section title here</a:t>
            </a:r>
          </a:p>
        </p:txBody>
      </p:sp>
      <p:pic>
        <p:nvPicPr>
          <p:cNvPr id="3" name="Picture 2" descr="A blue text on a black background&#10;&#10;Description automatically generated">
            <a:extLst>
              <a:ext uri="{FF2B5EF4-FFF2-40B4-BE49-F238E27FC236}">
                <a16:creationId xmlns:a16="http://schemas.microsoft.com/office/drawing/2014/main" id="{D73BFEE5-5744-3C2B-B192-4173F656158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Tree>
    <p:extLst>
      <p:ext uri="{BB962C8B-B14F-4D97-AF65-F5344CB8AC3E}">
        <p14:creationId xmlns:p14="http://schemas.microsoft.com/office/powerpoint/2010/main" val="27144503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739A763-B9F4-8B5F-BF47-207B4FDD0477}"/>
              </a:ext>
            </a:extLst>
          </p:cNvPr>
          <p:cNvSpPr/>
          <p:nvPr userDrawn="1"/>
        </p:nvSpPr>
        <p:spPr bwMode="auto">
          <a:xfrm>
            <a:off x="0" y="0"/>
            <a:ext cx="9144000" cy="6858000"/>
          </a:xfrm>
          <a:prstGeom prst="rect">
            <a:avLst/>
          </a:prstGeom>
          <a:solidFill>
            <a:srgbClr val="051C38"/>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sp>
        <p:nvSpPr>
          <p:cNvPr id="8" name="Text Box 10">
            <a:extLst>
              <a:ext uri="{FF2B5EF4-FFF2-40B4-BE49-F238E27FC236}">
                <a16:creationId xmlns:a16="http://schemas.microsoft.com/office/drawing/2014/main" id="{0E34706D-EF0F-42AD-931B-53ED311B2A15}"/>
              </a:ext>
            </a:extLst>
          </p:cNvPr>
          <p:cNvSpPr txBox="1">
            <a:spLocks noChangeArrowheads="1"/>
          </p:cNvSpPr>
          <p:nvPr userDrawn="1"/>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9" name="Text Box 11">
            <a:extLst>
              <a:ext uri="{FF2B5EF4-FFF2-40B4-BE49-F238E27FC236}">
                <a16:creationId xmlns:a16="http://schemas.microsoft.com/office/drawing/2014/main" id="{52A03D73-4604-4D15-A835-10C16FF0389A}"/>
              </a:ext>
            </a:extLst>
          </p:cNvPr>
          <p:cNvSpPr txBox="1">
            <a:spLocks noChangeArrowheads="1"/>
          </p:cNvSpPr>
          <p:nvPr userDrawn="1"/>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pic>
        <p:nvPicPr>
          <p:cNvPr id="15" name="Picture 14" descr="A white text on a black background&#10;&#10;Description automatically generated">
            <a:extLst>
              <a:ext uri="{FF2B5EF4-FFF2-40B4-BE49-F238E27FC236}">
                <a16:creationId xmlns:a16="http://schemas.microsoft.com/office/drawing/2014/main" id="{505CCBC5-32C6-2165-D5DC-F49EB380428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533401" y="497608"/>
            <a:ext cx="2362199" cy="373259"/>
          </a:xfrm>
          <a:prstGeom prst="rect">
            <a:avLst/>
          </a:prstGeom>
        </p:spPr>
      </p:pic>
      <p:sp>
        <p:nvSpPr>
          <p:cNvPr id="2" name="TextBox 13">
            <a:extLst>
              <a:ext uri="{FF2B5EF4-FFF2-40B4-BE49-F238E27FC236}">
                <a16:creationId xmlns:a16="http://schemas.microsoft.com/office/drawing/2014/main" id="{C3B2EA8C-9F8E-326A-562B-3E973A9F68F4}"/>
              </a:ext>
            </a:extLst>
          </p:cNvPr>
          <p:cNvSpPr txBox="1"/>
          <p:nvPr userDrawn="1"/>
        </p:nvSpPr>
        <p:spPr>
          <a:xfrm>
            <a:off x="533400" y="4790667"/>
            <a:ext cx="7924799" cy="1733808"/>
          </a:xfrm>
          <a:prstGeom prst="rect">
            <a:avLst/>
          </a:prstGeom>
          <a:noFill/>
          <a:ln>
            <a:noFill/>
          </a:ln>
          <a:effectLst/>
        </p:spPr>
        <p:txBody>
          <a:bodyPr wrap="square" rtlCol="0" anchor="t">
            <a:spAutoFit/>
          </a:bodyPr>
          <a:lstStyle>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a:pPr marL="0" marR="0" lvl="0" indent="0" algn="l" defTabSz="914400" eaLnBrk="1" fontAlgn="auto" latinLnBrk="0" hangingPunct="1">
              <a:lnSpc>
                <a:spcPts val="1300"/>
              </a:lnSpc>
              <a:spcBef>
                <a:spcPts val="0"/>
              </a:spcBef>
              <a:spcAft>
                <a:spcPts val="0"/>
              </a:spcAft>
              <a:buClrTx/>
              <a:buSzTx/>
              <a:buFontTx/>
              <a:buNone/>
              <a:tabLst/>
              <a:defRPr/>
            </a:pPr>
            <a:r>
              <a:rPr kumimoji="0" lang="en-US" sz="1400" b="1" i="0" u="none" strike="noStrike" kern="0" cap="none" spc="0" normalizeH="0" baseline="0" noProof="0" dirty="0">
                <a:ln>
                  <a:noFill/>
                </a:ln>
                <a:solidFill>
                  <a:schemeClr val="bg1"/>
                </a:solidFill>
                <a:effectLst/>
                <a:uLnTx/>
                <a:uFillTx/>
                <a:latin typeface="+mn-lt"/>
                <a:ea typeface="+mn-ea"/>
                <a:cs typeface="+mn-cs"/>
              </a:rPr>
              <a:t>Disclaimer</a:t>
            </a:r>
          </a:p>
          <a:p>
            <a:pPr marL="0" marR="0" lvl="0" indent="0" algn="l" defTabSz="914400" eaLnBrk="1" fontAlgn="auto" latinLnBrk="0" hangingPunct="1">
              <a:lnSpc>
                <a:spcPts val="1300"/>
              </a:lnSpc>
              <a:spcBef>
                <a:spcPts val="0"/>
              </a:spcBef>
              <a:spcAft>
                <a:spcPts val="0"/>
              </a:spcAft>
              <a:buClrTx/>
              <a:buSzTx/>
              <a:buFontTx/>
              <a:buNone/>
              <a:tabLst/>
              <a:defRPr/>
            </a:pPr>
            <a:endParaRPr kumimoji="0" lang="en-US" sz="1000" b="1" i="0" u="none" strike="noStrike" kern="0" cap="none" spc="0" normalizeH="0" baseline="0" noProof="0" dirty="0">
              <a:ln>
                <a:noFill/>
              </a:ln>
              <a:solidFill>
                <a:schemeClr val="bg1"/>
              </a:solidFill>
              <a:effectLst/>
              <a:uLnTx/>
              <a:uFillTx/>
              <a:latin typeface="+mn-lt"/>
              <a:ea typeface="+mn-ea"/>
              <a:cs typeface="+mn-cs"/>
            </a:endParaRPr>
          </a:p>
          <a:p>
            <a:pPr marL="0" marR="0" lvl="0" indent="0" algn="l" defTabSz="914400" eaLnBrk="1" fontAlgn="auto" latinLnBrk="0" hangingPunct="1">
              <a:lnSpc>
                <a:spcPts val="1300"/>
              </a:lnSpc>
              <a:spcBef>
                <a:spcPts val="0"/>
              </a:spcBef>
              <a:spcAft>
                <a:spcPts val="0"/>
              </a:spcAft>
              <a:buClrTx/>
              <a:buSzTx/>
              <a:buFontTx/>
              <a:buNone/>
              <a:tabLst/>
              <a:defRPr/>
            </a:pPr>
            <a:r>
              <a:rPr lang="en-US" sz="1000" dirty="0">
                <a:solidFill>
                  <a:schemeClr val="bg1"/>
                </a:solidFill>
                <a:effectLst/>
                <a:latin typeface="+mn-lt"/>
                <a:ea typeface="+mn-ea"/>
                <a:cs typeface="+mn-cs"/>
              </a:rPr>
              <a:t>COPYRIGHT © 2024 by PitchBook Data, Inc. All rights reserved. No part of this publication may be reproduced in any form or by any means—graphic, electronic, or mechanical, including photocopying, recording, taping, and information storage and retrieval systems—without the express written permission of PitchBook Data, Inc. Contents are based on information from sources believed to be reliable, but accuracy and completeness cannot be guaranteed. Nothing herein should be construed as investment advice, a past, current or future recommendation to buy or sell any security or an offer to sell, or a solicitation of an offer to buy any security. This material does not purport to contain all of the information that a prospective investor may wish to consider and is not to be relied upon as such or used in substitution for the exercise of independent judgment.</a:t>
            </a:r>
          </a:p>
          <a:p>
            <a:pPr marL="0" marR="0" lvl="0" indent="0" algn="l" defTabSz="914400" eaLnBrk="1" fontAlgn="auto" latinLnBrk="0" hangingPunct="1">
              <a:lnSpc>
                <a:spcPts val="1100"/>
              </a:lnSpc>
              <a:spcBef>
                <a:spcPts val="0"/>
              </a:spcBef>
              <a:spcAft>
                <a:spcPts val="0"/>
              </a:spcAft>
              <a:buClrTx/>
              <a:buSzTx/>
              <a:buFontTx/>
              <a:buNone/>
              <a:tabLst/>
              <a:defRPr/>
            </a:pPr>
            <a:endParaRPr kumimoji="0" lang="en-US" sz="1000" b="1" i="0" u="none" strike="noStrike" kern="0" cap="none" spc="0" normalizeH="0" baseline="0" noProof="0" dirty="0">
              <a:ln>
                <a:noFill/>
              </a:ln>
              <a:solidFill>
                <a:srgbClr val="1F497D">
                  <a:lumMod val="75000"/>
                </a:srgb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01741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8B586628-4988-C699-3471-F66CE462BA04}"/>
              </a:ext>
            </a:extLst>
          </p:cNvPr>
          <p:cNvSpPr/>
          <p:nvPr userDrawn="1"/>
        </p:nvSpPr>
        <p:spPr bwMode="auto">
          <a:xfrm>
            <a:off x="0" y="6324600"/>
            <a:ext cx="9144000" cy="533400"/>
          </a:xfrm>
          <a:prstGeom prst="rect">
            <a:avLst/>
          </a:prstGeom>
          <a:solidFill>
            <a:srgbClr val="F0EBDE"/>
          </a:solidFill>
          <a:ln>
            <a:noFill/>
          </a:ln>
          <a:effectLst/>
        </p:spPr>
        <p:txBody>
          <a:bodyPr vert="horz" wrap="square" lIns="92075" tIns="46038" rIns="92075" bIns="46038"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2"/>
              </a:solidFill>
              <a:effectLst>
                <a:outerShdw blurRad="38100" dist="38100" dir="2700000" algn="tl">
                  <a:srgbClr val="000000">
                    <a:alpha val="43137"/>
                  </a:srgbClr>
                </a:outerShdw>
              </a:effectLst>
              <a:latin typeface="Times New Roman" pitchFamily="18" charset="0"/>
            </a:endParaRPr>
          </a:p>
        </p:txBody>
      </p:sp>
      <p:sp>
        <p:nvSpPr>
          <p:cNvPr id="20531202" name="Rectangle 2">
            <a:extLst>
              <a:ext uri="{FF2B5EF4-FFF2-40B4-BE49-F238E27FC236}">
                <a16:creationId xmlns:a16="http://schemas.microsoft.com/office/drawing/2014/main" id="{3FABB6BC-19E7-4DC1-9386-B6A52D4F53FC}"/>
              </a:ext>
            </a:extLst>
          </p:cNvPr>
          <p:cNvSpPr>
            <a:spLocks noChangeArrowheads="1"/>
          </p:cNvSpPr>
          <p:nvPr/>
        </p:nvSpPr>
        <p:spPr bwMode="auto">
          <a:xfrm>
            <a:off x="0" y="0"/>
            <a:ext cx="9144000" cy="838200"/>
          </a:xfrm>
          <a:prstGeom prst="rect">
            <a:avLst/>
          </a:prstGeom>
          <a:solidFill>
            <a:schemeClr val="bg1"/>
          </a:solidFill>
          <a:ln>
            <a:noFill/>
          </a:ln>
          <a:effectLst/>
        </p:spPr>
        <p:txBody>
          <a:bodyPr wrap="none" anchor="ct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defRPr/>
            </a:pPr>
            <a:endParaRPr lang="en-US" altLang="en-US">
              <a:effectLst>
                <a:outerShdw blurRad="38100" dist="38100" dir="2700000" algn="tl">
                  <a:srgbClr val="C0C0C0"/>
                </a:outerShdw>
              </a:effectLst>
            </a:endParaRPr>
          </a:p>
        </p:txBody>
      </p:sp>
      <p:sp>
        <p:nvSpPr>
          <p:cNvPr id="1028" name="Rectangle 4">
            <a:extLst>
              <a:ext uri="{FF2B5EF4-FFF2-40B4-BE49-F238E27FC236}">
                <a16:creationId xmlns:a16="http://schemas.microsoft.com/office/drawing/2014/main" id="{A4F67524-A5B1-48F7-B853-76CAC38EC783}"/>
              </a:ext>
            </a:extLst>
          </p:cNvPr>
          <p:cNvSpPr>
            <a:spLocks noChangeArrowheads="1"/>
          </p:cNvSpPr>
          <p:nvPr/>
        </p:nvSpPr>
        <p:spPr bwMode="gray">
          <a:xfrm>
            <a:off x="8686800" y="6591300"/>
            <a:ext cx="381000" cy="231854"/>
          </a:xfrm>
          <a:prstGeom prst="rect">
            <a:avLst/>
          </a:prstGeom>
          <a:noFill/>
          <a:ln>
            <a:noFill/>
          </a:ln>
        </p:spPr>
        <p:txBody>
          <a:bodyPr/>
          <a:lstStyle>
            <a:lvl1pPr>
              <a:defRPr>
                <a:solidFill>
                  <a:schemeClr val="tx2"/>
                </a:solidFill>
                <a:latin typeface="Times New Roman" panose="02020603050405020304" pitchFamily="18" charset="0"/>
                <a:cs typeface="Arial" panose="020B0604020202020204" pitchFamily="34" charset="0"/>
              </a:defRPr>
            </a:lvl1pPr>
            <a:lvl2pPr marL="742950" indent="-285750">
              <a:defRPr>
                <a:solidFill>
                  <a:schemeClr val="tx2"/>
                </a:solidFill>
                <a:latin typeface="Times New Roman" panose="02020603050405020304" pitchFamily="18" charset="0"/>
                <a:cs typeface="Arial" panose="020B0604020202020204" pitchFamily="34" charset="0"/>
              </a:defRPr>
            </a:lvl2pPr>
            <a:lvl3pPr marL="1143000" indent="-228600">
              <a:defRPr>
                <a:solidFill>
                  <a:schemeClr val="tx2"/>
                </a:solidFill>
                <a:latin typeface="Times New Roman" panose="02020603050405020304" pitchFamily="18" charset="0"/>
                <a:cs typeface="Arial" panose="020B0604020202020204" pitchFamily="34" charset="0"/>
              </a:defRPr>
            </a:lvl3pPr>
            <a:lvl4pPr marL="1600200" indent="-228600">
              <a:defRPr>
                <a:solidFill>
                  <a:schemeClr val="tx2"/>
                </a:solidFill>
                <a:latin typeface="Times New Roman" panose="02020603050405020304" pitchFamily="18" charset="0"/>
                <a:cs typeface="Arial" panose="020B0604020202020204" pitchFamily="34" charset="0"/>
              </a:defRPr>
            </a:lvl4pPr>
            <a:lvl5pPr marL="2057400" indent="-228600">
              <a:defRPr>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a:solidFill>
                  <a:schemeClr val="tx2"/>
                </a:solidFill>
                <a:latin typeface="Times New Roman" panose="02020603050405020304" pitchFamily="18" charset="0"/>
                <a:cs typeface="Arial" panose="020B0604020202020204" pitchFamily="34" charset="0"/>
              </a:defRPr>
            </a:lvl9pPr>
          </a:lstStyle>
          <a:p>
            <a:fld id="{0162D562-5089-4278-A444-04FB2888F46C}" type="slidenum">
              <a:rPr lang="en-US" altLang="en-US" sz="800" b="1" i="0" smtClean="0">
                <a:solidFill>
                  <a:schemeClr val="tx1"/>
                </a:solidFill>
                <a:latin typeface="+mn-lt"/>
              </a:rPr>
              <a:pPr/>
              <a:t>‹#›</a:t>
            </a:fld>
            <a:endParaRPr lang="en-US" altLang="en-US" sz="800" b="1" i="0" dirty="0">
              <a:solidFill>
                <a:schemeClr val="tx1"/>
              </a:solidFill>
              <a:latin typeface="+mn-lt"/>
            </a:endParaRPr>
          </a:p>
        </p:txBody>
      </p:sp>
      <p:sp>
        <p:nvSpPr>
          <p:cNvPr id="1030" name="Text Box 7">
            <a:extLst>
              <a:ext uri="{FF2B5EF4-FFF2-40B4-BE49-F238E27FC236}">
                <a16:creationId xmlns:a16="http://schemas.microsoft.com/office/drawing/2014/main" id="{2F7E7498-C6BF-446A-A81F-BC8EB1138E1A}"/>
              </a:ext>
            </a:extLst>
          </p:cNvPr>
          <p:cNvSpPr txBox="1">
            <a:spLocks noChangeArrowheads="1"/>
          </p:cNvSpPr>
          <p:nvPr/>
        </p:nvSpPr>
        <p:spPr bwMode="auto">
          <a:xfrm>
            <a:off x="452438" y="546100"/>
            <a:ext cx="8151812" cy="396875"/>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spcBef>
                <a:spcPct val="50000"/>
              </a:spcBef>
              <a:defRPr/>
            </a:pPr>
            <a:endParaRPr lang="en-US" altLang="en-US" sz="2000">
              <a:solidFill>
                <a:schemeClr val="tx1"/>
              </a:solidFill>
            </a:endParaRPr>
          </a:p>
        </p:txBody>
      </p:sp>
      <p:sp>
        <p:nvSpPr>
          <p:cNvPr id="2" name="Rectangle 8">
            <a:extLst>
              <a:ext uri="{FF2B5EF4-FFF2-40B4-BE49-F238E27FC236}">
                <a16:creationId xmlns:a16="http://schemas.microsoft.com/office/drawing/2014/main" id="{009065B3-CE17-4C6B-8936-771D94613DCD}"/>
              </a:ext>
            </a:extLst>
          </p:cNvPr>
          <p:cNvSpPr>
            <a:spLocks noGrp="1" noChangeArrowheads="1"/>
          </p:cNvSpPr>
          <p:nvPr>
            <p:ph type="body" idx="1"/>
          </p:nvPr>
        </p:nvSpPr>
        <p:spPr bwMode="auto">
          <a:xfrm>
            <a:off x="455613" y="795338"/>
            <a:ext cx="8234362" cy="5186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dirty="0"/>
              <a:t>Click to edit Master text styles</a:t>
            </a:r>
          </a:p>
          <a:p>
            <a:pPr lvl="1"/>
            <a:r>
              <a:rPr lang="en-US" altLang="en-US" dirty="0"/>
              <a:t>Second level</a:t>
            </a:r>
          </a:p>
          <a:p>
            <a:pPr lvl="2"/>
            <a:r>
              <a:rPr lang="en-US" altLang="en-US" dirty="0"/>
              <a:t>Third level</a:t>
            </a:r>
          </a:p>
        </p:txBody>
      </p:sp>
      <p:sp>
        <p:nvSpPr>
          <p:cNvPr id="1033" name="Text Box 10">
            <a:extLst>
              <a:ext uri="{FF2B5EF4-FFF2-40B4-BE49-F238E27FC236}">
                <a16:creationId xmlns:a16="http://schemas.microsoft.com/office/drawing/2014/main" id="{375C0F41-B490-4A53-8D2C-ADC722109527}"/>
              </a:ext>
            </a:extLst>
          </p:cNvPr>
          <p:cNvSpPr txBox="1">
            <a:spLocks noChangeArrowheads="1"/>
          </p:cNvSpPr>
          <p:nvPr/>
        </p:nvSpPr>
        <p:spPr bwMode="auto">
          <a:xfrm>
            <a:off x="838200" y="0"/>
            <a:ext cx="2209800" cy="274638"/>
          </a:xfrm>
          <a:prstGeom prst="rect">
            <a:avLst/>
          </a:prstGeom>
          <a:noFill/>
          <a:ln>
            <a:noFill/>
          </a:ln>
          <a:effectLst/>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spcBef>
                <a:spcPct val="50000"/>
              </a:spcBef>
              <a:defRPr/>
            </a:pPr>
            <a:endParaRPr lang="en-US" altLang="en-US" sz="1200">
              <a:solidFill>
                <a:schemeClr val="tx1"/>
              </a:solidFill>
            </a:endParaRPr>
          </a:p>
        </p:txBody>
      </p:sp>
      <p:sp>
        <p:nvSpPr>
          <p:cNvPr id="1034" name="Text Box 11">
            <a:extLst>
              <a:ext uri="{FF2B5EF4-FFF2-40B4-BE49-F238E27FC236}">
                <a16:creationId xmlns:a16="http://schemas.microsoft.com/office/drawing/2014/main" id="{C3EAA1DD-73C9-452B-8153-136E5A687245}"/>
              </a:ext>
            </a:extLst>
          </p:cNvPr>
          <p:cNvSpPr txBox="1">
            <a:spLocks noChangeArrowheads="1"/>
          </p:cNvSpPr>
          <p:nvPr/>
        </p:nvSpPr>
        <p:spPr bwMode="auto">
          <a:xfrm>
            <a:off x="0" y="0"/>
            <a:ext cx="184150" cy="274638"/>
          </a:xfrm>
          <a:prstGeom prst="rect">
            <a:avLst/>
          </a:prstGeom>
          <a:noFill/>
          <a:ln>
            <a:noFill/>
          </a:ln>
          <a:effectLst/>
        </p:spPr>
        <p:txBody>
          <a:bodyPr wrap="non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eaLnBrk="1" hangingPunct="1">
              <a:defRPr/>
            </a:pPr>
            <a:endParaRPr lang="en-US" altLang="en-US" sz="1200">
              <a:solidFill>
                <a:srgbClr val="000099"/>
              </a:solidFill>
            </a:endParaRPr>
          </a:p>
        </p:txBody>
      </p:sp>
      <p:sp>
        <p:nvSpPr>
          <p:cNvPr id="1035" name="TextBox 1">
            <a:extLst>
              <a:ext uri="{FF2B5EF4-FFF2-40B4-BE49-F238E27FC236}">
                <a16:creationId xmlns:a16="http://schemas.microsoft.com/office/drawing/2014/main" id="{711D356A-B813-4473-AFCC-290045D07361}"/>
              </a:ext>
            </a:extLst>
          </p:cNvPr>
          <p:cNvSpPr txBox="1">
            <a:spLocks noChangeArrowheads="1"/>
          </p:cNvSpPr>
          <p:nvPr userDrawn="1"/>
        </p:nvSpPr>
        <p:spPr bwMode="auto">
          <a:xfrm>
            <a:off x="766762" y="6433672"/>
            <a:ext cx="7605713" cy="369332"/>
          </a:xfrm>
          <a:prstGeom prst="rect">
            <a:avLst/>
          </a:prstGeom>
          <a:noFill/>
          <a:ln>
            <a:noFill/>
          </a:ln>
        </p:spPr>
        <p:txBody>
          <a:bodyPr>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ctr" eaLnBrk="1" hangingPunct="1">
              <a:defRPr/>
            </a:pPr>
            <a:r>
              <a:rPr lang="en-US" altLang="en-US" sz="600" b="0" i="0" dirty="0">
                <a:solidFill>
                  <a:schemeClr val="tx1"/>
                </a:solidFill>
                <a:latin typeface="+mn-lt"/>
              </a:rPr>
              <a:t>To access the data points underlying charts, double-click on the chart. NA reflects not enough observations.</a:t>
            </a:r>
          </a:p>
          <a:p>
            <a:pPr algn="ctr" eaLnBrk="1" hangingPunct="1">
              <a:defRPr/>
            </a:pPr>
            <a:r>
              <a:rPr lang="en-US" altLang="en-US" sz="600" b="0" i="0" dirty="0">
                <a:solidFill>
                  <a:schemeClr val="tx1"/>
                </a:solidFill>
                <a:latin typeface="+mn-lt"/>
              </a:rPr>
              <a:t>Copyright © 2024 PitchBook Data, Inc. All rights reserved.</a:t>
            </a:r>
          </a:p>
          <a:p>
            <a:pPr algn="ctr" eaLnBrk="1" hangingPunct="1">
              <a:defRPr/>
            </a:pPr>
            <a:r>
              <a:rPr lang="en-US" altLang="en-US" sz="600" b="0" i="0" dirty="0">
                <a:solidFill>
                  <a:schemeClr val="tx1"/>
                </a:solidFill>
                <a:latin typeface="+mn-lt"/>
              </a:rPr>
              <a:t>Permission to reprint or distribute any content from this presentation requires the prior written approval of PitchBook Data, Inc.</a:t>
            </a:r>
          </a:p>
        </p:txBody>
      </p:sp>
      <p:sp>
        <p:nvSpPr>
          <p:cNvPr id="1036" name="TextBox 2">
            <a:extLst>
              <a:ext uri="{FF2B5EF4-FFF2-40B4-BE49-F238E27FC236}">
                <a16:creationId xmlns:a16="http://schemas.microsoft.com/office/drawing/2014/main" id="{A654B83A-A0A5-4933-BF46-5BF3326BF791}"/>
              </a:ext>
            </a:extLst>
          </p:cNvPr>
          <p:cNvSpPr txBox="1">
            <a:spLocks noChangeArrowheads="1"/>
          </p:cNvSpPr>
          <p:nvPr userDrawn="1"/>
        </p:nvSpPr>
        <p:spPr bwMode="auto">
          <a:xfrm>
            <a:off x="133350" y="6597134"/>
            <a:ext cx="1409700" cy="184666"/>
          </a:xfrm>
          <a:prstGeom prst="rect">
            <a:avLst/>
          </a:prstGeom>
          <a:noFill/>
          <a:ln>
            <a:noFill/>
          </a:ln>
        </p:spPr>
        <p:txBody>
          <a:bodyPr wrap="square">
            <a:spAutoFit/>
          </a:bodyPr>
          <a:lstStyle>
            <a:lvl1pPr eaLnBrk="0" hangingPunct="0">
              <a:defRPr>
                <a:solidFill>
                  <a:schemeClr val="tx2"/>
                </a:solidFill>
                <a:latin typeface="Times New Roman" pitchFamily="18" charset="0"/>
                <a:cs typeface="Arial" charset="0"/>
              </a:defRPr>
            </a:lvl1pPr>
            <a:lvl2pPr marL="742950" indent="-285750" eaLnBrk="0" hangingPunct="0">
              <a:defRPr>
                <a:solidFill>
                  <a:schemeClr val="tx2"/>
                </a:solidFill>
                <a:latin typeface="Times New Roman" pitchFamily="18" charset="0"/>
                <a:cs typeface="Arial" charset="0"/>
              </a:defRPr>
            </a:lvl2pPr>
            <a:lvl3pPr marL="1143000" indent="-228600" eaLnBrk="0" hangingPunct="0">
              <a:defRPr>
                <a:solidFill>
                  <a:schemeClr val="tx2"/>
                </a:solidFill>
                <a:latin typeface="Times New Roman" pitchFamily="18" charset="0"/>
                <a:cs typeface="Arial" charset="0"/>
              </a:defRPr>
            </a:lvl3pPr>
            <a:lvl4pPr marL="1600200" indent="-228600" eaLnBrk="0" hangingPunct="0">
              <a:defRPr>
                <a:solidFill>
                  <a:schemeClr val="tx2"/>
                </a:solidFill>
                <a:latin typeface="Times New Roman" pitchFamily="18" charset="0"/>
                <a:cs typeface="Arial" charset="0"/>
              </a:defRPr>
            </a:lvl4pPr>
            <a:lvl5pPr marL="2057400" indent="-228600" eaLnBrk="0" hangingPunct="0">
              <a:defRPr>
                <a:solidFill>
                  <a:schemeClr val="tx2"/>
                </a:solidFill>
                <a:latin typeface="Times New Roman" pitchFamily="18" charset="0"/>
                <a:cs typeface="Arial" charset="0"/>
              </a:defRPr>
            </a:lvl5pPr>
            <a:lvl6pPr marL="2514600" indent="-228600" eaLnBrk="0" fontAlgn="base" hangingPunct="0">
              <a:spcBef>
                <a:spcPct val="0"/>
              </a:spcBef>
              <a:spcAft>
                <a:spcPct val="0"/>
              </a:spcAft>
              <a:defRPr>
                <a:solidFill>
                  <a:schemeClr val="tx2"/>
                </a:solidFill>
                <a:latin typeface="Times New Roman" pitchFamily="18" charset="0"/>
                <a:cs typeface="Arial" charset="0"/>
              </a:defRPr>
            </a:lvl6pPr>
            <a:lvl7pPr marL="2971800" indent="-228600" eaLnBrk="0" fontAlgn="base" hangingPunct="0">
              <a:spcBef>
                <a:spcPct val="0"/>
              </a:spcBef>
              <a:spcAft>
                <a:spcPct val="0"/>
              </a:spcAft>
              <a:defRPr>
                <a:solidFill>
                  <a:schemeClr val="tx2"/>
                </a:solidFill>
                <a:latin typeface="Times New Roman" pitchFamily="18" charset="0"/>
                <a:cs typeface="Arial" charset="0"/>
              </a:defRPr>
            </a:lvl7pPr>
            <a:lvl8pPr marL="3429000" indent="-228600" eaLnBrk="0" fontAlgn="base" hangingPunct="0">
              <a:spcBef>
                <a:spcPct val="0"/>
              </a:spcBef>
              <a:spcAft>
                <a:spcPct val="0"/>
              </a:spcAft>
              <a:defRPr>
                <a:solidFill>
                  <a:schemeClr val="tx2"/>
                </a:solidFill>
                <a:latin typeface="Times New Roman" pitchFamily="18" charset="0"/>
                <a:cs typeface="Arial" charset="0"/>
              </a:defRPr>
            </a:lvl8pPr>
            <a:lvl9pPr marL="3886200" indent="-228600" eaLnBrk="0" fontAlgn="base" hangingPunct="0">
              <a:spcBef>
                <a:spcPct val="0"/>
              </a:spcBef>
              <a:spcAft>
                <a:spcPct val="0"/>
              </a:spcAft>
              <a:defRPr>
                <a:solidFill>
                  <a:schemeClr val="tx2"/>
                </a:solidFill>
                <a:latin typeface="Times New Roman" pitchFamily="18" charset="0"/>
                <a:cs typeface="Arial" charset="0"/>
              </a:defRPr>
            </a:lvl9pPr>
          </a:lstStyle>
          <a:p>
            <a:pPr algn="l" eaLnBrk="1" hangingPunct="1">
              <a:defRPr/>
            </a:pPr>
            <a:r>
              <a:rPr lang="en-US" altLang="en-US" sz="600" b="1" i="0" dirty="0">
                <a:solidFill>
                  <a:srgbClr val="7F7F7F"/>
                </a:solidFill>
                <a:latin typeface="+mn-lt"/>
              </a:rPr>
              <a:t>US LBO Debt Report: Q3 2024</a:t>
            </a:r>
          </a:p>
        </p:txBody>
      </p:sp>
      <p:cxnSp>
        <p:nvCxnSpPr>
          <p:cNvPr id="4" name="Straight Connector 3">
            <a:extLst>
              <a:ext uri="{FF2B5EF4-FFF2-40B4-BE49-F238E27FC236}">
                <a16:creationId xmlns:a16="http://schemas.microsoft.com/office/drawing/2014/main" id="{B3F366B7-E067-E12E-5D62-6C1D30EEA82A}"/>
              </a:ext>
            </a:extLst>
          </p:cNvPr>
          <p:cNvCxnSpPr/>
          <p:nvPr userDrawn="1"/>
        </p:nvCxnSpPr>
        <p:spPr bwMode="auto">
          <a:xfrm>
            <a:off x="452438" y="609600"/>
            <a:ext cx="8234362" cy="0"/>
          </a:xfrm>
          <a:prstGeom prst="line">
            <a:avLst/>
          </a:prstGeom>
          <a:noFill/>
          <a:ln w="9525" cap="flat" cmpd="sng" algn="ctr">
            <a:solidFill>
              <a:srgbClr val="C0BCB2"/>
            </a:solidFill>
            <a:prstDash val="solid"/>
            <a:round/>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5" name="Picture 4" descr="A blue text on a black background&#10;&#10;Description automatically generated">
            <a:extLst>
              <a:ext uri="{FF2B5EF4-FFF2-40B4-BE49-F238E27FC236}">
                <a16:creationId xmlns:a16="http://schemas.microsoft.com/office/drawing/2014/main" id="{5FADC2C3-D129-416B-7E69-807415E34A94}"/>
              </a:ext>
            </a:extLst>
          </p:cNvPr>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7572513" y="248271"/>
            <a:ext cx="1111250" cy="175592"/>
          </a:xfrm>
          <a:prstGeom prst="rect">
            <a:avLst/>
          </a:prstGeom>
        </p:spPr>
      </p:pic>
    </p:spTree>
  </p:cSld>
  <p:clrMap bg1="lt1" tx1="dk1" bg2="lt2" tx2="dk2" accent1="accent1" accent2="accent2" accent3="accent3" accent4="accent4" accent5="accent5" accent6="accent6" hlink="hlink" folHlink="folHlink"/>
  <p:sldLayoutIdLst>
    <p:sldLayoutId id="2147563124" r:id="rId1"/>
    <p:sldLayoutId id="2147563125" r:id="rId2"/>
    <p:sldLayoutId id="2147563127" r:id="rId3"/>
    <p:sldLayoutId id="2147563123" r:id="rId4"/>
    <p:sldLayoutId id="2147563135" r:id="rId5"/>
    <p:sldLayoutId id="2147563136" r:id="rId6"/>
    <p:sldLayoutId id="2147563130" r:id="rId7"/>
    <p:sldLayoutId id="2147563128" r:id="rId8"/>
    <p:sldLayoutId id="2147563139" r:id="rId9"/>
    <p:sldLayoutId id="2147563137" r:id="rId10"/>
    <p:sldLayoutId id="2147563138" r:id="rId11"/>
  </p:sldLayoutIdLst>
  <p:hf sldNum="0" hdr="0" ftr="0"/>
  <p:txStyles>
    <p:titleStyle>
      <a:lvl1pPr algn="l" rtl="0" eaLnBrk="0" fontAlgn="base" hangingPunct="0">
        <a:lnSpc>
          <a:spcPct val="90000"/>
        </a:lnSpc>
        <a:spcBef>
          <a:spcPct val="0"/>
        </a:spcBef>
        <a:spcAft>
          <a:spcPct val="0"/>
        </a:spcAft>
        <a:defRPr sz="2200" b="1">
          <a:solidFill>
            <a:srgbClr val="003366"/>
          </a:solidFill>
          <a:latin typeface="+mj-lt"/>
          <a:ea typeface="+mj-ea"/>
          <a:cs typeface="+mj-cs"/>
        </a:defRPr>
      </a:lvl1pPr>
      <a:lvl2pPr algn="l" rtl="0" eaLnBrk="0" fontAlgn="base" hangingPunct="0">
        <a:lnSpc>
          <a:spcPct val="90000"/>
        </a:lnSpc>
        <a:spcBef>
          <a:spcPct val="0"/>
        </a:spcBef>
        <a:spcAft>
          <a:spcPct val="0"/>
        </a:spcAft>
        <a:defRPr sz="2200" b="1">
          <a:solidFill>
            <a:srgbClr val="003366"/>
          </a:solidFill>
          <a:latin typeface="Arial" charset="0"/>
        </a:defRPr>
      </a:lvl2pPr>
      <a:lvl3pPr algn="l" rtl="0" eaLnBrk="0" fontAlgn="base" hangingPunct="0">
        <a:lnSpc>
          <a:spcPct val="90000"/>
        </a:lnSpc>
        <a:spcBef>
          <a:spcPct val="0"/>
        </a:spcBef>
        <a:spcAft>
          <a:spcPct val="0"/>
        </a:spcAft>
        <a:defRPr sz="2200" b="1">
          <a:solidFill>
            <a:srgbClr val="003366"/>
          </a:solidFill>
          <a:latin typeface="Arial" charset="0"/>
        </a:defRPr>
      </a:lvl3pPr>
      <a:lvl4pPr algn="l" rtl="0" eaLnBrk="0" fontAlgn="base" hangingPunct="0">
        <a:lnSpc>
          <a:spcPct val="90000"/>
        </a:lnSpc>
        <a:spcBef>
          <a:spcPct val="0"/>
        </a:spcBef>
        <a:spcAft>
          <a:spcPct val="0"/>
        </a:spcAft>
        <a:defRPr sz="2200" b="1">
          <a:solidFill>
            <a:srgbClr val="003366"/>
          </a:solidFill>
          <a:latin typeface="Arial" charset="0"/>
        </a:defRPr>
      </a:lvl4pPr>
      <a:lvl5pPr algn="l" rtl="0" eaLnBrk="0" fontAlgn="base" hangingPunct="0">
        <a:lnSpc>
          <a:spcPct val="90000"/>
        </a:lnSpc>
        <a:spcBef>
          <a:spcPct val="0"/>
        </a:spcBef>
        <a:spcAft>
          <a:spcPct val="0"/>
        </a:spcAft>
        <a:defRPr sz="2200" b="1">
          <a:solidFill>
            <a:srgbClr val="003366"/>
          </a:solidFill>
          <a:latin typeface="Arial" charset="0"/>
        </a:defRPr>
      </a:lvl5pPr>
      <a:lvl6pPr marL="457200" algn="l" rtl="0" eaLnBrk="0" fontAlgn="base" hangingPunct="0">
        <a:lnSpc>
          <a:spcPct val="90000"/>
        </a:lnSpc>
        <a:spcBef>
          <a:spcPct val="0"/>
        </a:spcBef>
        <a:spcAft>
          <a:spcPct val="0"/>
        </a:spcAft>
        <a:defRPr sz="2200" b="1">
          <a:solidFill>
            <a:srgbClr val="003366"/>
          </a:solidFill>
          <a:latin typeface="Arial" charset="0"/>
        </a:defRPr>
      </a:lvl6pPr>
      <a:lvl7pPr marL="914400" algn="l" rtl="0" eaLnBrk="0" fontAlgn="base" hangingPunct="0">
        <a:lnSpc>
          <a:spcPct val="90000"/>
        </a:lnSpc>
        <a:spcBef>
          <a:spcPct val="0"/>
        </a:spcBef>
        <a:spcAft>
          <a:spcPct val="0"/>
        </a:spcAft>
        <a:defRPr sz="2200" b="1">
          <a:solidFill>
            <a:srgbClr val="003366"/>
          </a:solidFill>
          <a:latin typeface="Arial" charset="0"/>
        </a:defRPr>
      </a:lvl7pPr>
      <a:lvl8pPr marL="1371600" algn="l" rtl="0" eaLnBrk="0" fontAlgn="base" hangingPunct="0">
        <a:lnSpc>
          <a:spcPct val="90000"/>
        </a:lnSpc>
        <a:spcBef>
          <a:spcPct val="0"/>
        </a:spcBef>
        <a:spcAft>
          <a:spcPct val="0"/>
        </a:spcAft>
        <a:defRPr sz="2200" b="1">
          <a:solidFill>
            <a:srgbClr val="003366"/>
          </a:solidFill>
          <a:latin typeface="Arial" charset="0"/>
        </a:defRPr>
      </a:lvl8pPr>
      <a:lvl9pPr marL="1828800" algn="l" rtl="0" eaLnBrk="0" fontAlgn="base" hangingPunct="0">
        <a:lnSpc>
          <a:spcPct val="90000"/>
        </a:lnSpc>
        <a:spcBef>
          <a:spcPct val="0"/>
        </a:spcBef>
        <a:spcAft>
          <a:spcPct val="0"/>
        </a:spcAft>
        <a:defRPr sz="2200" b="1">
          <a:solidFill>
            <a:srgbClr val="003366"/>
          </a:solidFill>
          <a:latin typeface="Arial" charset="0"/>
        </a:defRPr>
      </a:lvl9pPr>
    </p:titleStyle>
    <p:body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chart" Target="../charts/chart1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chart" Target="../charts/chart17.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chart" Target="../charts/chart1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chart" Target="../charts/chart20.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hyperlink" Target="https://www.lcdcomps.com/lcd/download/16112/Morningstar_Leveraged_Loan_Indexes_Methodology.pdf?rid=950&amp;method=downloadResearchFile" TargetMode="Externa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chart" Target="../charts/chart26.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chart" Target="../charts/chart27.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2" Type="http://schemas.openxmlformats.org/officeDocument/2006/relationships/chart" Target="../charts/chart28.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chart" Target="../charts/chart29.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chart" Target="../charts/chart30.xml"/><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chart" Target="../charts/chart32.xml"/><Relationship Id="rId1" Type="http://schemas.openxmlformats.org/officeDocument/2006/relationships/slideLayout" Target="../slideLayouts/slideLayout3.xml"/></Relationships>
</file>

<file path=ppt/slides/_rels/slide37.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chart" Target="../charts/chart34.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chart" Target="../charts/chart36.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chart" Target="../charts/chart38.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chart" Target="../charts/chart39.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chart" Target="../charts/chart40.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chart" Target="../charts/chart41.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chart" Target="../charts/chart42.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chart" Target="../charts/chart43.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9.xml.rels><?xml version="1.0" encoding="UTF-8" standalone="yes"?>
<Relationships xmlns="http://schemas.openxmlformats.org/package/2006/relationships"><Relationship Id="rId2" Type="http://schemas.openxmlformats.org/officeDocument/2006/relationships/chart" Target="../charts/chart4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3.xml"/></Relationships>
</file>

<file path=ppt/slides/_rels/slide50.xml.rels><?xml version="1.0" encoding="UTF-8" standalone="yes"?>
<Relationships xmlns="http://schemas.openxmlformats.org/package/2006/relationships"><Relationship Id="rId2" Type="http://schemas.openxmlformats.org/officeDocument/2006/relationships/chart" Target="../charts/chart45.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2" Type="http://schemas.openxmlformats.org/officeDocument/2006/relationships/chart" Target="../charts/chart46.xml"/><Relationship Id="rId1" Type="http://schemas.openxmlformats.org/officeDocument/2006/relationships/slideLayout" Target="../slideLayouts/slideLayout3.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2" Type="http://schemas.openxmlformats.org/officeDocument/2006/relationships/chart" Target="../charts/chart47.xml"/><Relationship Id="rId1" Type="http://schemas.openxmlformats.org/officeDocument/2006/relationships/slideLayout" Target="../slideLayouts/slideLayout3.xml"/></Relationships>
</file>

<file path=ppt/slides/_rels/slide54.xml.rels><?xml version="1.0" encoding="UTF-8" standalone="yes"?>
<Relationships xmlns="http://schemas.openxmlformats.org/package/2006/relationships"><Relationship Id="rId2" Type="http://schemas.openxmlformats.org/officeDocument/2006/relationships/chart" Target="../charts/chart48.xml"/><Relationship Id="rId1" Type="http://schemas.openxmlformats.org/officeDocument/2006/relationships/slideLayout" Target="../slideLayouts/slideLayout3.xml"/></Relationships>
</file>

<file path=ppt/slides/_rels/slide55.xml.rels><?xml version="1.0" encoding="UTF-8" standalone="yes"?>
<Relationships xmlns="http://schemas.openxmlformats.org/package/2006/relationships"><Relationship Id="rId2" Type="http://schemas.openxmlformats.org/officeDocument/2006/relationships/chart" Target="../charts/chart49.xml"/><Relationship Id="rId1" Type="http://schemas.openxmlformats.org/officeDocument/2006/relationships/slideLayout" Target="../slideLayouts/slideLayout3.xml"/></Relationships>
</file>

<file path=ppt/slides/_rels/slide56.xml.rels><?xml version="1.0" encoding="UTF-8" standalone="yes"?>
<Relationships xmlns="http://schemas.openxmlformats.org/package/2006/relationships"><Relationship Id="rId2" Type="http://schemas.openxmlformats.org/officeDocument/2006/relationships/chart" Target="../charts/chart50.xml"/><Relationship Id="rId1" Type="http://schemas.openxmlformats.org/officeDocument/2006/relationships/slideLayout" Target="../slideLayouts/slideLayout3.xml"/></Relationships>
</file>

<file path=ppt/slides/_rels/slide57.xml.rels><?xml version="1.0" encoding="UTF-8" standalone="yes"?>
<Relationships xmlns="http://schemas.openxmlformats.org/package/2006/relationships"><Relationship Id="rId2" Type="http://schemas.openxmlformats.org/officeDocument/2006/relationships/chart" Target="../charts/chart51.xml"/><Relationship Id="rId1" Type="http://schemas.openxmlformats.org/officeDocument/2006/relationships/slideLayout" Target="../slideLayouts/slideLayout3.xml"/></Relationships>
</file>

<file path=ppt/slides/_rels/slide58.xml.rels><?xml version="1.0" encoding="UTF-8" standalone="yes"?>
<Relationships xmlns="http://schemas.openxmlformats.org/package/2006/relationships"><Relationship Id="rId2" Type="http://schemas.openxmlformats.org/officeDocument/2006/relationships/hyperlink" Target="mailto:jean-marc.poilpre@pitchbook.com" TargetMode="Externa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chart" Target="../charts/chart6.xml"/></Relationships>
</file>

<file path=ppt/slides/_rels/slide8.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chart" Target="../charts/chart7.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chart" Target="../charts/chart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a:extLst>
              <a:ext uri="{FF2B5EF4-FFF2-40B4-BE49-F238E27FC236}">
                <a16:creationId xmlns:a16="http://schemas.microsoft.com/office/drawing/2014/main" id="{904831D3-7FDB-9FCF-BF95-77C5B0FDE0BD}"/>
              </a:ext>
            </a:extLst>
          </p:cNvPr>
          <p:cNvSpPr>
            <a:spLocks noGrp="1"/>
          </p:cNvSpPr>
          <p:nvPr>
            <p:ph type="subTitle" idx="1"/>
          </p:nvPr>
        </p:nvSpPr>
        <p:spPr>
          <a:xfrm>
            <a:off x="619761" y="2968823"/>
            <a:ext cx="4114798" cy="307777"/>
          </a:xfrm>
        </p:spPr>
        <p:txBody>
          <a:bodyPr/>
          <a:lstStyle/>
          <a:p>
            <a:r>
              <a:rPr lang="en-US" dirty="0"/>
              <a:t>Q3 2024</a:t>
            </a:r>
          </a:p>
        </p:txBody>
      </p:sp>
      <p:sp>
        <p:nvSpPr>
          <p:cNvPr id="3" name="Title 2">
            <a:extLst>
              <a:ext uri="{FF2B5EF4-FFF2-40B4-BE49-F238E27FC236}">
                <a16:creationId xmlns:a16="http://schemas.microsoft.com/office/drawing/2014/main" id="{43C976F4-25AA-AD69-112D-D6350CBD48A2}"/>
              </a:ext>
            </a:extLst>
          </p:cNvPr>
          <p:cNvSpPr>
            <a:spLocks noGrp="1"/>
          </p:cNvSpPr>
          <p:nvPr>
            <p:ph type="ctrTitle"/>
          </p:nvPr>
        </p:nvSpPr>
        <p:spPr>
          <a:xfrm>
            <a:off x="609600" y="1500187"/>
            <a:ext cx="4114799" cy="1243013"/>
          </a:xfrm>
        </p:spPr>
        <p:txBody>
          <a:bodyPr/>
          <a:lstStyle/>
          <a:p>
            <a:r>
              <a:rPr lang="en-US" sz="1800" dirty="0"/>
              <a:t>Leveraged Commentary &amp; Data</a:t>
            </a:r>
            <a:br>
              <a:rPr lang="en-US" dirty="0"/>
            </a:br>
            <a:r>
              <a:rPr lang="en-US" dirty="0"/>
              <a:t>US LBO Debt Report</a:t>
            </a:r>
          </a:p>
        </p:txBody>
      </p:sp>
    </p:spTree>
    <p:extLst>
      <p:ext uri="{BB962C8B-B14F-4D97-AF65-F5344CB8AC3E}">
        <p14:creationId xmlns:p14="http://schemas.microsoft.com/office/powerpoint/2010/main" val="41654598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($88.9B)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($75.2B)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US Sponsored New-Issue Loan Volume by Purpose – 3Q24</a:t>
            </a:r>
          </a:p>
        </p:txBody>
      </p:sp>
      <p:graphicFrame>
        <p:nvGraphicFramePr>
          <p:cNvPr id="6" name="Object 5">
            <a:extLst>
              <a:ext uri="{FF2B5EF4-FFF2-40B4-BE49-F238E27FC236}">
                <a16:creationId xmlns:a16="http://schemas.microsoft.com/office/drawing/2014/main" id="{BDB79E1F-F045-3F38-91C2-E95242DEEE4D}"/>
              </a:ext>
            </a:extLst>
          </p:cNvPr>
          <p:cNvGraphicFramePr>
            <a:graphicFrameLocks/>
          </p:cNvGraphicFramePr>
          <p:nvPr>
            <p:extLst>
              <p:ext uri="{D42A27DB-BD31-4B8C-83A1-F6EECF244321}">
                <p14:modId xmlns:p14="http://schemas.microsoft.com/office/powerpoint/2010/main" val="1073404681"/>
              </p:ext>
            </p:extLst>
          </p:nvPr>
        </p:nvGraphicFramePr>
        <p:xfrm>
          <a:off x="447675"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4">
            <a:extLst>
              <a:ext uri="{FF2B5EF4-FFF2-40B4-BE49-F238E27FC236}">
                <a16:creationId xmlns:a16="http://schemas.microsoft.com/office/drawing/2014/main" id="{AD7B139A-CA91-6A6C-2C4B-0D71C78E6860}"/>
              </a:ext>
            </a:extLst>
          </p:cNvPr>
          <p:cNvGraphicFramePr>
            <a:graphicFrameLocks/>
          </p:cNvGraphicFramePr>
          <p:nvPr>
            <p:extLst>
              <p:ext uri="{D42A27DB-BD31-4B8C-83A1-F6EECF244321}">
                <p14:modId xmlns:p14="http://schemas.microsoft.com/office/powerpoint/2010/main" val="1097255857"/>
              </p:ext>
            </p:extLst>
          </p:nvPr>
        </p:nvGraphicFramePr>
        <p:xfrm>
          <a:off x="4791073"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13196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Distribution by Transaction Size for US LBOs</a:t>
            </a:r>
          </a:p>
        </p:txBody>
      </p:sp>
      <p:sp>
        <p:nvSpPr>
          <p:cNvPr id="4" name="Text Box 4">
            <a:extLst>
              <a:ext uri="{FF2B5EF4-FFF2-40B4-BE49-F238E27FC236}">
                <a16:creationId xmlns:a16="http://schemas.microsoft.com/office/drawing/2014/main" id="{1968005E-D9E6-D01B-99A5-DF14189C7E39}"/>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X-axis reflects period (observations); based on transaction count.</a:t>
            </a:r>
          </a:p>
        </p:txBody>
      </p:sp>
      <p:graphicFrame>
        <p:nvGraphicFramePr>
          <p:cNvPr id="11" name="Object 3">
            <a:extLst>
              <a:ext uri="{FF2B5EF4-FFF2-40B4-BE49-F238E27FC236}">
                <a16:creationId xmlns:a16="http://schemas.microsoft.com/office/drawing/2014/main" id="{8648B60B-1C24-C8D8-5907-FB051935BF13}"/>
              </a:ext>
            </a:extLst>
          </p:cNvPr>
          <p:cNvGraphicFramePr>
            <a:graphicFrameLocks/>
          </p:cNvGraphicFramePr>
          <p:nvPr>
            <p:extLst>
              <p:ext uri="{D42A27DB-BD31-4B8C-83A1-F6EECF244321}">
                <p14:modId xmlns:p14="http://schemas.microsoft.com/office/powerpoint/2010/main" val="3339409147"/>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0536052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Average Transaction Size for US LBOs ($B)</a:t>
            </a:r>
          </a:p>
        </p:txBody>
      </p:sp>
      <p:graphicFrame>
        <p:nvGraphicFramePr>
          <p:cNvPr id="2" name="Object 4">
            <a:extLst>
              <a:ext uri="{FF2B5EF4-FFF2-40B4-BE49-F238E27FC236}">
                <a16:creationId xmlns:a16="http://schemas.microsoft.com/office/drawing/2014/main" id="{3CBF7649-BF49-660F-132E-1EFDCF464519}"/>
              </a:ext>
            </a:extLst>
          </p:cNvPr>
          <p:cNvGraphicFramePr>
            <a:graphicFrameLocks/>
          </p:cNvGraphicFramePr>
          <p:nvPr>
            <p:extLst>
              <p:ext uri="{D42A27DB-BD31-4B8C-83A1-F6EECF244321}">
                <p14:modId xmlns:p14="http://schemas.microsoft.com/office/powerpoint/2010/main" val="4135737417"/>
              </p:ext>
            </p:extLst>
          </p:nvPr>
        </p:nvGraphicFramePr>
        <p:xfrm>
          <a:off x="443699"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1870299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Distribution Transaction Volume by Type for US LBOs</a:t>
            </a:r>
          </a:p>
        </p:txBody>
      </p:sp>
      <p:graphicFrame>
        <p:nvGraphicFramePr>
          <p:cNvPr id="2" name="Object 3">
            <a:extLst>
              <a:ext uri="{FF2B5EF4-FFF2-40B4-BE49-F238E27FC236}">
                <a16:creationId xmlns:a16="http://schemas.microsoft.com/office/drawing/2014/main" id="{5748616D-6C38-E47E-842E-6EF80AB9E83D}"/>
              </a:ext>
            </a:extLst>
          </p:cNvPr>
          <p:cNvGraphicFramePr>
            <a:graphicFrameLocks/>
          </p:cNvGraphicFramePr>
          <p:nvPr>
            <p:extLst>
              <p:ext uri="{D42A27DB-BD31-4B8C-83A1-F6EECF244321}">
                <p14:modId xmlns:p14="http://schemas.microsoft.com/office/powerpoint/2010/main" val="256520230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8615246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Distribution Transaction Count by Type for US LBOs</a:t>
            </a:r>
          </a:p>
        </p:txBody>
      </p:sp>
      <p:sp>
        <p:nvSpPr>
          <p:cNvPr id="3" name="Text Box 4">
            <a:extLst>
              <a:ext uri="{FF2B5EF4-FFF2-40B4-BE49-F238E27FC236}">
                <a16:creationId xmlns:a16="http://schemas.microsoft.com/office/drawing/2014/main" id="{FD1E381F-0EC4-62BE-C997-C40228D47959}"/>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Based on transaction count.</a:t>
            </a:r>
          </a:p>
        </p:txBody>
      </p:sp>
      <p:graphicFrame>
        <p:nvGraphicFramePr>
          <p:cNvPr id="4" name="Object 3">
            <a:extLst>
              <a:ext uri="{FF2B5EF4-FFF2-40B4-BE49-F238E27FC236}">
                <a16:creationId xmlns:a16="http://schemas.microsoft.com/office/drawing/2014/main" id="{B5B61344-D929-3C31-F335-EE4A58982449}"/>
              </a:ext>
            </a:extLst>
          </p:cNvPr>
          <p:cNvGraphicFramePr>
            <a:graphicFrameLocks/>
          </p:cNvGraphicFramePr>
          <p:nvPr>
            <p:extLst>
              <p:ext uri="{D42A27DB-BD31-4B8C-83A1-F6EECF244321}">
                <p14:modId xmlns:p14="http://schemas.microsoft.com/office/powerpoint/2010/main" val="175457866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58349318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Loan Structures for US LBOs </a:t>
            </a:r>
          </a:p>
        </p:txBody>
      </p:sp>
      <p:sp>
        <p:nvSpPr>
          <p:cNvPr id="3" name="Text Box 4">
            <a:extLst>
              <a:ext uri="{FF2B5EF4-FFF2-40B4-BE49-F238E27FC236}">
                <a16:creationId xmlns:a16="http://schemas.microsoft.com/office/drawing/2014/main" id="{FD1E381F-0EC4-62BE-C997-C40228D47959}"/>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Excludes Leverage Buildups.</a:t>
            </a:r>
          </a:p>
        </p:txBody>
      </p:sp>
      <p:graphicFrame>
        <p:nvGraphicFramePr>
          <p:cNvPr id="2" name="Object 3">
            <a:extLst>
              <a:ext uri="{FF2B5EF4-FFF2-40B4-BE49-F238E27FC236}">
                <a16:creationId xmlns:a16="http://schemas.microsoft.com/office/drawing/2014/main" id="{0D3ED4CC-9094-9022-1794-1AE8ED59FDD1}"/>
              </a:ext>
            </a:extLst>
          </p:cNvPr>
          <p:cNvGraphicFramePr>
            <a:graphicFrameLocks/>
          </p:cNvGraphicFramePr>
          <p:nvPr>
            <p:extLst>
              <p:ext uri="{D42A27DB-BD31-4B8C-83A1-F6EECF244321}">
                <p14:modId xmlns:p14="http://schemas.microsoft.com/office/powerpoint/2010/main" val="3429174983"/>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251014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Purchase Price Multiples</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397046186"/>
              </p:ext>
            </p:extLst>
          </p:nvPr>
        </p:nvGraphicFramePr>
        <p:xfrm>
          <a:off x="592930" y="838200"/>
          <a:ext cx="3979070" cy="592074"/>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dirty="0">
                          <a:effectLst/>
                          <a:latin typeface="Arial" panose="020B0604020202020204" pitchFamily="34" charset="0"/>
                        </a:rPr>
                        <a:t>LBO by Transaction Size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092113"/>
                  </a:ext>
                </a:extLst>
              </a:tr>
              <a:tr h="197358">
                <a:tc>
                  <a:txBody>
                    <a:bodyPr/>
                    <a:lstStyle/>
                    <a:p>
                      <a:pPr algn="l" fontAlgn="b"/>
                      <a:r>
                        <a:rPr lang="en-US" sz="800" b="0" i="0" u="none" strike="noStrike" dirty="0">
                          <a:effectLst/>
                          <a:latin typeface="Arial" panose="020B0604020202020204" pitchFamily="34" charset="0"/>
                        </a:rPr>
                        <a:t>PPM &amp; Equity Contribution for All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dirty="0">
                          <a:effectLst/>
                          <a:latin typeface="Arial" panose="020B0604020202020204" pitchFamily="34" charset="0"/>
                        </a:rPr>
                        <a:t>PPM &amp; Equity Contribution for Large Corp.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19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bl>
          </a:graphicData>
        </a:graphic>
      </p:graphicFrame>
    </p:spTree>
    <p:extLst>
      <p:ext uri="{BB962C8B-B14F-4D97-AF65-F5344CB8AC3E}">
        <p14:creationId xmlns:p14="http://schemas.microsoft.com/office/powerpoint/2010/main" val="381712558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All LBOs</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$500M or More Transaction Size</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Purchase Price Multiples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LBO by Transaction Size</a:t>
            </a: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5909846"/>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Total Sources/Pro Forma Trailing EBITDA. X-axis reflects period (observations).</a:t>
            </a:r>
          </a:p>
          <a:p>
            <a:pPr algn="r">
              <a:lnSpc>
                <a:spcPct val="100000"/>
              </a:lnSpc>
              <a:spcBef>
                <a:spcPct val="0"/>
              </a:spcBef>
              <a:buClrTx/>
              <a:buFontTx/>
              <a:buNone/>
            </a:pPr>
            <a:r>
              <a:rPr lang="en-US" altLang="en-US" sz="800" b="0" dirty="0">
                <a:solidFill>
                  <a:schemeClr val="tx1"/>
                </a:solidFill>
                <a:latin typeface="+mn-lt"/>
              </a:rPr>
              <a:t>Prior to 2003 Media, Telecom, Energy and Utility Deals, are excluded. Currently, all outliers, regardless of the industry, are excluded.</a:t>
            </a:r>
          </a:p>
        </p:txBody>
      </p:sp>
      <p:grpSp>
        <p:nvGrpSpPr>
          <p:cNvPr id="17" name="Group 6">
            <a:extLst>
              <a:ext uri="{FF2B5EF4-FFF2-40B4-BE49-F238E27FC236}">
                <a16:creationId xmlns:a16="http://schemas.microsoft.com/office/drawing/2014/main" id="{C656B2DF-7554-A87E-57DD-BEA9C3267559}"/>
              </a:ext>
            </a:extLst>
          </p:cNvPr>
          <p:cNvGrpSpPr>
            <a:grpSpLocks/>
          </p:cNvGrpSpPr>
          <p:nvPr/>
        </p:nvGrpSpPr>
        <p:grpSpPr bwMode="auto">
          <a:xfrm>
            <a:off x="2057399" y="5559326"/>
            <a:ext cx="6172201" cy="290881"/>
            <a:chOff x="1523999" y="5711306"/>
            <a:chExt cx="4591516" cy="290527"/>
          </a:xfrm>
        </p:grpSpPr>
        <p:sp>
          <p:nvSpPr>
            <p:cNvPr id="19" name="TextBox 8">
              <a:extLst>
                <a:ext uri="{FF2B5EF4-FFF2-40B4-BE49-F238E27FC236}">
                  <a16:creationId xmlns:a16="http://schemas.microsoft.com/office/drawing/2014/main" id="{13F0167B-6466-0AE2-1910-3F75F4A9644E}"/>
                </a:ext>
              </a:extLst>
            </p:cNvPr>
            <p:cNvSpPr txBox="1">
              <a:spLocks noChangeArrowheads="1"/>
            </p:cNvSpPr>
            <p:nvPr/>
          </p:nvSpPr>
          <p:spPr bwMode="auto">
            <a:xfrm>
              <a:off x="1676400" y="5724834"/>
              <a:ext cx="25146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Purchase Price</a:t>
              </a:r>
            </a:p>
          </p:txBody>
        </p:sp>
        <p:sp>
          <p:nvSpPr>
            <p:cNvPr id="20" name="TextBox 9">
              <a:extLst>
                <a:ext uri="{FF2B5EF4-FFF2-40B4-BE49-F238E27FC236}">
                  <a16:creationId xmlns:a16="http://schemas.microsoft.com/office/drawing/2014/main" id="{BC061F9B-1312-2D76-4FA9-57B99DAE79C3}"/>
                </a:ext>
              </a:extLst>
            </p:cNvPr>
            <p:cNvSpPr txBox="1">
              <a:spLocks noChangeArrowheads="1"/>
            </p:cNvSpPr>
            <p:nvPr/>
          </p:nvSpPr>
          <p:spPr bwMode="auto">
            <a:xfrm>
              <a:off x="4811751" y="5711306"/>
              <a:ext cx="1303764"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Fees/Expenses</a:t>
              </a:r>
            </a:p>
          </p:txBody>
        </p:sp>
        <p:sp>
          <p:nvSpPr>
            <p:cNvPr id="21" name="Rectangle 10">
              <a:extLst>
                <a:ext uri="{FF2B5EF4-FFF2-40B4-BE49-F238E27FC236}">
                  <a16:creationId xmlns:a16="http://schemas.microsoft.com/office/drawing/2014/main" id="{E998AEBD-00B5-A5F6-9303-8D7588036BF2}"/>
                </a:ext>
              </a:extLst>
            </p:cNvPr>
            <p:cNvSpPr>
              <a:spLocks noChangeArrowheads="1"/>
            </p:cNvSpPr>
            <p:nvPr/>
          </p:nvSpPr>
          <p:spPr bwMode="auto">
            <a:xfrm>
              <a:off x="1523999" y="5773606"/>
              <a:ext cx="115638" cy="155259"/>
            </a:xfrm>
            <a:prstGeom prst="rect">
              <a:avLst/>
            </a:prstGeom>
            <a:solidFill>
              <a:srgbClr val="1D5080"/>
            </a:solidFill>
            <a:ln>
              <a:noFill/>
            </a:ln>
            <a:effectLst/>
            <a:extLst>
              <a:ext uri="{91240B29-F687-4F45-9708-019B960494DF}">
                <a14:hiddenLine xmlns:a14="http://schemas.microsoft.com/office/drawing/2010/main" w="19050" algn="ctr">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Arial Narrow" panose="020B0606020202030204" pitchFamily="34" charset="0"/>
              </a:endParaRPr>
            </a:p>
          </p:txBody>
        </p:sp>
        <p:sp>
          <p:nvSpPr>
            <p:cNvPr id="22" name="Rectangle 11">
              <a:extLst>
                <a:ext uri="{FF2B5EF4-FFF2-40B4-BE49-F238E27FC236}">
                  <a16:creationId xmlns:a16="http://schemas.microsoft.com/office/drawing/2014/main" id="{52AD85AE-AD91-29F5-6553-2BE1EB705D41}"/>
                </a:ext>
              </a:extLst>
            </p:cNvPr>
            <p:cNvSpPr>
              <a:spLocks noChangeAspect="1" noChangeArrowheads="1"/>
            </p:cNvSpPr>
            <p:nvPr/>
          </p:nvSpPr>
          <p:spPr bwMode="auto">
            <a:xfrm>
              <a:off x="4667794" y="5773605"/>
              <a:ext cx="115638" cy="152400"/>
            </a:xfrm>
            <a:prstGeom prst="rect">
              <a:avLst/>
            </a:prstGeom>
            <a:solidFill>
              <a:srgbClr val="6185A6"/>
            </a:solidFill>
            <a:ln>
              <a:noFill/>
            </a:ln>
            <a:extLst>
              <a:ext uri="{91240B29-F687-4F45-9708-019B960494DF}">
                <a14:hiddenLine xmlns:a14="http://schemas.microsoft.com/office/drawing/2010/main" w="19050" algn="ctr">
                  <a:solidFill>
                    <a:srgbClr val="000000"/>
                  </a:solidFill>
                  <a:round/>
                  <a:headEnd/>
                  <a:tailEnd/>
                </a14:hiddenLine>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Arial Narrow" panose="020B0606020202030204" pitchFamily="34" charset="0"/>
              </a:endParaRPr>
            </a:p>
          </p:txBody>
        </p:sp>
      </p:grpSp>
      <p:graphicFrame>
        <p:nvGraphicFramePr>
          <p:cNvPr id="23" name="Object 12">
            <a:extLst>
              <a:ext uri="{FF2B5EF4-FFF2-40B4-BE49-F238E27FC236}">
                <a16:creationId xmlns:a16="http://schemas.microsoft.com/office/drawing/2014/main" id="{9AA0D1DB-2AF2-0B3D-EB6D-B0722AF92E6A}"/>
              </a:ext>
            </a:extLst>
          </p:cNvPr>
          <p:cNvGraphicFramePr>
            <a:graphicFrameLocks/>
          </p:cNvGraphicFramePr>
          <p:nvPr>
            <p:extLst>
              <p:ext uri="{D42A27DB-BD31-4B8C-83A1-F6EECF244321}">
                <p14:modId xmlns:p14="http://schemas.microsoft.com/office/powerpoint/2010/main" val="200657338"/>
              </p:ext>
            </p:extLst>
          </p:nvPr>
        </p:nvGraphicFramePr>
        <p:xfrm>
          <a:off x="441995" y="1341392"/>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4" name="Object 13">
            <a:extLst>
              <a:ext uri="{FF2B5EF4-FFF2-40B4-BE49-F238E27FC236}">
                <a16:creationId xmlns:a16="http://schemas.microsoft.com/office/drawing/2014/main" id="{44405918-226A-8A5F-0AAD-6D017D499DE5}"/>
              </a:ext>
            </a:extLst>
          </p:cNvPr>
          <p:cNvGraphicFramePr>
            <a:graphicFrameLocks/>
          </p:cNvGraphicFramePr>
          <p:nvPr>
            <p:extLst>
              <p:ext uri="{D42A27DB-BD31-4B8C-83A1-F6EECF244321}">
                <p14:modId xmlns:p14="http://schemas.microsoft.com/office/powerpoint/2010/main" val="3607521703"/>
              </p:ext>
            </p:extLst>
          </p:nvPr>
        </p:nvGraphicFramePr>
        <p:xfrm>
          <a:off x="4795050" y="1341392"/>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21797403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Purchase Price Multiple</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Equity Contribution</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Purchase Price Multiples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PPM &amp; Equity Contribution for All LBOs</a:t>
            </a: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Total Sources/Pro Forma Trailing EBITDA. </a:t>
            </a:r>
          </a:p>
          <a:p>
            <a:pPr algn="r">
              <a:lnSpc>
                <a:spcPct val="100000"/>
              </a:lnSpc>
              <a:spcBef>
                <a:spcPct val="0"/>
              </a:spcBef>
              <a:buClrTx/>
              <a:buFontTx/>
              <a:buNone/>
            </a:pPr>
            <a:r>
              <a:rPr lang="en-US" altLang="en-US" sz="800" b="0" dirty="0">
                <a:solidFill>
                  <a:schemeClr val="tx1"/>
                </a:solidFill>
                <a:latin typeface="+mn-lt"/>
              </a:rPr>
              <a:t>Prior to 2003 Media, Telecom, Energy and Utility Deals, are excluded. Currently, all outliers, regardless of the industry, are excluded.</a:t>
            </a:r>
          </a:p>
          <a:p>
            <a:pPr algn="r">
              <a:lnSpc>
                <a:spcPct val="100000"/>
              </a:lnSpc>
              <a:spcBef>
                <a:spcPct val="0"/>
              </a:spcBef>
              <a:buClrTx/>
              <a:buFontTx/>
              <a:buNone/>
            </a:pPr>
            <a:r>
              <a:rPr lang="en-US" altLang="en-US" sz="800" b="0" dirty="0">
                <a:solidFill>
                  <a:schemeClr val="tx1"/>
                </a:solidFill>
                <a:latin typeface="+mn-lt"/>
              </a:rPr>
              <a:t>Equity/EBITDA reflects total equity (including rollover). Equity Contribution only reflects contributed equity.</a:t>
            </a:r>
          </a:p>
        </p:txBody>
      </p:sp>
      <p:graphicFrame>
        <p:nvGraphicFramePr>
          <p:cNvPr id="4" name="Object 15">
            <a:extLst>
              <a:ext uri="{FF2B5EF4-FFF2-40B4-BE49-F238E27FC236}">
                <a16:creationId xmlns:a16="http://schemas.microsoft.com/office/drawing/2014/main" id="{A5DD7F48-FC71-4CEF-0994-BDA5E67236D3}"/>
              </a:ext>
            </a:extLst>
          </p:cNvPr>
          <p:cNvGraphicFramePr>
            <a:graphicFrameLocks/>
          </p:cNvGraphicFramePr>
          <p:nvPr>
            <p:extLst>
              <p:ext uri="{D42A27DB-BD31-4B8C-83A1-F6EECF244321}">
                <p14:modId xmlns:p14="http://schemas.microsoft.com/office/powerpoint/2010/main" val="3239557178"/>
              </p:ext>
            </p:extLst>
          </p:nvPr>
        </p:nvGraphicFramePr>
        <p:xfrm>
          <a:off x="457200" y="1341120"/>
          <a:ext cx="38862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16">
            <a:extLst>
              <a:ext uri="{FF2B5EF4-FFF2-40B4-BE49-F238E27FC236}">
                <a16:creationId xmlns:a16="http://schemas.microsoft.com/office/drawing/2014/main" id="{7C43EB9C-EB41-A41B-A0C3-9F8609C59F0E}"/>
              </a:ext>
            </a:extLst>
          </p:cNvPr>
          <p:cNvGraphicFramePr>
            <a:graphicFrameLocks/>
          </p:cNvGraphicFramePr>
          <p:nvPr>
            <p:extLst>
              <p:ext uri="{D42A27DB-BD31-4B8C-83A1-F6EECF244321}">
                <p14:modId xmlns:p14="http://schemas.microsoft.com/office/powerpoint/2010/main" val="1898061149"/>
              </p:ext>
            </p:extLst>
          </p:nvPr>
        </p:nvGraphicFramePr>
        <p:xfrm>
          <a:off x="4791074"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9808669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Purchase Price Multiple</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Equity Contribution</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Purchase Price Multiples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64008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PPM &amp; Equity Contribution for Large Corp. LBOs </a:t>
            </a:r>
            <a:r>
              <a:rPr lang="en-US" sz="1200" b="0" i="0" baseline="0" dirty="0">
                <a:solidFill>
                  <a:sysClr val="windowText" lastClr="000000"/>
                </a:solidFill>
                <a:latin typeface="Arial Narrow" panose="020B0604020202020204" pitchFamily="34" charset="0"/>
                <a:cs typeface="Arial Narrow" panose="020B0604020202020204" pitchFamily="34" charset="0"/>
              </a:rPr>
              <a:t>• </a:t>
            </a:r>
            <a:r>
              <a:rPr lang="en-US" sz="1200" kern="0" dirty="0">
                <a:solidFill>
                  <a:schemeClr val="tx1"/>
                </a:solidFill>
                <a:latin typeface="Arial Narrow" panose="020B0606020202030204" pitchFamily="34" charset="0"/>
              </a:rPr>
              <a:t>Issuers with EBITDA of more than $50M.</a:t>
            </a: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5791200"/>
            <a:ext cx="81534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Total Sources/Pro Forma Trailing EBITDA. </a:t>
            </a:r>
          </a:p>
          <a:p>
            <a:pPr algn="r">
              <a:lnSpc>
                <a:spcPct val="100000"/>
              </a:lnSpc>
              <a:spcBef>
                <a:spcPct val="0"/>
              </a:spcBef>
              <a:buClrTx/>
              <a:buFontTx/>
              <a:buNone/>
            </a:pPr>
            <a:r>
              <a:rPr lang="en-US" altLang="en-US" sz="800" b="0" dirty="0">
                <a:solidFill>
                  <a:schemeClr val="tx1"/>
                </a:solidFill>
                <a:latin typeface="+mn-lt"/>
              </a:rPr>
              <a:t>Prior to 2003 Media, Telecom, Energy and Utility Deals, are excluded. Currently, all outliers, regardless of the industry, are excluded.</a:t>
            </a:r>
          </a:p>
          <a:p>
            <a:pPr algn="r">
              <a:lnSpc>
                <a:spcPct val="100000"/>
              </a:lnSpc>
              <a:spcBef>
                <a:spcPct val="0"/>
              </a:spcBef>
              <a:buClrTx/>
              <a:buFontTx/>
              <a:buNone/>
            </a:pPr>
            <a:r>
              <a:rPr lang="en-US" altLang="en-US" sz="800" b="0" dirty="0">
                <a:solidFill>
                  <a:schemeClr val="tx1"/>
                </a:solidFill>
                <a:latin typeface="+mn-lt"/>
              </a:rPr>
              <a:t>Equity/EBITDA reflects total equity (including rollover). Equity Contribution only reflects contributed equity.</a:t>
            </a:r>
          </a:p>
        </p:txBody>
      </p:sp>
      <p:graphicFrame>
        <p:nvGraphicFramePr>
          <p:cNvPr id="6" name="Object 13">
            <a:extLst>
              <a:ext uri="{FF2B5EF4-FFF2-40B4-BE49-F238E27FC236}">
                <a16:creationId xmlns:a16="http://schemas.microsoft.com/office/drawing/2014/main" id="{613148CB-60F5-96E1-C7E2-4D8A34554E95}"/>
              </a:ext>
            </a:extLst>
          </p:cNvPr>
          <p:cNvGraphicFramePr>
            <a:graphicFrameLocks/>
          </p:cNvGraphicFramePr>
          <p:nvPr>
            <p:extLst>
              <p:ext uri="{D42A27DB-BD31-4B8C-83A1-F6EECF244321}">
                <p14:modId xmlns:p14="http://schemas.microsoft.com/office/powerpoint/2010/main" val="1730854284"/>
              </p:ext>
            </p:extLst>
          </p:nvPr>
        </p:nvGraphicFramePr>
        <p:xfrm>
          <a:off x="447674" y="1386840"/>
          <a:ext cx="3886200" cy="420624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14">
            <a:extLst>
              <a:ext uri="{FF2B5EF4-FFF2-40B4-BE49-F238E27FC236}">
                <a16:creationId xmlns:a16="http://schemas.microsoft.com/office/drawing/2014/main" id="{6BA5F1AE-0693-C60F-AFEB-94C60F11BC6B}"/>
              </a:ext>
            </a:extLst>
          </p:cNvPr>
          <p:cNvGraphicFramePr>
            <a:graphicFrameLocks/>
          </p:cNvGraphicFramePr>
          <p:nvPr>
            <p:extLst>
              <p:ext uri="{D42A27DB-BD31-4B8C-83A1-F6EECF244321}">
                <p14:modId xmlns:p14="http://schemas.microsoft.com/office/powerpoint/2010/main" val="4123683252"/>
              </p:ext>
            </p:extLst>
          </p:nvPr>
        </p:nvGraphicFramePr>
        <p:xfrm>
          <a:off x="4791073"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7442285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6E1515-90DD-1DDE-98D9-D8DC834C1A23}"/>
              </a:ext>
            </a:extLst>
          </p:cNvPr>
          <p:cNvSpPr>
            <a:spLocks noGrp="1"/>
          </p:cNvSpPr>
          <p:nvPr>
            <p:ph type="title"/>
          </p:nvPr>
        </p:nvSpPr>
        <p:spPr/>
        <p:txBody>
          <a:bodyPr/>
          <a:lstStyle/>
          <a:p>
            <a:r>
              <a:rPr lang="en-US" dirty="0"/>
              <a:t>Methodology</a:t>
            </a:r>
          </a:p>
        </p:txBody>
      </p:sp>
      <p:sp>
        <p:nvSpPr>
          <p:cNvPr id="4" name="TextBox 3">
            <a:extLst>
              <a:ext uri="{FF2B5EF4-FFF2-40B4-BE49-F238E27FC236}">
                <a16:creationId xmlns:a16="http://schemas.microsoft.com/office/drawing/2014/main" id="{297F5D37-FA1A-DA9C-CE74-0EE8F3948A5D}"/>
              </a:ext>
            </a:extLst>
          </p:cNvPr>
          <p:cNvSpPr txBox="1"/>
          <p:nvPr/>
        </p:nvSpPr>
        <p:spPr>
          <a:xfrm>
            <a:off x="304800" y="685800"/>
            <a:ext cx="3657600" cy="5899115"/>
          </a:xfrm>
          <a:prstGeom prst="rect">
            <a:avLst/>
          </a:prstGeom>
          <a:noFill/>
        </p:spPr>
        <p:txBody>
          <a:bodyPr wrap="square">
            <a:spAutoFit/>
          </a:bodyPr>
          <a:lstStyle/>
          <a:p>
            <a:pPr marL="0" marR="0">
              <a:lnSpc>
                <a:spcPct val="107000"/>
              </a:lnSpc>
              <a:spcBef>
                <a:spcPts val="0"/>
              </a:spcBef>
              <a:spcAft>
                <a:spcPts val="800"/>
              </a:spcAft>
            </a:pPr>
            <a:r>
              <a:rPr lang="en-US" sz="900" b="1" dirty="0">
                <a:effectLst/>
                <a:latin typeface="Calibri" panose="020F0502020204030204" pitchFamily="34" charset="0"/>
                <a:ea typeface="Calibri" panose="020F0502020204030204" pitchFamily="34" charset="0"/>
                <a:cs typeface="Times New Roman" panose="02020603050405020304" pitchFamily="18" charset="0"/>
              </a:rPr>
              <a:t>Dataset covered</a:t>
            </a:r>
            <a:r>
              <a:rPr lang="en-US" sz="900" dirty="0">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Unless noted otherwise, all the data included in this report reflects the </a:t>
            </a:r>
            <a:r>
              <a:rPr lang="en-US" sz="900" u="sng" dirty="0">
                <a:effectLst/>
                <a:latin typeface="Calibri" panose="020F0502020204030204" pitchFamily="34" charset="0"/>
                <a:ea typeface="Calibri" panose="020F0502020204030204" pitchFamily="34" charset="0"/>
                <a:cs typeface="Times New Roman" panose="02020603050405020304" pitchFamily="18" charset="0"/>
              </a:rPr>
              <a:t>U.S. broadly syndicated leveraged loans market</a:t>
            </a:r>
            <a:r>
              <a:rPr lang="en-US" sz="900" dirty="0">
                <a:effectLst/>
                <a:latin typeface="Calibri" panose="020F0502020204030204" pitchFamily="34" charset="0"/>
                <a:ea typeface="Calibri" panose="020F0502020204030204" pitchFamily="34" charset="0"/>
                <a:cs typeface="Times New Roman" panose="02020603050405020304" pitchFamily="18" charset="0"/>
              </a:rPr>
              <a:t>, as tracked by PitchBook LCD. With the exception of the section titled “Outstanding Institutional Market Statistics”, the data reflects the new-issue (primary) leveraged loan market. The dataset includes all leveraged loans syndicated in the U.S., including USD-denominated tranches of borrowers domiciled in Europe and other locations.</a:t>
            </a:r>
          </a:p>
          <a:p>
            <a:pPr marL="0" marR="0">
              <a:lnSpc>
                <a:spcPct val="107000"/>
              </a:lnSpc>
              <a:spcBef>
                <a:spcPts val="0"/>
              </a:spcBef>
              <a:spcAft>
                <a:spcPts val="800"/>
              </a:spcAft>
            </a:pPr>
            <a:r>
              <a:rPr lang="en-US" sz="900" dirty="0">
                <a:effectLst/>
                <a:latin typeface="Calibri" panose="020F0502020204030204" pitchFamily="34" charset="0"/>
                <a:ea typeface="Calibri" panose="020F0502020204030204" pitchFamily="34" charset="0"/>
                <a:cs typeface="Times New Roman" panose="02020603050405020304" pitchFamily="18" charset="0"/>
              </a:rPr>
              <a:t>Secondary market analysis, i.e. “Outstanding Institutional Market Statistics” section is based on the Morningstar LSTA US Leveraged Loan Index (</a:t>
            </a:r>
            <a:r>
              <a:rPr lang="en-US" sz="900" dirty="0">
                <a:effectLst/>
                <a:latin typeface="Calibri" panose="020F0502020204030204" pitchFamily="34" charset="0"/>
                <a:ea typeface="Calibri" panose="020F0502020204030204" pitchFamily="34" charset="0"/>
                <a:cs typeface="Times New Roman" panose="02020603050405020304" pitchFamily="18" charset="0"/>
                <a:hlinkClick r:id="rId2"/>
              </a:rPr>
              <a:t>link</a:t>
            </a:r>
            <a:r>
              <a:rPr lang="en-US" sz="900" dirty="0">
                <a:effectLst/>
                <a:latin typeface="Calibri" panose="020F0502020204030204" pitchFamily="34" charset="0"/>
                <a:ea typeface="Calibri" panose="020F0502020204030204" pitchFamily="34" charset="0"/>
                <a:cs typeface="Times New Roman" panose="02020603050405020304" pitchFamily="18" charset="0"/>
              </a:rPr>
              <a:t> to Index manual). </a:t>
            </a:r>
          </a:p>
          <a:p>
            <a:pPr marL="0"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Definitions and calculations methodologies:</a:t>
            </a:r>
          </a:p>
          <a:p>
            <a:pPr marL="0"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Average calculations: </a:t>
            </a:r>
            <a:r>
              <a:rPr lang="en-US" sz="900" dirty="0">
                <a:latin typeface="Calibri" panose="020F0502020204030204" pitchFamily="34" charset="0"/>
                <a:cs typeface="Times New Roman" panose="02020603050405020304" pitchFamily="18" charset="0"/>
              </a:rPr>
              <a:t>Unless noted otherwise, all averages are straight averages (not weighted by size)</a:t>
            </a:r>
          </a:p>
          <a:p>
            <a:pPr marL="0"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Volume: </a:t>
            </a:r>
            <a:r>
              <a:rPr lang="en-US" sz="900" dirty="0">
                <a:latin typeface="Calibri" panose="020F0502020204030204" pitchFamily="34" charset="0"/>
                <a:cs typeface="Times New Roman" panose="02020603050405020304" pitchFamily="18" charset="0"/>
              </a:rPr>
              <a:t>T</a:t>
            </a:r>
            <a:r>
              <a:rPr lang="en-US" sz="900" dirty="0">
                <a:effectLst/>
                <a:latin typeface="Calibri" panose="020F0502020204030204" pitchFamily="34" charset="0"/>
                <a:ea typeface="Calibri" panose="020F0502020204030204" pitchFamily="34" charset="0"/>
                <a:cs typeface="Times New Roman" panose="02020603050405020304" pitchFamily="18" charset="0"/>
              </a:rPr>
              <a:t>he amount of loans launched into syndication during the specified time period. The date used for calculation is the bank meeting or lender call date of the transaction. In case of add-on loans, only the incremental amount is included. Extensions (A-to-E) or </a:t>
            </a:r>
            <a:r>
              <a:rPr lang="en-US" sz="900" dirty="0" err="1">
                <a:effectLst/>
                <a:latin typeface="Calibri" panose="020F0502020204030204" pitchFamily="34" charset="0"/>
                <a:ea typeface="Calibri" panose="020F0502020204030204" pitchFamily="34" charset="0"/>
                <a:cs typeface="Times New Roman" panose="02020603050405020304" pitchFamily="18" charset="0"/>
              </a:rPr>
              <a:t>repricings</a:t>
            </a:r>
            <a:r>
              <a:rPr lang="en-US" sz="900" dirty="0">
                <a:effectLst/>
                <a:latin typeface="Calibri" panose="020F0502020204030204" pitchFamily="34" charset="0"/>
                <a:ea typeface="Calibri" panose="020F0502020204030204" pitchFamily="34" charset="0"/>
                <a:cs typeface="Times New Roman" panose="02020603050405020304" pitchFamily="18" charset="0"/>
              </a:rPr>
              <a:t> done via an amendment process are not included in volume calculations.  </a:t>
            </a:r>
          </a:p>
          <a:p>
            <a:pPr>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Institutional debt/Institutional facilities: </a:t>
            </a:r>
            <a:r>
              <a:rPr lang="en-US" sz="900" dirty="0">
                <a:latin typeface="Calibri" panose="020F0502020204030204" pitchFamily="34" charset="0"/>
                <a:cs typeface="Times New Roman" panose="02020603050405020304" pitchFamily="18" charset="0"/>
              </a:rPr>
              <a:t>Tranches sold primarily to institutional investors, i.e. loan investors who are primarily funded by pooled funds. The funds can take the form of structured vehicles (CLOs), mutual funds, hedge funds, and pension funds. Institutional loan tranches traditionally have a bullet repayment with little (1% per annum) or no amortization, a longer maturity than a revolver or amortizing term loan and a spread of over 200 bps over a base rate. They are frequently subject to a pricing grid and sometimes carry call premiums/prepayment fees.</a:t>
            </a:r>
          </a:p>
          <a:p>
            <a:pPr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Pro rata debt/pro rata facilities: </a:t>
            </a:r>
            <a:r>
              <a:rPr lang="en-US" sz="900" dirty="0">
                <a:latin typeface="Calibri" panose="020F0502020204030204" pitchFamily="34" charset="0"/>
                <a:cs typeface="Times New Roman" panose="02020603050405020304" pitchFamily="18" charset="0"/>
              </a:rPr>
              <a:t>Includes revolving credit and amortizing term loans, which are packaged together and usually syndicated to banks.</a:t>
            </a:r>
          </a:p>
          <a:p>
            <a:pPr>
              <a:lnSpc>
                <a:spcPct val="107000"/>
              </a:lnSpc>
              <a:spcBef>
                <a:spcPts val="0"/>
              </a:spcBef>
              <a:spcAft>
                <a:spcPts val="800"/>
              </a:spcAft>
            </a:pPr>
            <a:r>
              <a:rPr lang="en-US" sz="900" b="1" kern="0" dirty="0">
                <a:latin typeface="Calibri" panose="020F0502020204030204" pitchFamily="34" charset="0"/>
                <a:cs typeface="Times New Roman" panose="02020603050405020304" pitchFamily="18" charset="0"/>
              </a:rPr>
              <a:t>LBO: </a:t>
            </a:r>
            <a:r>
              <a:rPr lang="en-US" sz="900" kern="0" dirty="0">
                <a:latin typeface="Calibri" panose="020F0502020204030204" pitchFamily="34" charset="0"/>
                <a:cs typeface="Times New Roman" panose="02020603050405020304" pitchFamily="18" charset="0"/>
              </a:rPr>
              <a:t>Acquisition of the majority share of a company by a private equity sponsor. Excludes recapitalizations, refinancings, and follow-on acquisitions.</a:t>
            </a:r>
          </a:p>
          <a:p>
            <a:pPr marR="0">
              <a:lnSpc>
                <a:spcPct val="107000"/>
              </a:lnSpc>
              <a:spcBef>
                <a:spcPts val="0"/>
              </a:spcBef>
              <a:spcAft>
                <a:spcPts val="800"/>
              </a:spcAft>
            </a:pPr>
            <a:endParaRPr lang="en-US" sz="900" dirty="0">
              <a:latin typeface="Calibri" panose="020F0502020204030204" pitchFamily="34" charset="0"/>
              <a:cs typeface="Times New Roman" panose="02020603050405020304" pitchFamily="18" charset="0"/>
            </a:endParaRPr>
          </a:p>
        </p:txBody>
      </p:sp>
      <p:sp>
        <p:nvSpPr>
          <p:cNvPr id="6" name="TextBox 5">
            <a:extLst>
              <a:ext uri="{FF2B5EF4-FFF2-40B4-BE49-F238E27FC236}">
                <a16:creationId xmlns:a16="http://schemas.microsoft.com/office/drawing/2014/main" id="{4052D705-DA9A-96B1-CA65-D22164F5C044}"/>
              </a:ext>
            </a:extLst>
          </p:cNvPr>
          <p:cNvSpPr txBox="1"/>
          <p:nvPr/>
        </p:nvSpPr>
        <p:spPr>
          <a:xfrm>
            <a:off x="4495800" y="689113"/>
            <a:ext cx="4495800" cy="3220433"/>
          </a:xfrm>
          <a:prstGeom prst="rect">
            <a:avLst/>
          </a:prstGeom>
          <a:noFill/>
        </p:spPr>
        <p:txBody>
          <a:bodyPr wrap="square">
            <a:spAutoFit/>
          </a:bodyPr>
          <a:lstStyle/>
          <a:p>
            <a:pPr>
              <a:lnSpc>
                <a:spcPct val="107000"/>
              </a:lnSpc>
              <a:spcBef>
                <a:spcPts val="0"/>
              </a:spcBef>
              <a:spcAft>
                <a:spcPts val="800"/>
              </a:spcAft>
            </a:pPr>
            <a:r>
              <a:rPr lang="en-US" sz="900" b="1" kern="0" dirty="0">
                <a:latin typeface="Calibri" panose="020F0502020204030204" pitchFamily="34" charset="0"/>
                <a:cs typeface="Times New Roman" panose="02020603050405020304" pitchFamily="18" charset="0"/>
              </a:rPr>
              <a:t>Recapitalization: </a:t>
            </a:r>
            <a:r>
              <a:rPr lang="en-US" sz="900" kern="0" dirty="0">
                <a:latin typeface="Calibri" panose="020F0502020204030204" pitchFamily="34" charset="0"/>
                <a:cs typeface="Times New Roman" panose="02020603050405020304" pitchFamily="18" charset="0"/>
              </a:rPr>
              <a:t>A leveraged loan backing a recapitalization results in changes in the composition of an entity’s balance sheet mix between debt and equity either by 1) issuing debt to pay a dividend or repurchase stock, or 2) selling new equity, in some cases to repay debt.</a:t>
            </a:r>
          </a:p>
          <a:p>
            <a:pPr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Covenant-lite: </a:t>
            </a:r>
            <a:r>
              <a:rPr lang="en-US" sz="900" dirty="0">
                <a:latin typeface="Calibri" panose="020F0502020204030204" pitchFamily="34" charset="0"/>
                <a:cs typeface="Times New Roman" panose="02020603050405020304" pitchFamily="18" charset="0"/>
              </a:rPr>
              <a:t>loans that have bond-like financial incurrence covenants rather than the traditional maintenance covenants. </a:t>
            </a:r>
          </a:p>
          <a:p>
            <a:pPr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Spread: </a:t>
            </a:r>
            <a:r>
              <a:rPr lang="en-US" sz="900" dirty="0">
                <a:latin typeface="Calibri" panose="020F0502020204030204" pitchFamily="34" charset="0"/>
                <a:cs typeface="Times New Roman" panose="02020603050405020304" pitchFamily="18" charset="0"/>
              </a:rPr>
              <a:t>premium above a base rate; data reflects contractual spread at issuance of each loan.</a:t>
            </a:r>
          </a:p>
          <a:p>
            <a:pPr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Yield-to-maturity: </a:t>
            </a:r>
            <a:r>
              <a:rPr lang="en-US" sz="900" dirty="0">
                <a:latin typeface="Calibri" panose="020F0502020204030204" pitchFamily="34" charset="0"/>
                <a:cs typeface="Times New Roman" panose="02020603050405020304" pitchFamily="18" charset="0"/>
              </a:rPr>
              <a:t>the primary yield adjusted for the break price over the stated term of the facility.</a:t>
            </a:r>
          </a:p>
          <a:p>
            <a:pPr marR="0">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EBITDA: </a:t>
            </a:r>
            <a:r>
              <a:rPr lang="en-US" sz="900" dirty="0">
                <a:latin typeface="Calibri" panose="020F0502020204030204" pitchFamily="34" charset="0"/>
                <a:cs typeface="Times New Roman" panose="02020603050405020304" pitchFamily="18" charset="0"/>
              </a:rPr>
              <a:t>reflects pro forma adjusted EBITDA, as provided in the Offering Memorandum during the loan syndication process.</a:t>
            </a:r>
          </a:p>
          <a:p>
            <a:pPr>
              <a:lnSpc>
                <a:spcPct val="107000"/>
              </a:lnSpc>
              <a:spcBef>
                <a:spcPts val="0"/>
              </a:spcBef>
              <a:spcAft>
                <a:spcPts val="800"/>
              </a:spcAft>
            </a:pPr>
            <a:r>
              <a:rPr lang="en-US" sz="900" b="1" dirty="0">
                <a:latin typeface="Calibri" panose="020F0502020204030204" pitchFamily="34" charset="0"/>
                <a:cs typeface="Times New Roman" panose="02020603050405020304" pitchFamily="18" charset="0"/>
              </a:rPr>
              <a:t>Leverage ratio: </a:t>
            </a:r>
            <a:r>
              <a:rPr lang="en-US" sz="900" dirty="0">
                <a:latin typeface="Calibri" panose="020F0502020204030204" pitchFamily="34" charset="0"/>
                <a:cs typeface="Times New Roman" panose="02020603050405020304" pitchFamily="18" charset="0"/>
              </a:rPr>
              <a:t>Debt to EBITDA ratio at closing of each loan, based on pro forma adjusted EBITDA provided in the Offering Memorandum during the loan syndication process.  </a:t>
            </a:r>
          </a:p>
          <a:p>
            <a:pPr marR="0">
              <a:lnSpc>
                <a:spcPct val="107000"/>
              </a:lnSpc>
              <a:spcBef>
                <a:spcPts val="0"/>
              </a:spcBef>
              <a:spcAft>
                <a:spcPts val="800"/>
              </a:spcAft>
            </a:pPr>
            <a:r>
              <a:rPr lang="en-US" sz="900" b="1" i="0" dirty="0">
                <a:solidFill>
                  <a:srgbClr val="000000"/>
                </a:solidFill>
                <a:effectLst/>
                <a:latin typeface="Calibri" panose="020F0502020204030204" pitchFamily="34" charset="0"/>
              </a:rPr>
              <a:t>Interest coverage ratio</a:t>
            </a:r>
            <a:r>
              <a:rPr lang="en-US" sz="900" b="0" i="0" dirty="0">
                <a:solidFill>
                  <a:srgbClr val="000000"/>
                </a:solidFill>
                <a:effectLst/>
                <a:latin typeface="Calibri" panose="020F0502020204030204" pitchFamily="34" charset="0"/>
              </a:rPr>
              <a:t>: EBITDA to interest ratio at closing of each loan, based on pro forma adjusted EBITDA provided in the Offering Memorandum during the loan syndication process. </a:t>
            </a:r>
            <a:endParaRPr lang="en-US" sz="900" dirty="0">
              <a:latin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5335084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Spreads</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3851222893"/>
              </p:ext>
            </p:extLst>
          </p:nvPr>
        </p:nvGraphicFramePr>
        <p:xfrm>
          <a:off x="685800" y="914400"/>
          <a:ext cx="3979070" cy="789432"/>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a:effectLst/>
                          <a:latin typeface="Arial" panose="020B0604020202020204" pitchFamily="34" charset="0"/>
                        </a:rPr>
                        <a:t>LBO Pro Rata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092113"/>
                  </a:ext>
                </a:extLst>
              </a:tr>
              <a:tr h="197358">
                <a:tc>
                  <a:txBody>
                    <a:bodyPr/>
                    <a:lstStyle/>
                    <a:p>
                      <a:pPr algn="l" fontAlgn="b"/>
                      <a:r>
                        <a:rPr lang="en-US" sz="800" b="0" i="0" u="none" strike="noStrike" dirty="0">
                          <a:effectLst/>
                          <a:latin typeface="Arial" panose="020B0604020202020204" pitchFamily="34" charset="0"/>
                        </a:rPr>
                        <a:t>LBO Institutional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a:effectLst/>
                          <a:latin typeface="Arial" panose="020B0604020202020204" pitchFamily="34" charset="0"/>
                        </a:rPr>
                        <a:t>Yield to Maturity of Institutional LBO Loans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197358">
                <a:tc>
                  <a:txBody>
                    <a:bodyPr/>
                    <a:lstStyle/>
                    <a:p>
                      <a:pPr algn="l" fontAlgn="b"/>
                      <a:r>
                        <a:rPr lang="en-US" sz="800" b="0" i="0" u="none" strike="noStrike" dirty="0">
                          <a:effectLst/>
                          <a:latin typeface="Arial" panose="020B0604020202020204" pitchFamily="34" charset="0"/>
                        </a:rPr>
                        <a:t>All-in Spreads of Institutional Loans backing Large Corp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bl>
          </a:graphicData>
        </a:graphic>
      </p:graphicFrame>
    </p:spTree>
    <p:extLst>
      <p:ext uri="{BB962C8B-B14F-4D97-AF65-F5344CB8AC3E}">
        <p14:creationId xmlns:p14="http://schemas.microsoft.com/office/powerpoint/2010/main" val="246945762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Spreads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LBO Pro Rata Spread</a:t>
            </a:r>
          </a:p>
        </p:txBody>
      </p:sp>
      <p:graphicFrame>
        <p:nvGraphicFramePr>
          <p:cNvPr id="4" name="Object 7">
            <a:extLst>
              <a:ext uri="{FF2B5EF4-FFF2-40B4-BE49-F238E27FC236}">
                <a16:creationId xmlns:a16="http://schemas.microsoft.com/office/drawing/2014/main" id="{6A752C5F-A447-F810-D4EC-C6D378D10FF4}"/>
              </a:ext>
            </a:extLst>
          </p:cNvPr>
          <p:cNvGraphicFramePr>
            <a:graphicFrameLocks/>
          </p:cNvGraphicFramePr>
          <p:nvPr>
            <p:extLst>
              <p:ext uri="{D42A27DB-BD31-4B8C-83A1-F6EECF244321}">
                <p14:modId xmlns:p14="http://schemas.microsoft.com/office/powerpoint/2010/main" val="279710319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48363527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Spreads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LBO Institutional Spread</a:t>
            </a:r>
          </a:p>
        </p:txBody>
      </p:sp>
      <p:graphicFrame>
        <p:nvGraphicFramePr>
          <p:cNvPr id="2" name="Object 3">
            <a:extLst>
              <a:ext uri="{FF2B5EF4-FFF2-40B4-BE49-F238E27FC236}">
                <a16:creationId xmlns:a16="http://schemas.microsoft.com/office/drawing/2014/main" id="{B704AE38-DC9B-DA75-5DD1-E67D69CD3E36}"/>
              </a:ext>
            </a:extLst>
          </p:cNvPr>
          <p:cNvGraphicFramePr>
            <a:graphicFrameLocks/>
          </p:cNvGraphicFramePr>
          <p:nvPr>
            <p:extLst>
              <p:ext uri="{D42A27DB-BD31-4B8C-83A1-F6EECF244321}">
                <p14:modId xmlns:p14="http://schemas.microsoft.com/office/powerpoint/2010/main" val="2011696072"/>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63232348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Yield to Maturity of Institutional LBO Loans </a:t>
            </a:r>
          </a:p>
        </p:txBody>
      </p:sp>
      <p:graphicFrame>
        <p:nvGraphicFramePr>
          <p:cNvPr id="3" name="Object 3">
            <a:extLst>
              <a:ext uri="{FF2B5EF4-FFF2-40B4-BE49-F238E27FC236}">
                <a16:creationId xmlns:a16="http://schemas.microsoft.com/office/drawing/2014/main" id="{BEE40E3C-836C-8D42-127E-42B07B21E0F4}"/>
              </a:ext>
            </a:extLst>
          </p:cNvPr>
          <p:cNvGraphicFramePr>
            <a:graphicFrameLocks/>
          </p:cNvGraphicFramePr>
          <p:nvPr>
            <p:extLst>
              <p:ext uri="{D42A27DB-BD31-4B8C-83A1-F6EECF244321}">
                <p14:modId xmlns:p14="http://schemas.microsoft.com/office/powerpoint/2010/main" val="2443161347"/>
              </p:ext>
            </p:extLst>
          </p:nvPr>
        </p:nvGraphicFramePr>
        <p:xfrm>
          <a:off x="457200" y="8382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51958091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All-in Spreads of Institutional Loans backing Large Corp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Issuers with EBITDA of more than $50M.</a:t>
            </a:r>
          </a:p>
        </p:txBody>
      </p:sp>
      <p:sp>
        <p:nvSpPr>
          <p:cNvPr id="3" name="Text Box 4">
            <a:extLst>
              <a:ext uri="{FF2B5EF4-FFF2-40B4-BE49-F238E27FC236}">
                <a16:creationId xmlns:a16="http://schemas.microsoft.com/office/drawing/2014/main" id="{FD1E381F-0EC4-62BE-C997-C40228D47959}"/>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Assumes upfront fee is amortized evenly over an assumed three-year life; upfront fee includes original issue discount.</a:t>
            </a:r>
          </a:p>
        </p:txBody>
      </p:sp>
      <p:graphicFrame>
        <p:nvGraphicFramePr>
          <p:cNvPr id="4" name="Object 2">
            <a:extLst>
              <a:ext uri="{FF2B5EF4-FFF2-40B4-BE49-F238E27FC236}">
                <a16:creationId xmlns:a16="http://schemas.microsoft.com/office/drawing/2014/main" id="{DCC800C2-E9CD-5B09-6365-C83343B4FF9B}"/>
              </a:ext>
            </a:extLst>
          </p:cNvPr>
          <p:cNvGraphicFramePr>
            <a:graphicFrameLocks/>
          </p:cNvGraphicFramePr>
          <p:nvPr>
            <p:extLst>
              <p:ext uri="{D42A27DB-BD31-4B8C-83A1-F6EECF244321}">
                <p14:modId xmlns:p14="http://schemas.microsoft.com/office/powerpoint/2010/main" val="3096650838"/>
              </p:ext>
            </p:extLst>
          </p:nvPr>
        </p:nvGraphicFramePr>
        <p:xfrm>
          <a:off x="455626"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1331090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Credit Statistics </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2078925408"/>
              </p:ext>
            </p:extLst>
          </p:nvPr>
        </p:nvGraphicFramePr>
        <p:xfrm>
          <a:off x="592930" y="685800"/>
          <a:ext cx="3979070" cy="592074"/>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a:effectLst/>
                          <a:latin typeface="Arial" panose="020B0604020202020204" pitchFamily="34" charset="0"/>
                        </a:rPr>
                        <a:t>Avg. Debt Multiples of Large Corporate LBO Loans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a:effectLst/>
                          <a:latin typeface="Arial" panose="020B0604020202020204" pitchFamily="34" charset="0"/>
                        </a:rPr>
                        <a:t>Avg. Pro Forma Credit Statistics for Large Corporate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197358">
                <a:tc>
                  <a:txBody>
                    <a:bodyPr/>
                    <a:lstStyle/>
                    <a:p>
                      <a:pPr algn="l" fontAlgn="b"/>
                      <a:r>
                        <a:rPr lang="en-US" sz="800" b="0" i="0" u="none" strike="noStrike">
                          <a:effectLst/>
                          <a:latin typeface="Arial" panose="020B0604020202020204" pitchFamily="34" charset="0"/>
                        </a:rPr>
                        <a:t>Avg. Equity Contribution to Leveraged Buyouts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bl>
          </a:graphicData>
        </a:graphic>
      </p:graphicFrame>
    </p:spTree>
    <p:extLst>
      <p:ext uri="{BB962C8B-B14F-4D97-AF65-F5344CB8AC3E}">
        <p14:creationId xmlns:p14="http://schemas.microsoft.com/office/powerpoint/2010/main" val="149066595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Credit Stats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694944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Avg. Debt Multiples of Large Corporate LBO Loans • Issuers with EBITDA of more than $50M. </a:t>
            </a:r>
          </a:p>
        </p:txBody>
      </p:sp>
      <p:sp>
        <p:nvSpPr>
          <p:cNvPr id="3" name="Text Box 4">
            <a:extLst>
              <a:ext uri="{FF2B5EF4-FFF2-40B4-BE49-F238E27FC236}">
                <a16:creationId xmlns:a16="http://schemas.microsoft.com/office/drawing/2014/main" id="{FD1E381F-0EC4-62BE-C997-C40228D47959}"/>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Prior to 2011, media and telecom loans are excluded. EBITDA adjusted for prospective cost savings or synergies.</a:t>
            </a:r>
          </a:p>
        </p:txBody>
      </p:sp>
      <p:graphicFrame>
        <p:nvGraphicFramePr>
          <p:cNvPr id="6" name="Chart Placeholder 3">
            <a:extLst>
              <a:ext uri="{FF2B5EF4-FFF2-40B4-BE49-F238E27FC236}">
                <a16:creationId xmlns:a16="http://schemas.microsoft.com/office/drawing/2014/main" id="{2E91A617-325E-9BA3-081C-5F7C62005F76}"/>
              </a:ext>
            </a:extLst>
          </p:cNvPr>
          <p:cNvGraphicFramePr>
            <a:graphicFrameLocks/>
          </p:cNvGraphicFramePr>
          <p:nvPr>
            <p:extLst>
              <p:ext uri="{D42A27DB-BD31-4B8C-83A1-F6EECF244321}">
                <p14:modId xmlns:p14="http://schemas.microsoft.com/office/powerpoint/2010/main" val="3002480759"/>
              </p:ext>
            </p:extLst>
          </p:nvPr>
        </p:nvGraphicFramePr>
        <p:xfrm>
          <a:off x="447675" y="995901"/>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1517754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 Placeholder 8">
            <a:extLst>
              <a:ext uri="{FF2B5EF4-FFF2-40B4-BE49-F238E27FC236}">
                <a16:creationId xmlns:a16="http://schemas.microsoft.com/office/drawing/2014/main" id="{FE48AE2D-3CEE-6C30-2F99-2E9E9296C1F3}"/>
              </a:ext>
            </a:extLst>
          </p:cNvPr>
          <p:cNvSpPr>
            <a:spLocks noGrp="1"/>
          </p:cNvSpPr>
          <p:nvPr>
            <p:ph type="body" idx="1"/>
          </p:nvPr>
        </p:nvSpPr>
        <p:spPr/>
        <p:txBody>
          <a:bodyPr/>
          <a:lstStyle/>
          <a:p>
            <a:r>
              <a:rPr lang="en-US" dirty="0"/>
              <a:t>Avg. Pro Forma Credit Statistics for Large Corporate LBOs • Issuers with EBITDA of more than $50M.</a:t>
            </a:r>
          </a:p>
        </p:txBody>
      </p:sp>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Credit Stats</a:t>
            </a:r>
          </a:p>
        </p:txBody>
      </p:sp>
      <p:sp>
        <p:nvSpPr>
          <p:cNvPr id="2" name="Text Box 4">
            <a:extLst>
              <a:ext uri="{FF2B5EF4-FFF2-40B4-BE49-F238E27FC236}">
                <a16:creationId xmlns:a16="http://schemas.microsoft.com/office/drawing/2014/main" id="{A1FCD58F-B902-6AB4-C999-4EEB72FCACED}"/>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Prior to 2011, media and telecom loans are excluded.</a:t>
            </a:r>
          </a:p>
        </p:txBody>
      </p:sp>
      <p:graphicFrame>
        <p:nvGraphicFramePr>
          <p:cNvPr id="4" name="Table 3">
            <a:extLst>
              <a:ext uri="{FF2B5EF4-FFF2-40B4-BE49-F238E27FC236}">
                <a16:creationId xmlns:a16="http://schemas.microsoft.com/office/drawing/2014/main" id="{2E1429BF-E386-40EA-64F3-924F25004810}"/>
              </a:ext>
            </a:extLst>
          </p:cNvPr>
          <p:cNvGraphicFramePr>
            <a:graphicFrameLocks noGrp="1"/>
          </p:cNvGraphicFramePr>
          <p:nvPr>
            <p:extLst>
              <p:ext uri="{D42A27DB-BD31-4B8C-83A1-F6EECF244321}">
                <p14:modId xmlns:p14="http://schemas.microsoft.com/office/powerpoint/2010/main" val="1728063874"/>
              </p:ext>
            </p:extLst>
          </p:nvPr>
        </p:nvGraphicFramePr>
        <p:xfrm>
          <a:off x="455612" y="1276039"/>
          <a:ext cx="8307386" cy="4502867"/>
        </p:xfrm>
        <a:graphic>
          <a:graphicData uri="http://schemas.openxmlformats.org/drawingml/2006/table">
            <a:tbl>
              <a:tblPr/>
              <a:tblGrid>
                <a:gridCol w="1783262">
                  <a:extLst>
                    <a:ext uri="{9D8B030D-6E8A-4147-A177-3AD203B41FA5}">
                      <a16:colId xmlns:a16="http://schemas.microsoft.com/office/drawing/2014/main" val="1251277930"/>
                    </a:ext>
                  </a:extLst>
                </a:gridCol>
                <a:gridCol w="543677">
                  <a:extLst>
                    <a:ext uri="{9D8B030D-6E8A-4147-A177-3AD203B41FA5}">
                      <a16:colId xmlns:a16="http://schemas.microsoft.com/office/drawing/2014/main" val="2703490851"/>
                    </a:ext>
                  </a:extLst>
                </a:gridCol>
                <a:gridCol w="543677">
                  <a:extLst>
                    <a:ext uri="{9D8B030D-6E8A-4147-A177-3AD203B41FA5}">
                      <a16:colId xmlns:a16="http://schemas.microsoft.com/office/drawing/2014/main" val="3147286452"/>
                    </a:ext>
                  </a:extLst>
                </a:gridCol>
                <a:gridCol w="543677">
                  <a:extLst>
                    <a:ext uri="{9D8B030D-6E8A-4147-A177-3AD203B41FA5}">
                      <a16:colId xmlns:a16="http://schemas.microsoft.com/office/drawing/2014/main" val="2227037630"/>
                    </a:ext>
                  </a:extLst>
                </a:gridCol>
                <a:gridCol w="543677">
                  <a:extLst>
                    <a:ext uri="{9D8B030D-6E8A-4147-A177-3AD203B41FA5}">
                      <a16:colId xmlns:a16="http://schemas.microsoft.com/office/drawing/2014/main" val="1791721955"/>
                    </a:ext>
                  </a:extLst>
                </a:gridCol>
                <a:gridCol w="543677">
                  <a:extLst>
                    <a:ext uri="{9D8B030D-6E8A-4147-A177-3AD203B41FA5}">
                      <a16:colId xmlns:a16="http://schemas.microsoft.com/office/drawing/2014/main" val="2345529849"/>
                    </a:ext>
                  </a:extLst>
                </a:gridCol>
                <a:gridCol w="543677">
                  <a:extLst>
                    <a:ext uri="{9D8B030D-6E8A-4147-A177-3AD203B41FA5}">
                      <a16:colId xmlns:a16="http://schemas.microsoft.com/office/drawing/2014/main" val="4077264355"/>
                    </a:ext>
                  </a:extLst>
                </a:gridCol>
                <a:gridCol w="543677">
                  <a:extLst>
                    <a:ext uri="{9D8B030D-6E8A-4147-A177-3AD203B41FA5}">
                      <a16:colId xmlns:a16="http://schemas.microsoft.com/office/drawing/2014/main" val="1785143545"/>
                    </a:ext>
                  </a:extLst>
                </a:gridCol>
                <a:gridCol w="543677">
                  <a:extLst>
                    <a:ext uri="{9D8B030D-6E8A-4147-A177-3AD203B41FA5}">
                      <a16:colId xmlns:a16="http://schemas.microsoft.com/office/drawing/2014/main" val="4200643081"/>
                    </a:ext>
                  </a:extLst>
                </a:gridCol>
                <a:gridCol w="543677">
                  <a:extLst>
                    <a:ext uri="{9D8B030D-6E8A-4147-A177-3AD203B41FA5}">
                      <a16:colId xmlns:a16="http://schemas.microsoft.com/office/drawing/2014/main" val="12014649"/>
                    </a:ext>
                  </a:extLst>
                </a:gridCol>
                <a:gridCol w="543677">
                  <a:extLst>
                    <a:ext uri="{9D8B030D-6E8A-4147-A177-3AD203B41FA5}">
                      <a16:colId xmlns:a16="http://schemas.microsoft.com/office/drawing/2014/main" val="4177559504"/>
                    </a:ext>
                  </a:extLst>
                </a:gridCol>
                <a:gridCol w="543677">
                  <a:extLst>
                    <a:ext uri="{9D8B030D-6E8A-4147-A177-3AD203B41FA5}">
                      <a16:colId xmlns:a16="http://schemas.microsoft.com/office/drawing/2014/main" val="3454302074"/>
                    </a:ext>
                  </a:extLst>
                </a:gridCol>
                <a:gridCol w="543677">
                  <a:extLst>
                    <a:ext uri="{9D8B030D-6E8A-4147-A177-3AD203B41FA5}">
                      <a16:colId xmlns:a16="http://schemas.microsoft.com/office/drawing/2014/main" val="3510828054"/>
                    </a:ext>
                  </a:extLst>
                </a:gridCol>
              </a:tblGrid>
              <a:tr h="141675">
                <a:tc gridSpan="13">
                  <a:txBody>
                    <a:bodyPr/>
                    <a:lstStyle/>
                    <a:p>
                      <a:pPr algn="ctr" rtl="0" fontAlgn="b"/>
                      <a:r>
                        <a:rPr lang="en-US" sz="800" b="1" i="0" u="none" strike="noStrike" dirty="0">
                          <a:solidFill>
                            <a:srgbClr val="FFFFFF"/>
                          </a:solidFill>
                          <a:effectLst/>
                          <a:latin typeface="Arial Narrow" panose="020B0606020202030204" pitchFamily="34" charset="0"/>
                        </a:rPr>
                        <a:t>Non-Adjusted</a:t>
                      </a:r>
                    </a:p>
                  </a:txBody>
                  <a:tcPr marL="0" marR="0" marT="0" marB="0" anchor="b">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971807377"/>
                  </a:ext>
                </a:extLst>
              </a:tr>
              <a:tr h="162407">
                <a:tc>
                  <a:txBody>
                    <a:bodyPr/>
                    <a:lstStyle/>
                    <a:p>
                      <a:pPr algn="l" rtl="0" fontAlgn="b"/>
                      <a:r>
                        <a:rPr lang="en-US" sz="800" b="0" i="0" u="none" strike="noStrike" dirty="0">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2002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2003</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2005</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2006</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2007</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2008</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2009</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2010</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2011</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2013</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954912779"/>
                  </a:ext>
                </a:extLst>
              </a:tr>
              <a:tr h="160104">
                <a:tc>
                  <a:txBody>
                    <a:bodyPr/>
                    <a:lstStyle/>
                    <a:p>
                      <a:pPr algn="l" rtl="0" fontAlgn="b"/>
                      <a:r>
                        <a:rPr lang="en-US" sz="800" b="1" i="0" u="none" strike="noStrike" dirty="0">
                          <a:solidFill>
                            <a:srgbClr val="000000"/>
                          </a:solidFill>
                          <a:effectLst/>
                          <a:latin typeface="Arial Narrow" panose="020B0606020202030204" pitchFamily="34" charset="0"/>
                        </a:rPr>
                        <a:t>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dirty="0">
                          <a:solidFill>
                            <a:srgbClr val="000000"/>
                          </a:solidFill>
                          <a:effectLst/>
                          <a:latin typeface="Arial Narrow" panose="020B0606020202030204" pitchFamily="34" charset="0"/>
                        </a:rPr>
                        <a:t>4.05</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4.65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4.93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5.37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6.23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4.90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4.02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4.77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5.54</a:t>
                      </a:r>
                    </a:p>
                  </a:txBody>
                  <a:tcPr marL="0" marR="0" marT="0" marB="0" anchor="ctr">
                    <a:lnL>
                      <a:noFill/>
                    </a:lnL>
                    <a:lnR>
                      <a:noFill/>
                    </a:lnR>
                    <a:lnT>
                      <a:noFill/>
                    </a:lnT>
                    <a:lnB>
                      <a:noFill/>
                    </a:lnB>
                  </a:tcPr>
                </a:tc>
                <a:extLst>
                  <a:ext uri="{0D108BD9-81ED-4DB2-BD59-A6C34878D82A}">
                    <a16:rowId xmlns:a16="http://schemas.microsoft.com/office/drawing/2014/main" val="1985492150"/>
                  </a:ext>
                </a:extLst>
              </a:tr>
              <a:tr h="160104">
                <a:tc>
                  <a:txBody>
                    <a:bodyPr/>
                    <a:lstStyle/>
                    <a:p>
                      <a:pPr algn="l" rtl="0" fontAlgn="b"/>
                      <a:r>
                        <a:rPr lang="en-US" sz="800" b="1" i="0" u="none" strike="noStrike">
                          <a:solidFill>
                            <a:srgbClr val="000000"/>
                          </a:solidFill>
                          <a:effectLst/>
                          <a:latin typeface="Arial Narrow" panose="020B0606020202030204" pitchFamily="34" charset="0"/>
                        </a:rPr>
                        <a:t>Senior Secured 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dirty="0">
                          <a:solidFill>
                            <a:srgbClr val="000000"/>
                          </a:solidFill>
                          <a:effectLst/>
                          <a:latin typeface="Arial Narrow" panose="020B0606020202030204" pitchFamily="34" charset="0"/>
                        </a:rPr>
                        <a:t>2.56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3.31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4.11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4.66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4.14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3.40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4.41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5.24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5.21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5.42</a:t>
                      </a:r>
                    </a:p>
                  </a:txBody>
                  <a:tcPr marL="0" marR="0" marT="0" marB="0" anchor="ctr">
                    <a:lnL>
                      <a:noFill/>
                    </a:lnL>
                    <a:lnR>
                      <a:noFill/>
                    </a:lnR>
                    <a:lnT>
                      <a:noFill/>
                    </a:lnT>
                    <a:lnB>
                      <a:noFill/>
                    </a:lnB>
                  </a:tcPr>
                </a:tc>
                <a:extLst>
                  <a:ext uri="{0D108BD9-81ED-4DB2-BD59-A6C34878D82A}">
                    <a16:rowId xmlns:a16="http://schemas.microsoft.com/office/drawing/2014/main" val="2721549768"/>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EBITDA/Cash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3.17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3.37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2.13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3.13</a:t>
                      </a:r>
                    </a:p>
                  </a:txBody>
                  <a:tcPr marL="0" marR="0" marT="0" marB="0" anchor="ctr">
                    <a:lnL>
                      <a:noFill/>
                    </a:lnL>
                    <a:lnR>
                      <a:noFill/>
                    </a:lnR>
                    <a:lnT>
                      <a:noFill/>
                    </a:lnT>
                    <a:lnB>
                      <a:noFill/>
                    </a:lnB>
                  </a:tcPr>
                </a:tc>
                <a:extLst>
                  <a:ext uri="{0D108BD9-81ED-4DB2-BD59-A6C34878D82A}">
                    <a16:rowId xmlns:a16="http://schemas.microsoft.com/office/drawing/2014/main" val="35761416"/>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 - Mainten.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2.53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2.78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2.19</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1.92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1.70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extLst>
                  <a:ext uri="{0D108BD9-81ED-4DB2-BD59-A6C34878D82A}">
                    <a16:rowId xmlns:a16="http://schemas.microsoft.com/office/drawing/2014/main" val="3940579260"/>
                  </a:ext>
                </a:extLst>
              </a:tr>
              <a:tr h="165864">
                <a:tc>
                  <a:txBody>
                    <a:bodyPr/>
                    <a:lstStyle/>
                    <a:p>
                      <a:pPr algn="l" rtl="0" fontAlgn="b"/>
                      <a:r>
                        <a:rPr lang="en-US" sz="800" b="1" i="0" u="none" strike="noStrike">
                          <a:solidFill>
                            <a:srgbClr val="000000"/>
                          </a:solidFill>
                          <a:effectLst/>
                          <a:latin typeface="Arial Narrow" panose="020B0606020202030204" pitchFamily="34" charset="0"/>
                        </a:rPr>
                        <a:t>EBITDA -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2.37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1.99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1.85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1.63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2.43</a:t>
                      </a:r>
                    </a:p>
                  </a:txBody>
                  <a:tcPr marL="0" marR="0" marT="0" marB="0" anchor="ctr">
                    <a:lnL>
                      <a:noFill/>
                    </a:lnL>
                    <a:lnR>
                      <a:noFill/>
                    </a:lnR>
                    <a:lnT>
                      <a:noFill/>
                    </a:lnT>
                    <a:lnB>
                      <a:noFill/>
                    </a:lnB>
                  </a:tcPr>
                </a:tc>
                <a:extLst>
                  <a:ext uri="{0D108BD9-81ED-4DB2-BD59-A6C34878D82A}">
                    <a16:rowId xmlns:a16="http://schemas.microsoft.com/office/drawing/2014/main" val="2383400788"/>
                  </a:ext>
                </a:extLst>
              </a:tr>
              <a:tr h="152041">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dirty="0">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250921342"/>
                  </a:ext>
                </a:extLst>
              </a:tr>
              <a:tr h="162407">
                <a:tc>
                  <a:txBody>
                    <a:bodyPr/>
                    <a:lstStyle/>
                    <a:p>
                      <a:pPr algn="l" rtl="0" fontAlgn="b"/>
                      <a:r>
                        <a:rPr lang="en-US" sz="800" b="1" i="0" u="none" strike="noStrike">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2015</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2016</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2017</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2018</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2019</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2020</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2021</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2023</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2024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3Q24</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333664857"/>
                  </a:ext>
                </a:extLst>
              </a:tr>
              <a:tr h="162407">
                <a:tc>
                  <a:txBody>
                    <a:bodyPr/>
                    <a:lstStyle/>
                    <a:p>
                      <a:pPr algn="l" rtl="0" fontAlgn="b"/>
                      <a:r>
                        <a:rPr lang="en-US" sz="800" b="1" i="0" u="none" strike="noStrike">
                          <a:solidFill>
                            <a:srgbClr val="000000"/>
                          </a:solidFill>
                          <a:effectLst/>
                          <a:latin typeface="Arial Narrow" panose="020B0606020202030204" pitchFamily="34" charset="0"/>
                        </a:rPr>
                        <a:t>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5.88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5.83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5.64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6.25</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5.94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6.16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6.06</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5.00</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5.21</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5.16</a:t>
                      </a:r>
                    </a:p>
                  </a:txBody>
                  <a:tcPr marL="0" marR="0" marT="0" marB="0" anchor="ctr">
                    <a:lnL>
                      <a:noFill/>
                    </a:lnL>
                    <a:lnR>
                      <a:noFill/>
                    </a:lnR>
                    <a:lnT>
                      <a:noFill/>
                    </a:lnT>
                    <a:lnB>
                      <a:noFill/>
                    </a:lnB>
                  </a:tcPr>
                </a:tc>
                <a:extLst>
                  <a:ext uri="{0D108BD9-81ED-4DB2-BD59-A6C34878D82A}">
                    <a16:rowId xmlns:a16="http://schemas.microsoft.com/office/drawing/2014/main" val="2694559024"/>
                  </a:ext>
                </a:extLst>
              </a:tr>
              <a:tr h="162407">
                <a:tc>
                  <a:txBody>
                    <a:bodyPr/>
                    <a:lstStyle/>
                    <a:p>
                      <a:pPr algn="l" rtl="0" fontAlgn="b"/>
                      <a:r>
                        <a:rPr lang="en-US" sz="800" b="1" i="0" u="none" strike="noStrike">
                          <a:solidFill>
                            <a:srgbClr val="000000"/>
                          </a:solidFill>
                          <a:effectLst/>
                          <a:latin typeface="Arial Narrow" panose="020B0606020202030204" pitchFamily="34" charset="0"/>
                        </a:rPr>
                        <a:t>Senior Secured 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5.87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5.78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5.30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6.01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5.94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6.14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5.92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4.83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5.19</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5.16</a:t>
                      </a:r>
                    </a:p>
                  </a:txBody>
                  <a:tcPr marL="0" marR="0" marT="0" marB="0" anchor="ctr">
                    <a:lnL>
                      <a:noFill/>
                    </a:lnL>
                    <a:lnR>
                      <a:noFill/>
                    </a:lnR>
                    <a:lnT>
                      <a:noFill/>
                    </a:lnT>
                    <a:lnB>
                      <a:noFill/>
                    </a:lnB>
                  </a:tcPr>
                </a:tc>
                <a:extLst>
                  <a:ext uri="{0D108BD9-81ED-4DB2-BD59-A6C34878D82A}">
                    <a16:rowId xmlns:a16="http://schemas.microsoft.com/office/drawing/2014/main" val="818598976"/>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EBITDA/Cash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3.32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2.93</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3.00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3.35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3.35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2.28</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2.18</a:t>
                      </a:r>
                    </a:p>
                  </a:txBody>
                  <a:tcPr marL="0" marR="0" marT="0" marB="0" anchor="ctr">
                    <a:lnL>
                      <a:noFill/>
                    </a:lnL>
                    <a:lnR>
                      <a:noFill/>
                    </a:lnR>
                    <a:lnT>
                      <a:noFill/>
                    </a:lnT>
                    <a:lnB>
                      <a:noFill/>
                    </a:lnB>
                  </a:tcPr>
                </a:tc>
                <a:extLst>
                  <a:ext uri="{0D108BD9-81ED-4DB2-BD59-A6C34878D82A}">
                    <a16:rowId xmlns:a16="http://schemas.microsoft.com/office/drawing/2014/main" val="468752009"/>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 - Mainten.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2.90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2.99</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3.01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1.80</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1.76</a:t>
                      </a:r>
                    </a:p>
                  </a:txBody>
                  <a:tcPr marL="0" marR="0" marT="0" marB="0" anchor="ctr">
                    <a:lnL>
                      <a:noFill/>
                    </a:lnL>
                    <a:lnR>
                      <a:noFill/>
                    </a:lnR>
                    <a:lnT>
                      <a:noFill/>
                    </a:lnT>
                    <a:lnB>
                      <a:noFill/>
                    </a:lnB>
                  </a:tcPr>
                </a:tc>
                <a:extLst>
                  <a:ext uri="{0D108BD9-81ED-4DB2-BD59-A6C34878D82A}">
                    <a16:rowId xmlns:a16="http://schemas.microsoft.com/office/drawing/2014/main" val="2455612597"/>
                  </a:ext>
                </a:extLst>
              </a:tr>
              <a:tr h="150117">
                <a:tc>
                  <a:txBody>
                    <a:bodyPr/>
                    <a:lstStyle/>
                    <a:p>
                      <a:pPr algn="l" rtl="0" fontAlgn="b"/>
                      <a:r>
                        <a:rPr lang="en-US" sz="800" b="1" i="0" u="none" strike="noStrike" dirty="0">
                          <a:solidFill>
                            <a:srgbClr val="000000"/>
                          </a:solidFill>
                          <a:effectLst/>
                          <a:latin typeface="Arial Narrow" panose="020B0606020202030204" pitchFamily="34" charset="0"/>
                        </a:rPr>
                        <a:t>EBITDA -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2.81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1.97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2.76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1.94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1.70</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1.72</a:t>
                      </a:r>
                    </a:p>
                  </a:txBody>
                  <a:tcPr marL="0" marR="0" marT="0" marB="0" anchor="ctr">
                    <a:lnL>
                      <a:noFill/>
                    </a:lnL>
                    <a:lnR>
                      <a:noFill/>
                    </a:lnR>
                    <a:lnT>
                      <a:noFill/>
                    </a:lnT>
                    <a:lnB>
                      <a:noFill/>
                    </a:lnB>
                  </a:tcPr>
                </a:tc>
                <a:extLst>
                  <a:ext uri="{0D108BD9-81ED-4DB2-BD59-A6C34878D82A}">
                    <a16:rowId xmlns:a16="http://schemas.microsoft.com/office/drawing/2014/main" val="3505825238"/>
                  </a:ext>
                </a:extLst>
              </a:tr>
              <a:tr h="152041">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2931872711"/>
                  </a:ext>
                </a:extLst>
              </a:tr>
              <a:tr h="141675">
                <a:tc gridSpan="13">
                  <a:txBody>
                    <a:bodyPr/>
                    <a:lstStyle/>
                    <a:p>
                      <a:pPr algn="ctr" rtl="0" fontAlgn="b"/>
                      <a:r>
                        <a:rPr lang="en-US" sz="800" b="1" i="0" u="none" strike="noStrike" dirty="0">
                          <a:solidFill>
                            <a:srgbClr val="FFFFFF"/>
                          </a:solidFill>
                          <a:effectLst/>
                          <a:latin typeface="Arial Narrow" panose="020B0606020202030204" pitchFamily="34" charset="0"/>
                        </a:rPr>
                        <a:t>Adjusted</a:t>
                      </a:r>
                    </a:p>
                  </a:txBody>
                  <a:tcPr marL="0" marR="0" marT="0" marB="0" anchor="b">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663976620"/>
                  </a:ext>
                </a:extLst>
              </a:tr>
              <a:tr h="162407">
                <a:tc>
                  <a:txBody>
                    <a:bodyPr/>
                    <a:lstStyle/>
                    <a:p>
                      <a:pPr algn="l" rtl="0" fontAlgn="b"/>
                      <a:r>
                        <a:rPr lang="en-US" sz="800" b="0" i="0" u="none" strike="noStrike">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2003</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2005</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2006</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2007</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2008</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2009</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2010</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2011</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2013</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449935319"/>
                  </a:ext>
                </a:extLst>
              </a:tr>
              <a:tr h="162407">
                <a:tc>
                  <a:txBody>
                    <a:bodyPr/>
                    <a:lstStyle/>
                    <a:p>
                      <a:pPr algn="l" rtl="0" fontAlgn="b"/>
                      <a:r>
                        <a:rPr lang="en-US" sz="800" b="1" i="0" u="none" strike="noStrike">
                          <a:solidFill>
                            <a:srgbClr val="000000"/>
                          </a:solidFill>
                          <a:effectLst/>
                          <a:latin typeface="Arial Narrow" panose="020B0606020202030204" pitchFamily="34" charset="0"/>
                        </a:rPr>
                        <a:t>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4.02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4.63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4.85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5.25</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5.43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6.23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4.90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4.02</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4.71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5.24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5.26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5.41</a:t>
                      </a:r>
                    </a:p>
                  </a:txBody>
                  <a:tcPr marL="0" marR="0" marT="0" marB="0" anchor="ctr">
                    <a:lnL>
                      <a:noFill/>
                    </a:lnL>
                    <a:lnR>
                      <a:noFill/>
                    </a:lnR>
                    <a:lnT>
                      <a:noFill/>
                    </a:lnT>
                    <a:lnB>
                      <a:noFill/>
                    </a:lnB>
                  </a:tcPr>
                </a:tc>
                <a:extLst>
                  <a:ext uri="{0D108BD9-81ED-4DB2-BD59-A6C34878D82A}">
                    <a16:rowId xmlns:a16="http://schemas.microsoft.com/office/drawing/2014/main" val="3351248391"/>
                  </a:ext>
                </a:extLst>
              </a:tr>
              <a:tr h="162407">
                <a:tc>
                  <a:txBody>
                    <a:bodyPr/>
                    <a:lstStyle/>
                    <a:p>
                      <a:pPr algn="l" rtl="0" fontAlgn="b"/>
                      <a:r>
                        <a:rPr lang="en-US" sz="800" b="1" i="0" u="none" strike="noStrike">
                          <a:solidFill>
                            <a:srgbClr val="000000"/>
                          </a:solidFill>
                          <a:effectLst/>
                          <a:latin typeface="Arial Narrow" panose="020B0606020202030204" pitchFamily="34" charset="0"/>
                        </a:rPr>
                        <a:t>Senior Secured 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2.50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2.79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3.26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3.95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4.61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5.49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4.14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3.40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4.36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5.13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5.32</a:t>
                      </a:r>
                    </a:p>
                  </a:txBody>
                  <a:tcPr marL="0" marR="0" marT="0" marB="0" anchor="ctr">
                    <a:lnL>
                      <a:noFill/>
                    </a:lnL>
                    <a:lnR>
                      <a:noFill/>
                    </a:lnR>
                    <a:lnT>
                      <a:noFill/>
                    </a:lnT>
                    <a:lnB>
                      <a:noFill/>
                    </a:lnB>
                  </a:tcPr>
                </a:tc>
                <a:extLst>
                  <a:ext uri="{0D108BD9-81ED-4DB2-BD59-A6C34878D82A}">
                    <a16:rowId xmlns:a16="http://schemas.microsoft.com/office/drawing/2014/main" val="1584350830"/>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EBITDA/Cash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3.20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3.42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2.13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3.20</a:t>
                      </a:r>
                    </a:p>
                  </a:txBody>
                  <a:tcPr marL="0" marR="0" marT="0" marB="0" anchor="ctr">
                    <a:lnL>
                      <a:noFill/>
                    </a:lnL>
                    <a:lnR>
                      <a:noFill/>
                    </a:lnR>
                    <a:lnT>
                      <a:noFill/>
                    </a:lnT>
                    <a:lnB>
                      <a:noFill/>
                    </a:lnB>
                  </a:tcPr>
                </a:tc>
                <a:extLst>
                  <a:ext uri="{0D108BD9-81ED-4DB2-BD59-A6C34878D82A}">
                    <a16:rowId xmlns:a16="http://schemas.microsoft.com/office/drawing/2014/main" val="3066387828"/>
                  </a:ext>
                </a:extLst>
              </a:tr>
              <a:tr h="162407">
                <a:tc>
                  <a:txBody>
                    <a:bodyPr/>
                    <a:lstStyle/>
                    <a:p>
                      <a:pPr algn="l" rtl="0" fontAlgn="b"/>
                      <a:r>
                        <a:rPr lang="en-US" sz="800" b="1" i="0" u="none" strike="noStrike">
                          <a:solidFill>
                            <a:srgbClr val="000000"/>
                          </a:solidFill>
                          <a:effectLst/>
                          <a:latin typeface="Arial Narrow" panose="020B0606020202030204" pitchFamily="34" charset="0"/>
                        </a:rPr>
                        <a:t>EBITDA - Mainten.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2.57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1.95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1.70</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2.41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2.67</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2.57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2.58</a:t>
                      </a:r>
                    </a:p>
                  </a:txBody>
                  <a:tcPr marL="0" marR="0" marT="0" marB="0" anchor="ctr">
                    <a:lnL>
                      <a:noFill/>
                    </a:lnL>
                    <a:lnR>
                      <a:noFill/>
                    </a:lnR>
                    <a:lnT>
                      <a:noFill/>
                    </a:lnT>
                    <a:lnB>
                      <a:noFill/>
                    </a:lnB>
                  </a:tcPr>
                </a:tc>
                <a:extLst>
                  <a:ext uri="{0D108BD9-81ED-4DB2-BD59-A6C34878D82A}">
                    <a16:rowId xmlns:a16="http://schemas.microsoft.com/office/drawing/2014/main" val="987662360"/>
                  </a:ext>
                </a:extLst>
              </a:tr>
              <a:tr h="165864">
                <a:tc>
                  <a:txBody>
                    <a:bodyPr/>
                    <a:lstStyle/>
                    <a:p>
                      <a:pPr algn="l" rtl="0" fontAlgn="b"/>
                      <a:r>
                        <a:rPr lang="en-US" sz="800" b="1" i="0" u="none" strike="noStrike">
                          <a:solidFill>
                            <a:srgbClr val="000000"/>
                          </a:solidFill>
                          <a:effectLst/>
                          <a:latin typeface="Arial Narrow" panose="020B0606020202030204" pitchFamily="34" charset="0"/>
                        </a:rPr>
                        <a:t>EBITDA -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2.41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2.05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1.88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1.63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2.23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2.55</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2.41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2.50</a:t>
                      </a:r>
                    </a:p>
                  </a:txBody>
                  <a:tcPr marL="0" marR="0" marT="0" marB="0" anchor="ctr">
                    <a:lnL>
                      <a:noFill/>
                    </a:lnL>
                    <a:lnR>
                      <a:noFill/>
                    </a:lnR>
                    <a:lnT>
                      <a:noFill/>
                    </a:lnT>
                    <a:lnB>
                      <a:noFill/>
                    </a:lnB>
                  </a:tcPr>
                </a:tc>
                <a:extLst>
                  <a:ext uri="{0D108BD9-81ED-4DB2-BD59-A6C34878D82A}">
                    <a16:rowId xmlns:a16="http://schemas.microsoft.com/office/drawing/2014/main" val="4127278190"/>
                  </a:ext>
                </a:extLst>
              </a:tr>
              <a:tr h="152041">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tc>
                  <a:txBody>
                    <a:bodyPr/>
                    <a:lstStyle/>
                    <a:p>
                      <a:pPr algn="l" fontAlgn="b"/>
                      <a:r>
                        <a:rPr lang="en-US" sz="800" b="0" i="0" u="none" strike="noStrike">
                          <a:effectLst/>
                          <a:latin typeface="Arial Narrow" panose="020B0606020202030204" pitchFamily="34" charset="0"/>
                        </a:rPr>
                        <a:t> </a:t>
                      </a:r>
                    </a:p>
                  </a:txBody>
                  <a:tcPr marL="0" marR="0" marT="0" marB="0" anchor="b">
                    <a:lnL>
                      <a:noFill/>
                    </a:lnL>
                    <a:lnR>
                      <a:noFill/>
                    </a:lnR>
                    <a:lnT>
                      <a:noFill/>
                    </a:lnT>
                    <a:lnB>
                      <a:noFill/>
                    </a:lnB>
                    <a:solidFill>
                      <a:srgbClr val="FFFFFF"/>
                    </a:solidFill>
                  </a:tcPr>
                </a:tc>
                <a:extLst>
                  <a:ext uri="{0D108BD9-81ED-4DB2-BD59-A6C34878D82A}">
                    <a16:rowId xmlns:a16="http://schemas.microsoft.com/office/drawing/2014/main" val="3171653142"/>
                  </a:ext>
                </a:extLst>
              </a:tr>
              <a:tr h="141675">
                <a:tc>
                  <a:txBody>
                    <a:bodyPr/>
                    <a:lstStyle/>
                    <a:p>
                      <a:pPr algn="l" rtl="0" fontAlgn="b"/>
                      <a:r>
                        <a:rPr lang="en-US" sz="800" b="1" i="0" u="none" strike="noStrike">
                          <a:solidFill>
                            <a:srgbClr val="000000"/>
                          </a:solidFill>
                          <a:effectLst/>
                          <a:latin typeface="Arial Narrow" panose="020B0606020202030204" pitchFamily="34" charset="0"/>
                        </a:rPr>
                        <a:t> </a:t>
                      </a:r>
                    </a:p>
                  </a:txBody>
                  <a:tcPr marL="0" marR="0" marT="0" marB="0" anchor="b">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2015</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2016</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2017</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2018</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2019</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2020</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2021</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2022</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2023</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dirty="0">
                          <a:solidFill>
                            <a:srgbClr val="000000"/>
                          </a:solidFill>
                          <a:effectLst/>
                          <a:latin typeface="Arial Narrow" panose="020B0606020202030204" pitchFamily="34" charset="0"/>
                        </a:rPr>
                        <a:t>2024</a:t>
                      </a:r>
                    </a:p>
                  </a:txBody>
                  <a:tcPr marL="0" marR="0" marT="0" marB="0" anchor="ctr">
                    <a:lnL>
                      <a:noFill/>
                    </a:lnL>
                    <a:lnR>
                      <a:noFill/>
                    </a:lnR>
                    <a:lnT>
                      <a:noFill/>
                    </a:lnT>
                    <a:lnB>
                      <a:noFill/>
                    </a:lnB>
                    <a:solidFill>
                      <a:srgbClr val="EFEADD"/>
                    </a:solidFill>
                  </a:tcPr>
                </a:tc>
                <a:tc>
                  <a:txBody>
                    <a:bodyPr/>
                    <a:lstStyle/>
                    <a:p>
                      <a:pPr algn="ctr" rtl="0" fontAlgn="ctr"/>
                      <a:r>
                        <a:rPr lang="en-US" sz="800" b="1" i="0" u="none" strike="noStrike">
                          <a:solidFill>
                            <a:srgbClr val="000000"/>
                          </a:solidFill>
                          <a:effectLst/>
                          <a:latin typeface="Arial Narrow" panose="020B0606020202030204" pitchFamily="34" charset="0"/>
                        </a:rPr>
                        <a:t>3Q24</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090322770"/>
                  </a:ext>
                </a:extLst>
              </a:tr>
              <a:tr h="141675">
                <a:tc>
                  <a:txBody>
                    <a:bodyPr/>
                    <a:lstStyle/>
                    <a:p>
                      <a:pPr algn="l" rtl="0" fontAlgn="b"/>
                      <a:r>
                        <a:rPr lang="en-US" sz="800" b="1" i="0" u="none" strike="noStrike">
                          <a:solidFill>
                            <a:srgbClr val="000000"/>
                          </a:solidFill>
                          <a:effectLst/>
                          <a:latin typeface="Arial Narrow" panose="020B0606020202030204" pitchFamily="34" charset="0"/>
                        </a:rPr>
                        <a:t>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5.81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5.69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5.55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5.79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5.86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5.98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5.78</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5.90</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5.93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4.89</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4.95</a:t>
                      </a:r>
                    </a:p>
                  </a:txBody>
                  <a:tcPr marL="0" marR="0" marT="0" marB="0" anchor="ctr">
                    <a:lnL>
                      <a:noFill/>
                    </a:lnL>
                    <a:lnR>
                      <a:noFill/>
                    </a:lnR>
                    <a:lnT>
                      <a:noFill/>
                    </a:lnT>
                    <a:lnB>
                      <a:noFill/>
                    </a:lnB>
                  </a:tcPr>
                </a:tc>
                <a:extLst>
                  <a:ext uri="{0D108BD9-81ED-4DB2-BD59-A6C34878D82A}">
                    <a16:rowId xmlns:a16="http://schemas.microsoft.com/office/drawing/2014/main" val="3762902099"/>
                  </a:ext>
                </a:extLst>
              </a:tr>
              <a:tr h="141675">
                <a:tc>
                  <a:txBody>
                    <a:bodyPr/>
                    <a:lstStyle/>
                    <a:p>
                      <a:pPr algn="l" rtl="0" fontAlgn="b"/>
                      <a:r>
                        <a:rPr lang="en-US" sz="800" b="1" i="0" u="none" strike="noStrike">
                          <a:solidFill>
                            <a:srgbClr val="000000"/>
                          </a:solidFill>
                          <a:effectLst/>
                          <a:latin typeface="Arial Narrow" panose="020B0606020202030204" pitchFamily="34" charset="0"/>
                        </a:rPr>
                        <a:t>Senior Secured Debt/EBITDA</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5.80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5.64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5.53</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5.79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5.86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5.96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5.75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5.87</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5.93</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4.69</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5.04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4.95</a:t>
                      </a:r>
                    </a:p>
                  </a:txBody>
                  <a:tcPr marL="0" marR="0" marT="0" marB="0" anchor="ctr">
                    <a:lnL>
                      <a:noFill/>
                    </a:lnL>
                    <a:lnR>
                      <a:noFill/>
                    </a:lnR>
                    <a:lnT>
                      <a:noFill/>
                    </a:lnT>
                    <a:lnB>
                      <a:noFill/>
                    </a:lnB>
                  </a:tcPr>
                </a:tc>
                <a:extLst>
                  <a:ext uri="{0D108BD9-81ED-4DB2-BD59-A6C34878D82A}">
                    <a16:rowId xmlns:a16="http://schemas.microsoft.com/office/drawing/2014/main" val="1392964690"/>
                  </a:ext>
                </a:extLst>
              </a:tr>
              <a:tr h="141675">
                <a:tc>
                  <a:txBody>
                    <a:bodyPr/>
                    <a:lstStyle/>
                    <a:p>
                      <a:pPr algn="l" rtl="0" fontAlgn="b"/>
                      <a:r>
                        <a:rPr lang="en-US" sz="800" b="1" i="0" u="none" strike="noStrike">
                          <a:solidFill>
                            <a:srgbClr val="000000"/>
                          </a:solidFill>
                          <a:effectLst/>
                          <a:latin typeface="Arial Narrow" panose="020B0606020202030204" pitchFamily="34" charset="0"/>
                        </a:rPr>
                        <a:t>EBITDA/Cash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3.36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3.06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3.08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2.76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3.45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3.47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2.98</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2.36</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2.27</a:t>
                      </a:r>
                    </a:p>
                  </a:txBody>
                  <a:tcPr marL="0" marR="0" marT="0" marB="0" anchor="ctr">
                    <a:lnL>
                      <a:noFill/>
                    </a:lnL>
                    <a:lnR>
                      <a:noFill/>
                    </a:lnR>
                    <a:lnT>
                      <a:noFill/>
                    </a:lnT>
                    <a:lnB>
                      <a:noFill/>
                    </a:lnB>
                  </a:tcPr>
                </a:tc>
                <a:extLst>
                  <a:ext uri="{0D108BD9-81ED-4DB2-BD59-A6C34878D82A}">
                    <a16:rowId xmlns:a16="http://schemas.microsoft.com/office/drawing/2014/main" val="3999217296"/>
                  </a:ext>
                </a:extLst>
              </a:tr>
              <a:tr h="141675">
                <a:tc>
                  <a:txBody>
                    <a:bodyPr/>
                    <a:lstStyle/>
                    <a:p>
                      <a:pPr algn="l" rtl="0" fontAlgn="b"/>
                      <a:r>
                        <a:rPr lang="en-US" sz="800" b="1" i="0" u="none" strike="noStrike">
                          <a:solidFill>
                            <a:srgbClr val="000000"/>
                          </a:solidFill>
                          <a:effectLst/>
                          <a:latin typeface="Arial Narrow" panose="020B0606020202030204" pitchFamily="34" charset="0"/>
                        </a:rPr>
                        <a:t>EBITDA - Mainten.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2.95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2.50</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2.62</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3.11</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3.09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2.17</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1.88</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1.90</a:t>
                      </a:r>
                    </a:p>
                  </a:txBody>
                  <a:tcPr marL="0" marR="0" marT="0" marB="0" anchor="ctr">
                    <a:lnL>
                      <a:noFill/>
                    </a:lnL>
                    <a:lnR>
                      <a:noFill/>
                    </a:lnR>
                    <a:lnT>
                      <a:noFill/>
                    </a:lnT>
                    <a:lnB>
                      <a:noFill/>
                    </a:lnB>
                  </a:tcPr>
                </a:tc>
                <a:extLst>
                  <a:ext uri="{0D108BD9-81ED-4DB2-BD59-A6C34878D82A}">
                    <a16:rowId xmlns:a16="http://schemas.microsoft.com/office/drawing/2014/main" val="958406671"/>
                  </a:ext>
                </a:extLst>
              </a:tr>
              <a:tr h="141675">
                <a:tc>
                  <a:txBody>
                    <a:bodyPr/>
                    <a:lstStyle/>
                    <a:p>
                      <a:pPr algn="l" rtl="0" fontAlgn="b"/>
                      <a:r>
                        <a:rPr lang="en-US" sz="800" b="1" i="0" u="none" strike="noStrike">
                          <a:solidFill>
                            <a:srgbClr val="000000"/>
                          </a:solidFill>
                          <a:effectLst/>
                          <a:latin typeface="Arial Narrow" panose="020B0606020202030204" pitchFamily="34" charset="0"/>
                        </a:rPr>
                        <a:t>EBITDA - Capex/ Interest</a:t>
                      </a:r>
                    </a:p>
                  </a:txBody>
                  <a:tcPr marL="0" marR="0" marT="0" marB="0" anchor="b">
                    <a:lnL>
                      <a:noFill/>
                    </a:lnL>
                    <a:lnR>
                      <a:noFill/>
                    </a:lnR>
                    <a:lnT>
                      <a:noFill/>
                    </a:lnT>
                    <a:lnB>
                      <a:noFill/>
                    </a:lnB>
                    <a:solidFill>
                      <a:srgbClr val="EFEADD"/>
                    </a:solidFill>
                  </a:tcPr>
                </a:tc>
                <a:tc>
                  <a:txBody>
                    <a:bodyPr/>
                    <a:lstStyle/>
                    <a:p>
                      <a:pPr algn="ctr" rtl="0" fontAlgn="ctr"/>
                      <a:r>
                        <a:rPr lang="en-US" sz="800" b="0" i="0" u="none" strike="noStrike">
                          <a:solidFill>
                            <a:srgbClr val="000000"/>
                          </a:solidFill>
                          <a:effectLst/>
                          <a:latin typeface="Arial Narrow" panose="020B0606020202030204" pitchFamily="34" charset="0"/>
                        </a:rPr>
                        <a:t>2.86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2.56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2.44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2.36</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2.07</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2.85</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2.99</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2.68</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2.04</a:t>
                      </a:r>
                    </a:p>
                  </a:txBody>
                  <a:tcPr marL="0" marR="0" marT="0" marB="0" anchor="ctr">
                    <a:lnL>
                      <a:noFill/>
                    </a:lnL>
                    <a:lnR>
                      <a:noFill/>
                    </a:lnR>
                    <a:lnT>
                      <a:noFill/>
                    </a:lnT>
                    <a:lnB>
                      <a:noFill/>
                    </a:lnB>
                  </a:tcPr>
                </a:tc>
                <a:tc>
                  <a:txBody>
                    <a:bodyPr/>
                    <a:lstStyle/>
                    <a:p>
                      <a:pPr algn="ctr" rtl="0" fontAlgn="ctr"/>
                      <a:r>
                        <a:rPr lang="en-US" sz="800" b="0" i="0" u="none" strike="noStrike">
                          <a:solidFill>
                            <a:srgbClr val="000000"/>
                          </a:solidFill>
                          <a:effectLst/>
                          <a:latin typeface="Arial Narrow" panose="020B0606020202030204" pitchFamily="34" charset="0"/>
                        </a:rPr>
                        <a:t>1.78</a:t>
                      </a:r>
                    </a:p>
                  </a:txBody>
                  <a:tcPr marL="0" marR="0" marT="0" marB="0" anchor="ctr">
                    <a:lnL>
                      <a:noFill/>
                    </a:lnL>
                    <a:lnR>
                      <a:noFill/>
                    </a:lnR>
                    <a:lnT>
                      <a:noFill/>
                    </a:lnT>
                    <a:lnB>
                      <a:noFill/>
                    </a:lnB>
                  </a:tcPr>
                </a:tc>
                <a:tc>
                  <a:txBody>
                    <a:bodyPr/>
                    <a:lstStyle/>
                    <a:p>
                      <a:pPr algn="ctr" rtl="0" fontAlgn="ctr"/>
                      <a:r>
                        <a:rPr lang="en-US" sz="800" b="0" i="0" u="none" strike="noStrike" dirty="0">
                          <a:solidFill>
                            <a:srgbClr val="000000"/>
                          </a:solidFill>
                          <a:effectLst/>
                          <a:latin typeface="Arial Narrow" panose="020B0606020202030204" pitchFamily="34" charset="0"/>
                        </a:rPr>
                        <a:t>1.85</a:t>
                      </a:r>
                    </a:p>
                  </a:txBody>
                  <a:tcPr marL="0" marR="0" marT="0" marB="0" anchor="ctr">
                    <a:lnL>
                      <a:noFill/>
                    </a:lnL>
                    <a:lnR>
                      <a:noFill/>
                    </a:lnR>
                    <a:lnT>
                      <a:noFill/>
                    </a:lnT>
                    <a:lnB>
                      <a:noFill/>
                    </a:lnB>
                  </a:tcPr>
                </a:tc>
                <a:extLst>
                  <a:ext uri="{0D108BD9-81ED-4DB2-BD59-A6C34878D82A}">
                    <a16:rowId xmlns:a16="http://schemas.microsoft.com/office/drawing/2014/main" val="3413423247"/>
                  </a:ext>
                </a:extLst>
              </a:tr>
            </a:tbl>
          </a:graphicData>
        </a:graphic>
      </p:graphicFrame>
    </p:spTree>
    <p:extLst>
      <p:ext uri="{BB962C8B-B14F-4D97-AF65-F5344CB8AC3E}">
        <p14:creationId xmlns:p14="http://schemas.microsoft.com/office/powerpoint/2010/main" val="346563902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Credit Stats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Avg. Equity Contribution to Leveraged Buyouts </a:t>
            </a:r>
          </a:p>
        </p:txBody>
      </p:sp>
      <p:sp>
        <p:nvSpPr>
          <p:cNvPr id="3" name="Text Box 4">
            <a:extLst>
              <a:ext uri="{FF2B5EF4-FFF2-40B4-BE49-F238E27FC236}">
                <a16:creationId xmlns:a16="http://schemas.microsoft.com/office/drawing/2014/main" id="{FD1E381F-0EC4-62BE-C997-C40228D47959}"/>
              </a:ext>
            </a:extLst>
          </p:cNvPr>
          <p:cNvSpPr txBox="1">
            <a:spLocks noChangeArrowheads="1"/>
          </p:cNvSpPr>
          <p:nvPr/>
        </p:nvSpPr>
        <p:spPr bwMode="auto">
          <a:xfrm>
            <a:off x="533400" y="5867400"/>
            <a:ext cx="815340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Equity includes common equity and preferred stock as well as holding company debt and seller note proceeds </a:t>
            </a:r>
            <a:r>
              <a:rPr lang="en-US" altLang="en-US" sz="800" b="0" dirty="0" err="1">
                <a:solidFill>
                  <a:schemeClr val="tx1"/>
                </a:solidFill>
                <a:latin typeface="+mn-lt"/>
              </a:rPr>
              <a:t>downstreamed</a:t>
            </a:r>
            <a:r>
              <a:rPr lang="en-US" altLang="en-US" sz="800" b="0" dirty="0">
                <a:solidFill>
                  <a:schemeClr val="tx1"/>
                </a:solidFill>
                <a:latin typeface="+mn-lt"/>
              </a:rPr>
              <a:t> to the operating company as common equity; Rollover Equity prior to 1996 is not available; There were too few deals in 1991 to form a meaningful sample. </a:t>
            </a:r>
          </a:p>
        </p:txBody>
      </p:sp>
      <p:graphicFrame>
        <p:nvGraphicFramePr>
          <p:cNvPr id="2" name="Object 2">
            <a:extLst>
              <a:ext uri="{FF2B5EF4-FFF2-40B4-BE49-F238E27FC236}">
                <a16:creationId xmlns:a16="http://schemas.microsoft.com/office/drawing/2014/main" id="{A3DAC882-4784-545D-A4C5-47D29AAE1A59}"/>
              </a:ext>
            </a:extLst>
          </p:cNvPr>
          <p:cNvGraphicFramePr>
            <a:graphicFrameLocks/>
          </p:cNvGraphicFramePr>
          <p:nvPr>
            <p:extLst>
              <p:ext uri="{D42A27DB-BD31-4B8C-83A1-F6EECF244321}">
                <p14:modId xmlns:p14="http://schemas.microsoft.com/office/powerpoint/2010/main" val="970546164"/>
              </p:ext>
            </p:extLst>
          </p:nvPr>
        </p:nvGraphicFramePr>
        <p:xfrm>
          <a:off x="457200" y="984637"/>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209314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Sources of Proceeds </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3728737542"/>
              </p:ext>
            </p:extLst>
          </p:nvPr>
        </p:nvGraphicFramePr>
        <p:xfrm>
          <a:off x="440531" y="857244"/>
          <a:ext cx="3979070" cy="789432"/>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a:effectLst/>
                          <a:latin typeface="Arial" panose="020B0604020202020204" pitchFamily="34" charset="0"/>
                        </a:rPr>
                        <a:t>All LBO Transacations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a:effectLst/>
                          <a:latin typeface="Arial" panose="020B0604020202020204" pitchFamily="34" charset="0"/>
                        </a:rPr>
                        <a:t>LBO Transacations of $1 Billion or More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197358">
                <a:tc>
                  <a:txBody>
                    <a:bodyPr/>
                    <a:lstStyle/>
                    <a:p>
                      <a:pPr algn="l" fontAlgn="b"/>
                      <a:r>
                        <a:rPr lang="en-US" sz="800" b="0" i="0" u="none" strike="noStrike">
                          <a:effectLst/>
                          <a:latin typeface="Arial" panose="020B0604020202020204" pitchFamily="34" charset="0"/>
                        </a:rPr>
                        <a:t>LBO Transacations of $500 - $999 Million</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7358">
                <a:tc>
                  <a:txBody>
                    <a:bodyPr/>
                    <a:lstStyle/>
                    <a:p>
                      <a:pPr algn="l" fontAlgn="b"/>
                      <a:r>
                        <a:rPr lang="en-US" sz="800" b="0" i="0" u="none" strike="noStrike">
                          <a:effectLst/>
                          <a:latin typeface="Arial" panose="020B0604020202020204" pitchFamily="34" charset="0"/>
                        </a:rPr>
                        <a:t>Large Corporate LBO Transactions </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bl>
          </a:graphicData>
        </a:graphic>
      </p:graphicFrame>
    </p:spTree>
    <p:extLst>
      <p:ext uri="{BB962C8B-B14F-4D97-AF65-F5344CB8AC3E}">
        <p14:creationId xmlns:p14="http://schemas.microsoft.com/office/powerpoint/2010/main" val="9121125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42934-187E-F0C9-F8FB-E58BF3F03759}"/>
              </a:ext>
            </a:extLst>
          </p:cNvPr>
          <p:cNvSpPr>
            <a:spLocks noGrp="1"/>
          </p:cNvSpPr>
          <p:nvPr>
            <p:ph type="title"/>
          </p:nvPr>
        </p:nvSpPr>
        <p:spPr>
          <a:xfrm>
            <a:off x="447675" y="249237"/>
            <a:ext cx="8262938" cy="284163"/>
          </a:xfrm>
          <a:prstGeom prst="rect">
            <a:avLst/>
          </a:prstGeom>
        </p:spPr>
        <p:txBody>
          <a:bodyPr/>
          <a:lstStyle/>
          <a:p>
            <a:r>
              <a:rPr lang="en-US"/>
              <a:t>Table of contents</a:t>
            </a:r>
            <a:endParaRPr lang="en-US" dirty="0"/>
          </a:p>
        </p:txBody>
      </p:sp>
      <p:graphicFrame>
        <p:nvGraphicFramePr>
          <p:cNvPr id="8" name="Table 7">
            <a:extLst>
              <a:ext uri="{FF2B5EF4-FFF2-40B4-BE49-F238E27FC236}">
                <a16:creationId xmlns:a16="http://schemas.microsoft.com/office/drawing/2014/main" id="{16DE9D4F-9971-B642-6409-DBCA6E811937}"/>
              </a:ext>
            </a:extLst>
          </p:cNvPr>
          <p:cNvGraphicFramePr>
            <a:graphicFrameLocks noGrp="1"/>
          </p:cNvGraphicFramePr>
          <p:nvPr>
            <p:extLst>
              <p:ext uri="{D42A27DB-BD31-4B8C-83A1-F6EECF244321}">
                <p14:modId xmlns:p14="http://schemas.microsoft.com/office/powerpoint/2010/main" val="3886688614"/>
              </p:ext>
            </p:extLst>
          </p:nvPr>
        </p:nvGraphicFramePr>
        <p:xfrm>
          <a:off x="457200" y="762001"/>
          <a:ext cx="3979070" cy="5334003"/>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89924">
                <a:tc>
                  <a:txBody>
                    <a:bodyPr/>
                    <a:lstStyle/>
                    <a:p>
                      <a:pPr algn="l" fontAlgn="b"/>
                      <a:r>
                        <a:rPr lang="en-US" sz="800" b="1" i="0" u="none" strike="noStrike" dirty="0">
                          <a:effectLst/>
                          <a:latin typeface="Arial" panose="020B0604020202020204" pitchFamily="34" charset="0"/>
                        </a:rPr>
                        <a:t>Volume</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a:effectLst/>
                          <a:latin typeface="Arial" panose="020B0604020202020204" pitchFamily="34" charset="0"/>
                        </a:rPr>
                        <a:t>pg. 4</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999789364"/>
                  </a:ext>
                </a:extLst>
              </a:tr>
              <a:tr h="189924">
                <a:tc>
                  <a:txBody>
                    <a:bodyPr/>
                    <a:lstStyle/>
                    <a:p>
                      <a:pPr algn="l" fontAlgn="b"/>
                      <a:r>
                        <a:rPr lang="en-US" sz="800" b="0" i="0" u="none" strike="noStrike" dirty="0">
                          <a:effectLst/>
                          <a:latin typeface="Arial" panose="020B0604020202020204" pitchFamily="34" charset="0"/>
                        </a:rPr>
                        <a:t>Total US LBO Transaction Volume</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3559692"/>
                  </a:ext>
                </a:extLst>
              </a:tr>
              <a:tr h="189924">
                <a:tc>
                  <a:txBody>
                    <a:bodyPr/>
                    <a:lstStyle/>
                    <a:p>
                      <a:pPr algn="l" fontAlgn="b"/>
                      <a:r>
                        <a:rPr lang="en-US" sz="800" b="0" i="0" u="none" strike="noStrike" dirty="0">
                          <a:effectLst/>
                          <a:latin typeface="Arial" panose="020B0604020202020204" pitchFamily="34" charset="0"/>
                        </a:rPr>
                        <a:t>Total US LBO Loan Volume</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6</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80279094"/>
                  </a:ext>
                </a:extLst>
              </a:tr>
              <a:tr h="189924">
                <a:tc>
                  <a:txBody>
                    <a:bodyPr/>
                    <a:lstStyle/>
                    <a:p>
                      <a:pPr algn="l" fontAlgn="b"/>
                      <a:r>
                        <a:rPr lang="en-US" sz="800" b="0" i="0" u="none" strike="noStrike" dirty="0">
                          <a:effectLst/>
                          <a:latin typeface="Arial" panose="020B0604020202020204" pitchFamily="34" charset="0"/>
                        </a:rPr>
                        <a:t>Total US Sponsored Transaction Volume</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7</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10657797"/>
                  </a:ext>
                </a:extLst>
              </a:tr>
              <a:tr h="189924">
                <a:tc>
                  <a:txBody>
                    <a:bodyPr/>
                    <a:lstStyle/>
                    <a:p>
                      <a:pPr algn="l" fontAlgn="b"/>
                      <a:r>
                        <a:rPr lang="en-US" sz="800" b="0" i="0" u="none" strike="noStrike" dirty="0">
                          <a:effectLst/>
                          <a:latin typeface="Arial" panose="020B0604020202020204" pitchFamily="34" charset="0"/>
                        </a:rPr>
                        <a:t>Total US Sponsored Loan Volume</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8</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82226945"/>
                  </a:ext>
                </a:extLst>
              </a:tr>
              <a:tr h="189924">
                <a:tc>
                  <a:txBody>
                    <a:bodyPr/>
                    <a:lstStyle/>
                    <a:p>
                      <a:pPr algn="l" fontAlgn="b"/>
                      <a:r>
                        <a:rPr lang="en-US" sz="800" b="0" i="0" u="none" strike="noStrike" dirty="0">
                          <a:effectLst/>
                          <a:latin typeface="Arial" panose="020B0604020202020204" pitchFamily="34" charset="0"/>
                        </a:rPr>
                        <a:t>US Sponsored New Issue Loan Volume by Purpose - YTD</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9</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27600967"/>
                  </a:ext>
                </a:extLst>
              </a:tr>
              <a:tr h="189924">
                <a:tc>
                  <a:txBody>
                    <a:bodyPr/>
                    <a:lstStyle/>
                    <a:p>
                      <a:pPr algn="l" fontAlgn="b"/>
                      <a:r>
                        <a:rPr lang="en-US" sz="800" b="0" i="0" u="none" strike="noStrike" dirty="0">
                          <a:effectLst/>
                          <a:latin typeface="Arial" panose="020B0604020202020204" pitchFamily="34" charset="0"/>
                        </a:rPr>
                        <a:t>US Sponsored New Issue Loan Volume by Purpose - Current Quarter</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10</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57182524"/>
                  </a:ext>
                </a:extLst>
              </a:tr>
              <a:tr h="189924">
                <a:tc>
                  <a:txBody>
                    <a:bodyPr/>
                    <a:lstStyle/>
                    <a:p>
                      <a:pPr algn="l" fontAlgn="b"/>
                      <a:r>
                        <a:rPr lang="en-US" sz="800" b="0" i="0" u="none" strike="noStrike" dirty="0">
                          <a:effectLst/>
                          <a:latin typeface="Arial" panose="020B0604020202020204" pitchFamily="34" charset="0"/>
                        </a:rPr>
                        <a:t>Distribution by Transaction Size for US LBOs</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11</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787015903"/>
                  </a:ext>
                </a:extLst>
              </a:tr>
              <a:tr h="189924">
                <a:tc>
                  <a:txBody>
                    <a:bodyPr/>
                    <a:lstStyle/>
                    <a:p>
                      <a:pPr algn="l" fontAlgn="b"/>
                      <a:r>
                        <a:rPr lang="en-US" sz="800" b="0" i="0" u="none" strike="noStrike" dirty="0">
                          <a:effectLst/>
                          <a:latin typeface="Arial" panose="020B0604020202020204" pitchFamily="34" charset="0"/>
                        </a:rPr>
                        <a:t>Average Transaction Size for US LBOs</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12</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94381281"/>
                  </a:ext>
                </a:extLst>
              </a:tr>
              <a:tr h="190773">
                <a:tc>
                  <a:txBody>
                    <a:bodyPr/>
                    <a:lstStyle/>
                    <a:p>
                      <a:pPr algn="l" fontAlgn="b"/>
                      <a:r>
                        <a:rPr lang="en-US" sz="800" b="0" i="0" u="none" strike="noStrike">
                          <a:effectLst/>
                          <a:latin typeface="Arial" panose="020B0604020202020204" pitchFamily="34" charset="0"/>
                        </a:rPr>
                        <a:t>Distribution Transaction Volume by Type for US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024142"/>
                  </a:ext>
                </a:extLst>
              </a:tr>
              <a:tr h="190773">
                <a:tc>
                  <a:txBody>
                    <a:bodyPr/>
                    <a:lstStyle/>
                    <a:p>
                      <a:pPr algn="l" fontAlgn="b"/>
                      <a:r>
                        <a:rPr lang="en-US" sz="800" b="0" i="0" u="none" strike="noStrike">
                          <a:effectLst/>
                          <a:latin typeface="Arial" panose="020B0604020202020204" pitchFamily="34" charset="0"/>
                        </a:rPr>
                        <a:t>Distribution Transaction Count by Type for US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092113"/>
                  </a:ext>
                </a:extLst>
              </a:tr>
              <a:tr h="190773">
                <a:tc>
                  <a:txBody>
                    <a:bodyPr/>
                    <a:lstStyle/>
                    <a:p>
                      <a:pPr algn="l" fontAlgn="b"/>
                      <a:r>
                        <a:rPr lang="en-US" sz="800" b="0" i="0" u="none" strike="noStrike">
                          <a:effectLst/>
                          <a:latin typeface="Arial" panose="020B0604020202020204" pitchFamily="34" charset="0"/>
                        </a:rPr>
                        <a:t>Loan Structures for US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0773">
                <a:tc>
                  <a:txBody>
                    <a:bodyPr/>
                    <a:lstStyle/>
                    <a:p>
                      <a:pPr algn="l" fontAlgn="b"/>
                      <a:r>
                        <a:rPr lang="en-US" sz="800" b="1" i="0" u="none" strike="noStrike" dirty="0">
                          <a:effectLst/>
                          <a:latin typeface="Arial" panose="020B0604020202020204" pitchFamily="34" charset="0"/>
                        </a:rPr>
                        <a:t>Purchase Price Multiples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16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397789010"/>
                  </a:ext>
                </a:extLst>
              </a:tr>
              <a:tr h="190773">
                <a:tc>
                  <a:txBody>
                    <a:bodyPr/>
                    <a:lstStyle/>
                    <a:p>
                      <a:pPr algn="l" fontAlgn="b"/>
                      <a:r>
                        <a:rPr lang="en-US" sz="800" b="0" i="0" u="none" strike="noStrike" dirty="0">
                          <a:effectLst/>
                          <a:latin typeface="Arial" panose="020B0604020202020204" pitchFamily="34" charset="0"/>
                        </a:rPr>
                        <a:t>LBO by Transaction Size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17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0773">
                <a:tc>
                  <a:txBody>
                    <a:bodyPr/>
                    <a:lstStyle/>
                    <a:p>
                      <a:pPr algn="l" fontAlgn="b"/>
                      <a:r>
                        <a:rPr lang="en-US" sz="800" b="0" i="0" u="none" strike="noStrike">
                          <a:effectLst/>
                          <a:latin typeface="Arial" panose="020B0604020202020204" pitchFamily="34" charset="0"/>
                        </a:rPr>
                        <a:t>PPM &amp; Equity Contribution for All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r h="190773">
                <a:tc>
                  <a:txBody>
                    <a:bodyPr/>
                    <a:lstStyle/>
                    <a:p>
                      <a:pPr algn="l" fontAlgn="b"/>
                      <a:r>
                        <a:rPr lang="en-US" sz="800" b="0" i="0" u="none" strike="noStrike">
                          <a:effectLst/>
                          <a:latin typeface="Arial" panose="020B0604020202020204" pitchFamily="34" charset="0"/>
                        </a:rPr>
                        <a:t>PPM &amp; Equity Contribution for Large Corp.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19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52395"/>
                  </a:ext>
                </a:extLst>
              </a:tr>
              <a:tr h="190773">
                <a:tc>
                  <a:txBody>
                    <a:bodyPr/>
                    <a:lstStyle/>
                    <a:p>
                      <a:pPr algn="l" fontAlgn="b"/>
                      <a:r>
                        <a:rPr lang="en-US" sz="800" b="1" i="0" u="none" strike="noStrike" dirty="0">
                          <a:effectLst/>
                          <a:latin typeface="Arial" panose="020B0604020202020204" pitchFamily="34" charset="0"/>
                        </a:rPr>
                        <a:t>Spreads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20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434838190"/>
                  </a:ext>
                </a:extLst>
              </a:tr>
              <a:tr h="190773">
                <a:tc>
                  <a:txBody>
                    <a:bodyPr/>
                    <a:lstStyle/>
                    <a:p>
                      <a:pPr algn="l" fontAlgn="b"/>
                      <a:r>
                        <a:rPr lang="en-US" sz="800" b="0" i="0" u="none" strike="noStrike" dirty="0">
                          <a:effectLst/>
                          <a:latin typeface="Arial" panose="020B0604020202020204" pitchFamily="34" charset="0"/>
                        </a:rPr>
                        <a:t>LBO Pro Rata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256028"/>
                  </a:ext>
                </a:extLst>
              </a:tr>
              <a:tr h="190773">
                <a:tc>
                  <a:txBody>
                    <a:bodyPr/>
                    <a:lstStyle/>
                    <a:p>
                      <a:pPr algn="l" fontAlgn="b"/>
                      <a:r>
                        <a:rPr lang="en-US" sz="800" b="0" i="0" u="none" strike="noStrike">
                          <a:effectLst/>
                          <a:latin typeface="Arial" panose="020B0604020202020204" pitchFamily="34" charset="0"/>
                        </a:rPr>
                        <a:t>LBO Institutional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87445"/>
                  </a:ext>
                </a:extLst>
              </a:tr>
              <a:tr h="190773">
                <a:tc>
                  <a:txBody>
                    <a:bodyPr/>
                    <a:lstStyle/>
                    <a:p>
                      <a:pPr algn="l" fontAlgn="b"/>
                      <a:r>
                        <a:rPr lang="en-US" sz="800" b="0" i="0" u="none" strike="noStrike">
                          <a:effectLst/>
                          <a:latin typeface="Arial" panose="020B0604020202020204" pitchFamily="34" charset="0"/>
                        </a:rPr>
                        <a:t>Yield to Maturity of Institutional LBO Loans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917702"/>
                  </a:ext>
                </a:extLst>
              </a:tr>
              <a:tr h="190773">
                <a:tc>
                  <a:txBody>
                    <a:bodyPr/>
                    <a:lstStyle/>
                    <a:p>
                      <a:pPr algn="l" fontAlgn="b"/>
                      <a:r>
                        <a:rPr lang="en-US" sz="800" b="0" i="0" u="none" strike="noStrike" dirty="0">
                          <a:effectLst/>
                          <a:latin typeface="Arial" panose="020B0604020202020204" pitchFamily="34" charset="0"/>
                        </a:rPr>
                        <a:t>All-in Spreads of Institutional Loans backing Large Corp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418153"/>
                  </a:ext>
                </a:extLst>
              </a:tr>
              <a:tr h="190773">
                <a:tc>
                  <a:txBody>
                    <a:bodyPr/>
                    <a:lstStyle/>
                    <a:p>
                      <a:pPr algn="l" fontAlgn="b"/>
                      <a:r>
                        <a:rPr lang="en-US" sz="800" b="1" i="0" u="none" strike="noStrike" dirty="0">
                          <a:effectLst/>
                          <a:latin typeface="Arial" panose="020B0604020202020204" pitchFamily="34" charset="0"/>
                        </a:rPr>
                        <a:t>Credit Statistics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25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72015350"/>
                  </a:ext>
                </a:extLst>
              </a:tr>
              <a:tr h="190773">
                <a:tc>
                  <a:txBody>
                    <a:bodyPr/>
                    <a:lstStyle/>
                    <a:p>
                      <a:pPr algn="l" fontAlgn="b"/>
                      <a:r>
                        <a:rPr lang="en-US" sz="800" b="0" i="0" u="none" strike="noStrike" dirty="0">
                          <a:effectLst/>
                          <a:latin typeface="Arial" panose="020B0604020202020204" pitchFamily="34" charset="0"/>
                        </a:rPr>
                        <a:t>Avg. Debt Multiples of Large Corporate LBO Loans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19574"/>
                  </a:ext>
                </a:extLst>
              </a:tr>
              <a:tr h="190773">
                <a:tc>
                  <a:txBody>
                    <a:bodyPr/>
                    <a:lstStyle/>
                    <a:p>
                      <a:pPr algn="l" fontAlgn="b"/>
                      <a:r>
                        <a:rPr lang="en-US" sz="800" b="0" i="0" u="none" strike="noStrike" dirty="0">
                          <a:effectLst/>
                          <a:latin typeface="Arial" panose="020B0604020202020204" pitchFamily="34" charset="0"/>
                        </a:rPr>
                        <a:t>Avg. Pro Forma Credit Statistics for Large Corporate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27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670954"/>
                  </a:ext>
                </a:extLst>
              </a:tr>
              <a:tr h="190773">
                <a:tc>
                  <a:txBody>
                    <a:bodyPr/>
                    <a:lstStyle/>
                    <a:p>
                      <a:pPr algn="l" fontAlgn="b"/>
                      <a:r>
                        <a:rPr lang="en-US" sz="800" b="0" i="0" u="none" strike="noStrike" dirty="0">
                          <a:effectLst/>
                          <a:latin typeface="Arial" panose="020B0604020202020204" pitchFamily="34" charset="0"/>
                        </a:rPr>
                        <a:t>Avg. Equity Contribution to Leveraged Buyouts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28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419502"/>
                  </a:ext>
                </a:extLst>
              </a:tr>
              <a:tr h="190773">
                <a:tc>
                  <a:txBody>
                    <a:bodyPr/>
                    <a:lstStyle/>
                    <a:p>
                      <a:pPr algn="l" fontAlgn="b"/>
                      <a:r>
                        <a:rPr lang="en-US" sz="800" b="1" i="0" u="none" strike="noStrike" dirty="0">
                          <a:effectLst/>
                          <a:latin typeface="Arial" panose="020B0604020202020204" pitchFamily="34" charset="0"/>
                        </a:rPr>
                        <a:t>Source of Proceeds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29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016839309"/>
                  </a:ext>
                </a:extLst>
              </a:tr>
              <a:tr h="190773">
                <a:tc>
                  <a:txBody>
                    <a:bodyPr/>
                    <a:lstStyle/>
                    <a:p>
                      <a:pPr algn="l" fontAlgn="b"/>
                      <a:r>
                        <a:rPr lang="en-US" sz="800" b="0" i="0" u="none" strike="noStrike" dirty="0">
                          <a:effectLst/>
                          <a:latin typeface="Arial" panose="020B0604020202020204" pitchFamily="34" charset="0"/>
                        </a:rPr>
                        <a:t>All LBO Transactions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959718"/>
                  </a:ext>
                </a:extLst>
              </a:tr>
              <a:tr h="190773">
                <a:tc>
                  <a:txBody>
                    <a:bodyPr/>
                    <a:lstStyle/>
                    <a:p>
                      <a:pPr algn="l" fontAlgn="b"/>
                      <a:r>
                        <a:rPr lang="en-US" sz="800" b="0" i="0" u="none" strike="noStrike">
                          <a:effectLst/>
                          <a:latin typeface="Arial" panose="020B0604020202020204" pitchFamily="34" charset="0"/>
                        </a:rPr>
                        <a:t>LBO Transacations of $1 Billion or More</a:t>
                      </a:r>
                    </a:p>
                  </a:txBody>
                  <a:tcPr marL="6350" marR="6350" marT="6350"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31</a:t>
                      </a:r>
                    </a:p>
                  </a:txBody>
                  <a:tcPr marL="6350" marR="6350" marT="6350"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115740147"/>
                  </a:ext>
                </a:extLst>
              </a:tr>
            </a:tbl>
          </a:graphicData>
        </a:graphic>
      </p:graphicFrame>
      <p:graphicFrame>
        <p:nvGraphicFramePr>
          <p:cNvPr id="9" name="Table 8">
            <a:extLst>
              <a:ext uri="{FF2B5EF4-FFF2-40B4-BE49-F238E27FC236}">
                <a16:creationId xmlns:a16="http://schemas.microsoft.com/office/drawing/2014/main" id="{FB97CEDE-A7C4-FDEC-524B-D732D52DA98B}"/>
              </a:ext>
            </a:extLst>
          </p:cNvPr>
          <p:cNvGraphicFramePr>
            <a:graphicFrameLocks noGrp="1"/>
          </p:cNvGraphicFramePr>
          <p:nvPr>
            <p:extLst>
              <p:ext uri="{D42A27DB-BD31-4B8C-83A1-F6EECF244321}">
                <p14:modId xmlns:p14="http://schemas.microsoft.com/office/powerpoint/2010/main" val="1821396879"/>
              </p:ext>
            </p:extLst>
          </p:nvPr>
        </p:nvGraphicFramePr>
        <p:xfrm>
          <a:off x="4708069" y="742139"/>
          <a:ext cx="3979070" cy="5277663"/>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5469">
                <a:tc>
                  <a:txBody>
                    <a:bodyPr/>
                    <a:lstStyle/>
                    <a:p>
                      <a:pPr algn="l" fontAlgn="b"/>
                      <a:r>
                        <a:rPr lang="en-US" sz="800" b="0" i="0" u="none" strike="noStrike" dirty="0">
                          <a:effectLst/>
                          <a:latin typeface="Arial" panose="020B0604020202020204" pitchFamily="34" charset="0"/>
                        </a:rPr>
                        <a:t>LBO Transactions of $500 - $999 Million</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32</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789364"/>
                  </a:ext>
                </a:extLst>
              </a:tr>
              <a:tr h="195469">
                <a:tc>
                  <a:txBody>
                    <a:bodyPr/>
                    <a:lstStyle/>
                    <a:p>
                      <a:pPr algn="l" fontAlgn="b"/>
                      <a:r>
                        <a:rPr lang="en-US" sz="800" b="0" i="0" u="none" strike="noStrike">
                          <a:effectLst/>
                          <a:latin typeface="Arial" panose="020B0604020202020204" pitchFamily="34" charset="0"/>
                        </a:rPr>
                        <a:t>Large Corporate LBO Transactions </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33</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05072549"/>
                  </a:ext>
                </a:extLst>
              </a:tr>
              <a:tr h="195469">
                <a:tc>
                  <a:txBody>
                    <a:bodyPr/>
                    <a:lstStyle/>
                    <a:p>
                      <a:pPr algn="l" fontAlgn="b"/>
                      <a:r>
                        <a:rPr lang="en-US" sz="800" b="1" i="0" u="none" strike="noStrike" dirty="0">
                          <a:effectLst/>
                          <a:latin typeface="Arial" panose="020B0604020202020204" pitchFamily="34" charset="0"/>
                        </a:rPr>
                        <a:t>Industry</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34</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4032951077"/>
                  </a:ext>
                </a:extLst>
              </a:tr>
              <a:tr h="195469">
                <a:tc>
                  <a:txBody>
                    <a:bodyPr/>
                    <a:lstStyle/>
                    <a:p>
                      <a:pPr algn="l" fontAlgn="b"/>
                      <a:r>
                        <a:rPr lang="en-US" sz="800" b="0" i="0" u="none" strike="noStrike" dirty="0">
                          <a:effectLst/>
                          <a:latin typeface="Arial" panose="020B0604020202020204" pitchFamily="34" charset="0"/>
                        </a:rPr>
                        <a:t>New-Issue LBO Loan Volume by Industry - YTD</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35</a:t>
                      </a:r>
                    </a:p>
                  </a:txBody>
                  <a:tcPr marL="6350" marR="6350" marT="6350" marB="0" anchor="b">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329533800"/>
                  </a:ext>
                </a:extLst>
              </a:tr>
              <a:tr h="195469">
                <a:tc>
                  <a:txBody>
                    <a:bodyPr/>
                    <a:lstStyle/>
                    <a:p>
                      <a:pPr algn="l" fontAlgn="b"/>
                      <a:r>
                        <a:rPr lang="en-US" sz="800" b="0" i="0" u="none" strike="noStrike" dirty="0">
                          <a:effectLst/>
                          <a:latin typeface="Arial" panose="020B0604020202020204" pitchFamily="34" charset="0"/>
                        </a:rPr>
                        <a:t>New-Issue LBO Loan Volume by Industry - Current Quarter</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024142"/>
                  </a:ext>
                </a:extLst>
              </a:tr>
              <a:tr h="195469">
                <a:tc>
                  <a:txBody>
                    <a:bodyPr/>
                    <a:lstStyle/>
                    <a:p>
                      <a:pPr algn="l" fontAlgn="b"/>
                      <a:r>
                        <a:rPr lang="en-US" sz="800" b="0" i="0" u="none" strike="noStrike">
                          <a:effectLst/>
                          <a:latin typeface="Arial" panose="020B0604020202020204" pitchFamily="34" charset="0"/>
                        </a:rPr>
                        <a:t>New-Issue Sponsored Loan Volume by Industry - YTD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092113"/>
                  </a:ext>
                </a:extLst>
              </a:tr>
              <a:tr h="195469">
                <a:tc>
                  <a:txBody>
                    <a:bodyPr/>
                    <a:lstStyle/>
                    <a:p>
                      <a:pPr algn="l" fontAlgn="b"/>
                      <a:r>
                        <a:rPr lang="en-US" sz="800" b="0" i="0" u="none" strike="noStrike">
                          <a:effectLst/>
                          <a:latin typeface="Arial" panose="020B0604020202020204" pitchFamily="34" charset="0"/>
                        </a:rPr>
                        <a:t>New-Issue Sponsored Loan Volume by Industry - Current Quarter</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5469">
                <a:tc>
                  <a:txBody>
                    <a:bodyPr/>
                    <a:lstStyle/>
                    <a:p>
                      <a:pPr algn="l" fontAlgn="b"/>
                      <a:r>
                        <a:rPr lang="en-US" sz="800" b="0" i="0" u="none" strike="noStrike" dirty="0">
                          <a:effectLst/>
                          <a:latin typeface="Arial" panose="020B0604020202020204" pitchFamily="34" charset="0"/>
                        </a:rPr>
                        <a:t>Purchase Price Multiples and Equity Contribution by Industry</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39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195469">
                <a:tc>
                  <a:txBody>
                    <a:bodyPr/>
                    <a:lstStyle/>
                    <a:p>
                      <a:pPr algn="l" fontAlgn="b"/>
                      <a:r>
                        <a:rPr lang="en-US" sz="800" b="0" i="0" u="none" strike="noStrike" dirty="0">
                          <a:effectLst/>
                          <a:latin typeface="Arial" panose="020B0604020202020204" pitchFamily="34" charset="0"/>
                        </a:rPr>
                        <a:t>Credit Statistics of LBOs by Industry</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5469">
                <a:tc>
                  <a:txBody>
                    <a:bodyPr/>
                    <a:lstStyle/>
                    <a:p>
                      <a:pPr algn="l" fontAlgn="b"/>
                      <a:r>
                        <a:rPr lang="en-US" sz="800" b="1" i="0" u="none" strike="noStrike" dirty="0">
                          <a:effectLst/>
                          <a:latin typeface="Arial" panose="020B0604020202020204" pitchFamily="34" charset="0"/>
                        </a:rPr>
                        <a:t>Public-to-Private LBOs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41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4064085429"/>
                  </a:ext>
                </a:extLst>
              </a:tr>
              <a:tr h="195469">
                <a:tc>
                  <a:txBody>
                    <a:bodyPr/>
                    <a:lstStyle/>
                    <a:p>
                      <a:pPr algn="l" fontAlgn="b"/>
                      <a:r>
                        <a:rPr lang="en-US" sz="800" b="0" i="0" u="none" strike="noStrike" dirty="0">
                          <a:effectLst/>
                          <a:latin typeface="Arial" panose="020B0604020202020204" pitchFamily="34" charset="0"/>
                        </a:rPr>
                        <a:t>Annual Transaction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42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52395"/>
                  </a:ext>
                </a:extLst>
              </a:tr>
              <a:tr h="195469">
                <a:tc>
                  <a:txBody>
                    <a:bodyPr/>
                    <a:lstStyle/>
                    <a:p>
                      <a:pPr algn="l" fontAlgn="b"/>
                      <a:r>
                        <a:rPr lang="en-US" sz="800" b="0" i="0" u="none" strike="noStrike">
                          <a:effectLst/>
                          <a:latin typeface="Arial" panose="020B0604020202020204" pitchFamily="34" charset="0"/>
                        </a:rPr>
                        <a:t>Quarterly Transaction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838190"/>
                  </a:ext>
                </a:extLst>
              </a:tr>
              <a:tr h="195469">
                <a:tc>
                  <a:txBody>
                    <a:bodyPr/>
                    <a:lstStyle/>
                    <a:p>
                      <a:pPr algn="l" fontAlgn="b"/>
                      <a:r>
                        <a:rPr lang="en-US" sz="800" b="0" i="0" u="none" strike="noStrike">
                          <a:effectLst/>
                          <a:latin typeface="Arial" panose="020B0604020202020204" pitchFamily="34" charset="0"/>
                        </a:rPr>
                        <a:t>Annual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256028"/>
                  </a:ext>
                </a:extLst>
              </a:tr>
              <a:tr h="195469">
                <a:tc>
                  <a:txBody>
                    <a:bodyPr/>
                    <a:lstStyle/>
                    <a:p>
                      <a:pPr algn="l" fontAlgn="b"/>
                      <a:r>
                        <a:rPr lang="en-US" sz="800" b="0" i="0" u="none" strike="noStrike">
                          <a:effectLst/>
                          <a:latin typeface="Arial" panose="020B0604020202020204" pitchFamily="34" charset="0"/>
                        </a:rPr>
                        <a:t>Quarterly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87445"/>
                  </a:ext>
                </a:extLst>
              </a:tr>
              <a:tr h="195469">
                <a:tc>
                  <a:txBody>
                    <a:bodyPr/>
                    <a:lstStyle/>
                    <a:p>
                      <a:pPr algn="l" fontAlgn="b"/>
                      <a:r>
                        <a:rPr lang="en-US" sz="800" b="0" i="0" u="none" strike="noStrike" dirty="0">
                          <a:effectLst/>
                          <a:latin typeface="Arial" panose="020B0604020202020204" pitchFamily="34" charset="0"/>
                        </a:rPr>
                        <a:t>Equity Contribution</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46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86917702"/>
                  </a:ext>
                </a:extLst>
              </a:tr>
              <a:tr h="195469">
                <a:tc>
                  <a:txBody>
                    <a:bodyPr/>
                    <a:lstStyle/>
                    <a:p>
                      <a:pPr algn="l" fontAlgn="b"/>
                      <a:r>
                        <a:rPr lang="en-US" sz="800" b="0" i="0" u="none" strike="noStrike">
                          <a:effectLst/>
                          <a:latin typeface="Arial" panose="020B0604020202020204" pitchFamily="34" charset="0"/>
                        </a:rPr>
                        <a:t>Purchase Price Multiples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68418153"/>
                  </a:ext>
                </a:extLst>
              </a:tr>
              <a:tr h="195469">
                <a:tc>
                  <a:txBody>
                    <a:bodyPr/>
                    <a:lstStyle/>
                    <a:p>
                      <a:pPr algn="l" fontAlgn="b"/>
                      <a:r>
                        <a:rPr lang="en-US" sz="800" b="1" i="0" u="none" strike="noStrike" dirty="0">
                          <a:effectLst/>
                          <a:latin typeface="Arial" panose="020B0604020202020204" pitchFamily="34" charset="0"/>
                        </a:rPr>
                        <a:t>Recapitalizations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48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72015350"/>
                  </a:ext>
                </a:extLst>
              </a:tr>
              <a:tr h="195469">
                <a:tc>
                  <a:txBody>
                    <a:bodyPr/>
                    <a:lstStyle/>
                    <a:p>
                      <a:pPr algn="l" fontAlgn="b"/>
                      <a:r>
                        <a:rPr lang="en-US" sz="800" b="0" i="0" u="none" strike="noStrike" dirty="0">
                          <a:effectLst/>
                          <a:latin typeface="Arial" panose="020B0604020202020204" pitchFamily="34" charset="0"/>
                        </a:rPr>
                        <a:t>Annual Sponsored Dividend/Stock Repurchase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1519574"/>
                  </a:ext>
                </a:extLst>
              </a:tr>
              <a:tr h="195469">
                <a:tc>
                  <a:txBody>
                    <a:bodyPr/>
                    <a:lstStyle/>
                    <a:p>
                      <a:pPr algn="l" fontAlgn="b"/>
                      <a:r>
                        <a:rPr lang="en-US" sz="800" b="0" i="0" u="none" strike="noStrike">
                          <a:effectLst/>
                          <a:latin typeface="Arial" panose="020B0604020202020204" pitchFamily="34" charset="0"/>
                        </a:rPr>
                        <a:t>Quarterly Sponsored Dividend/Stock Repurchase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09670954"/>
                  </a:ext>
                </a:extLst>
              </a:tr>
              <a:tr h="195469">
                <a:tc>
                  <a:txBody>
                    <a:bodyPr/>
                    <a:lstStyle/>
                    <a:p>
                      <a:pPr algn="l" fontAlgn="b"/>
                      <a:r>
                        <a:rPr lang="en-US" sz="800" b="0" i="0" u="none" strike="noStrike">
                          <a:effectLst/>
                          <a:latin typeface="Arial" panose="020B0604020202020204" pitchFamily="34" charset="0"/>
                        </a:rPr>
                        <a:t>Average Pre and Post Dividend Leverage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76621035"/>
                  </a:ext>
                </a:extLst>
              </a:tr>
              <a:tr h="195469">
                <a:tc>
                  <a:txBody>
                    <a:bodyPr/>
                    <a:lstStyle/>
                    <a:p>
                      <a:pPr algn="l" fontAlgn="b"/>
                      <a:r>
                        <a:rPr lang="en-US" sz="800" b="1" i="0" u="none" strike="noStrike" dirty="0">
                          <a:effectLst/>
                          <a:latin typeface="Arial" panose="020B0604020202020204" pitchFamily="34" charset="0"/>
                        </a:rPr>
                        <a:t>Morningstar LSTA US LL Index</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52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1182147857"/>
                  </a:ext>
                </a:extLst>
              </a:tr>
              <a:tr h="195469">
                <a:tc>
                  <a:txBody>
                    <a:bodyPr/>
                    <a:lstStyle/>
                    <a:p>
                      <a:pPr algn="l" fontAlgn="b"/>
                      <a:r>
                        <a:rPr lang="en-US" sz="800" b="0" i="0" u="none" strike="noStrike">
                          <a:effectLst/>
                          <a:latin typeface="Arial" panose="020B0604020202020204" pitchFamily="34" charset="0"/>
                        </a:rPr>
                        <a:t>Par Amount Outstanding</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23447728"/>
                  </a:ext>
                </a:extLst>
              </a:tr>
              <a:tr h="195469">
                <a:tc>
                  <a:txBody>
                    <a:bodyPr/>
                    <a:lstStyle/>
                    <a:p>
                      <a:pPr algn="l" fontAlgn="b"/>
                      <a:r>
                        <a:rPr lang="en-US" sz="800" b="0" i="0" u="none" strike="noStrike" dirty="0">
                          <a:effectLst/>
                          <a:latin typeface="Arial" panose="020B0604020202020204" pitchFamily="34" charset="0"/>
                        </a:rPr>
                        <a:t>Maturity Breakdown</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54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843089168"/>
                  </a:ext>
                </a:extLst>
              </a:tr>
              <a:tr h="195469">
                <a:tc>
                  <a:txBody>
                    <a:bodyPr/>
                    <a:lstStyle/>
                    <a:p>
                      <a:pPr algn="l" fontAlgn="b"/>
                      <a:r>
                        <a:rPr lang="en-US" sz="800" b="0" i="0" u="none" strike="noStrike" dirty="0">
                          <a:effectLst/>
                          <a:latin typeface="Arial" panose="020B0604020202020204" pitchFamily="34" charset="0"/>
                        </a:rPr>
                        <a:t>Weighted Average Secondary Spreads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319419502"/>
                  </a:ext>
                </a:extLst>
              </a:tr>
              <a:tr h="195469">
                <a:tc>
                  <a:txBody>
                    <a:bodyPr/>
                    <a:lstStyle/>
                    <a:p>
                      <a:pPr algn="l" fontAlgn="b"/>
                      <a:r>
                        <a:rPr lang="en-US" sz="800" b="0" i="0" u="none" strike="noStrike">
                          <a:effectLst/>
                          <a:latin typeface="Arial" panose="020B0604020202020204" pitchFamily="34" charset="0"/>
                        </a:rPr>
                        <a:t>Weighted Average Nominal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16839309"/>
                  </a:ext>
                </a:extLst>
              </a:tr>
              <a:tr h="195469">
                <a:tc>
                  <a:txBody>
                    <a:bodyPr/>
                    <a:lstStyle/>
                    <a:p>
                      <a:pPr algn="l" fontAlgn="b"/>
                      <a:r>
                        <a:rPr lang="en-US" sz="800" b="0" i="0" u="none" strike="noStrike">
                          <a:effectLst/>
                          <a:latin typeface="Arial" panose="020B0604020202020204" pitchFamily="34" charset="0"/>
                        </a:rPr>
                        <a:t>Lagging 12-Month Default Rates by Principal Amount</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88959718"/>
                  </a:ext>
                </a:extLst>
              </a:tr>
              <a:tr h="195469">
                <a:tc>
                  <a:txBody>
                    <a:bodyPr/>
                    <a:lstStyle/>
                    <a:p>
                      <a:pPr algn="l" fontAlgn="b"/>
                      <a:r>
                        <a:rPr lang="en-US" sz="800" b="1" i="0" u="none" strike="noStrike" dirty="0">
                          <a:effectLst/>
                          <a:latin typeface="Arial" panose="020B0604020202020204" pitchFamily="34" charset="0"/>
                        </a:rPr>
                        <a:t>LCD Contact List </a:t>
                      </a:r>
                    </a:p>
                  </a:txBody>
                  <a:tcPr marL="6350" marR="6350" marT="6350"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0BCB2"/>
                    </a:solidFill>
                  </a:tcPr>
                </a:tc>
                <a:tc>
                  <a:txBody>
                    <a:bodyPr/>
                    <a:lstStyle/>
                    <a:p>
                      <a:pPr algn="r" fontAlgn="b"/>
                      <a:r>
                        <a:rPr lang="en-US" sz="800" b="1" i="0" u="none" strike="noStrike" dirty="0">
                          <a:effectLst/>
                          <a:latin typeface="Arial" panose="020B0604020202020204" pitchFamily="34" charset="0"/>
                        </a:rPr>
                        <a:t>pg. 58</a:t>
                      </a:r>
                    </a:p>
                  </a:txBody>
                  <a:tcPr marL="6350" marR="6350" marT="6350" marB="0" anchor="b">
                    <a:lnL w="12700" cmpd="sng">
                      <a:noFill/>
                    </a:lnL>
                    <a:lnR w="12700" cmpd="sng">
                      <a:noFill/>
                    </a:lnR>
                    <a:lnT w="9525"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C0BCB2"/>
                    </a:solidFill>
                  </a:tcPr>
                </a:tc>
                <a:extLst>
                  <a:ext uri="{0D108BD9-81ED-4DB2-BD59-A6C34878D82A}">
                    <a16:rowId xmlns:a16="http://schemas.microsoft.com/office/drawing/2014/main" val="2115740147"/>
                  </a:ext>
                </a:extLst>
              </a:tr>
            </a:tbl>
          </a:graphicData>
        </a:graphic>
      </p:graphicFrame>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Sources of Proceeds</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All LBO Transactions</a:t>
            </a:r>
          </a:p>
        </p:txBody>
      </p:sp>
      <p:graphicFrame>
        <p:nvGraphicFramePr>
          <p:cNvPr id="3" name="Table 2">
            <a:extLst>
              <a:ext uri="{FF2B5EF4-FFF2-40B4-BE49-F238E27FC236}">
                <a16:creationId xmlns:a16="http://schemas.microsoft.com/office/drawing/2014/main" id="{2BC8F408-190B-4B94-A266-9399F86C49F4}"/>
              </a:ext>
            </a:extLst>
          </p:cNvPr>
          <p:cNvGraphicFramePr>
            <a:graphicFrameLocks noGrp="1"/>
          </p:cNvGraphicFramePr>
          <p:nvPr>
            <p:extLst>
              <p:ext uri="{D42A27DB-BD31-4B8C-83A1-F6EECF244321}">
                <p14:modId xmlns:p14="http://schemas.microsoft.com/office/powerpoint/2010/main" val="4120897074"/>
              </p:ext>
            </p:extLst>
          </p:nvPr>
        </p:nvGraphicFramePr>
        <p:xfrm>
          <a:off x="1066800" y="990600"/>
          <a:ext cx="7174286" cy="5049845"/>
        </p:xfrm>
        <a:graphic>
          <a:graphicData uri="http://schemas.openxmlformats.org/drawingml/2006/table">
            <a:tbl>
              <a:tblPr/>
              <a:tblGrid>
                <a:gridCol w="1294608">
                  <a:extLst>
                    <a:ext uri="{9D8B030D-6E8A-4147-A177-3AD203B41FA5}">
                      <a16:colId xmlns:a16="http://schemas.microsoft.com/office/drawing/2014/main" val="3090030012"/>
                    </a:ext>
                  </a:extLst>
                </a:gridCol>
                <a:gridCol w="539420">
                  <a:extLst>
                    <a:ext uri="{9D8B030D-6E8A-4147-A177-3AD203B41FA5}">
                      <a16:colId xmlns:a16="http://schemas.microsoft.com/office/drawing/2014/main" val="1151440820"/>
                    </a:ext>
                  </a:extLst>
                </a:gridCol>
                <a:gridCol w="528632">
                  <a:extLst>
                    <a:ext uri="{9D8B030D-6E8A-4147-A177-3AD203B41FA5}">
                      <a16:colId xmlns:a16="http://schemas.microsoft.com/office/drawing/2014/main" val="4031012356"/>
                    </a:ext>
                  </a:extLst>
                </a:gridCol>
                <a:gridCol w="539420">
                  <a:extLst>
                    <a:ext uri="{9D8B030D-6E8A-4147-A177-3AD203B41FA5}">
                      <a16:colId xmlns:a16="http://schemas.microsoft.com/office/drawing/2014/main" val="4159111190"/>
                    </a:ext>
                  </a:extLst>
                </a:gridCol>
                <a:gridCol w="539420">
                  <a:extLst>
                    <a:ext uri="{9D8B030D-6E8A-4147-A177-3AD203B41FA5}">
                      <a16:colId xmlns:a16="http://schemas.microsoft.com/office/drawing/2014/main" val="2173915154"/>
                    </a:ext>
                  </a:extLst>
                </a:gridCol>
                <a:gridCol w="539420">
                  <a:extLst>
                    <a:ext uri="{9D8B030D-6E8A-4147-A177-3AD203B41FA5}">
                      <a16:colId xmlns:a16="http://schemas.microsoft.com/office/drawing/2014/main" val="2093116468"/>
                    </a:ext>
                  </a:extLst>
                </a:gridCol>
                <a:gridCol w="539420">
                  <a:extLst>
                    <a:ext uri="{9D8B030D-6E8A-4147-A177-3AD203B41FA5}">
                      <a16:colId xmlns:a16="http://schemas.microsoft.com/office/drawing/2014/main" val="1841369165"/>
                    </a:ext>
                  </a:extLst>
                </a:gridCol>
                <a:gridCol w="539420">
                  <a:extLst>
                    <a:ext uri="{9D8B030D-6E8A-4147-A177-3AD203B41FA5}">
                      <a16:colId xmlns:a16="http://schemas.microsoft.com/office/drawing/2014/main" val="1744512895"/>
                    </a:ext>
                  </a:extLst>
                </a:gridCol>
                <a:gridCol w="517843">
                  <a:extLst>
                    <a:ext uri="{9D8B030D-6E8A-4147-A177-3AD203B41FA5}">
                      <a16:colId xmlns:a16="http://schemas.microsoft.com/office/drawing/2014/main" val="971058475"/>
                    </a:ext>
                  </a:extLst>
                </a:gridCol>
                <a:gridCol w="517843">
                  <a:extLst>
                    <a:ext uri="{9D8B030D-6E8A-4147-A177-3AD203B41FA5}">
                      <a16:colId xmlns:a16="http://schemas.microsoft.com/office/drawing/2014/main" val="468582044"/>
                    </a:ext>
                  </a:extLst>
                </a:gridCol>
                <a:gridCol w="539420">
                  <a:extLst>
                    <a:ext uri="{9D8B030D-6E8A-4147-A177-3AD203B41FA5}">
                      <a16:colId xmlns:a16="http://schemas.microsoft.com/office/drawing/2014/main" val="1234450486"/>
                    </a:ext>
                  </a:extLst>
                </a:gridCol>
                <a:gridCol w="539420">
                  <a:extLst>
                    <a:ext uri="{9D8B030D-6E8A-4147-A177-3AD203B41FA5}">
                      <a16:colId xmlns:a16="http://schemas.microsoft.com/office/drawing/2014/main" val="1868451192"/>
                    </a:ext>
                  </a:extLst>
                </a:gridCol>
              </a:tblGrid>
              <a:tr h="133740">
                <a:tc>
                  <a:txBody>
                    <a:bodyPr/>
                    <a:lstStyle/>
                    <a:p>
                      <a:pPr algn="l" fontAlgn="ctr"/>
                      <a:r>
                        <a:rPr lang="en-US" sz="800" b="0" i="0" u="none" strike="noStrike" dirty="0">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1166198007"/>
                  </a:ext>
                </a:extLst>
              </a:tr>
              <a:tr h="133740">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52346828"/>
                  </a:ext>
                </a:extLst>
              </a:tr>
              <a:tr h="133740">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12550105"/>
                  </a:ext>
                </a:extLst>
              </a:tr>
              <a:tr h="133740">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3.1%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79869517"/>
                  </a:ext>
                </a:extLst>
              </a:tr>
              <a:tr h="133740">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795600165"/>
                  </a:ext>
                </a:extLst>
              </a:tr>
              <a:tr h="133740">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91650573"/>
                  </a:ext>
                </a:extLst>
              </a:tr>
              <a:tr h="133740">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65856822"/>
                  </a:ext>
                </a:extLst>
              </a:tr>
              <a:tr h="133740">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862414206"/>
                  </a:ext>
                </a:extLst>
              </a:tr>
              <a:tr h="133740">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602056132"/>
                  </a:ext>
                </a:extLst>
              </a:tr>
              <a:tr h="133740">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226334287"/>
                  </a:ext>
                </a:extLst>
              </a:tr>
              <a:tr h="133740">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109632242"/>
                  </a:ext>
                </a:extLst>
              </a:tr>
              <a:tr h="133740">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4677899"/>
                  </a:ext>
                </a:extLst>
              </a:tr>
              <a:tr h="108328">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1832527"/>
                  </a:ext>
                </a:extLst>
              </a:tr>
              <a:tr h="133740">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59.9%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926331917"/>
                  </a:ext>
                </a:extLst>
              </a:tr>
              <a:tr h="133740">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77153191"/>
                  </a:ext>
                </a:extLst>
              </a:tr>
              <a:tr h="133740">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09030482"/>
                  </a:ext>
                </a:extLst>
              </a:tr>
              <a:tr h="133740">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$354M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$540M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$537M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$913M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$676M</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004069438"/>
                  </a:ext>
                </a:extLst>
              </a:tr>
              <a:tr h="133740">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$706M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$972M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$1309M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$2095M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$1732M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$640M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$1014M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$1139M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$1010M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$1484M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$1099M</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740563697"/>
                  </a:ext>
                </a:extLst>
              </a:tr>
              <a:tr h="136925">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136</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522578038"/>
                  </a:ext>
                </a:extLst>
              </a:tr>
              <a:tr h="108328">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86325918"/>
                  </a:ext>
                </a:extLst>
              </a:tr>
              <a:tr h="133740">
                <a:tc>
                  <a:txBody>
                    <a:bodyPr/>
                    <a:lstStyle/>
                    <a:p>
                      <a:pPr algn="l" fontAlgn="ctr"/>
                      <a:r>
                        <a:rPr lang="en-US" sz="800" b="0" i="0" u="none" strike="noStrike">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3Q24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1489089194"/>
                  </a:ext>
                </a:extLst>
              </a:tr>
              <a:tr h="133740">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43.9%</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44.6%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88679686"/>
                  </a:ext>
                </a:extLst>
              </a:tr>
              <a:tr h="133740">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913895867"/>
                  </a:ext>
                </a:extLst>
              </a:tr>
              <a:tr h="133740">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863621271"/>
                  </a:ext>
                </a:extLst>
              </a:tr>
              <a:tr h="133740">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442190164"/>
                  </a:ext>
                </a:extLst>
              </a:tr>
              <a:tr h="133740">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261967190"/>
                  </a:ext>
                </a:extLst>
              </a:tr>
              <a:tr h="133740">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989978862"/>
                  </a:ext>
                </a:extLst>
              </a:tr>
              <a:tr h="133740">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821929161"/>
                  </a:ext>
                </a:extLst>
              </a:tr>
              <a:tr h="133740">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25404849"/>
                  </a:ext>
                </a:extLst>
              </a:tr>
              <a:tr h="133740">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49.0%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52.2%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649871921"/>
                  </a:ext>
                </a:extLst>
              </a:tr>
              <a:tr h="133740">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056057600"/>
                  </a:ext>
                </a:extLst>
              </a:tr>
              <a:tr h="133740">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174080921"/>
                  </a:ext>
                </a:extLst>
              </a:tr>
              <a:tr h="108328">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995470327"/>
                  </a:ext>
                </a:extLst>
              </a:tr>
              <a:tr h="133740">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47.1%</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46.6%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861672486"/>
                  </a:ext>
                </a:extLst>
              </a:tr>
              <a:tr h="133740">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050862655"/>
                  </a:ext>
                </a:extLst>
              </a:tr>
              <a:tr h="133740">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52.2%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986099681"/>
                  </a:ext>
                </a:extLst>
              </a:tr>
              <a:tr h="133740">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$669M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$878M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$808M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$1031M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$1138M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$1238M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$1255M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$2127M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$1513M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$1707M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$1428M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459005454"/>
                  </a:ext>
                </a:extLst>
              </a:tr>
              <a:tr h="133740">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$1178M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$1776M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$1365M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$1749M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$2301M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$2544M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$2476M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$3969M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$4177M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$3397M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$2774M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897973915"/>
                  </a:ext>
                </a:extLst>
              </a:tr>
            </a:tbl>
          </a:graphicData>
        </a:graphic>
      </p:graphicFrame>
    </p:spTree>
    <p:extLst>
      <p:ext uri="{BB962C8B-B14F-4D97-AF65-F5344CB8AC3E}">
        <p14:creationId xmlns:p14="http://schemas.microsoft.com/office/powerpoint/2010/main" val="339928817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Sources of Proceeds</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LBO Transactions of $1 billion or More</a:t>
            </a:r>
          </a:p>
        </p:txBody>
      </p:sp>
      <p:graphicFrame>
        <p:nvGraphicFramePr>
          <p:cNvPr id="2" name="Table 1">
            <a:extLst>
              <a:ext uri="{FF2B5EF4-FFF2-40B4-BE49-F238E27FC236}">
                <a16:creationId xmlns:a16="http://schemas.microsoft.com/office/drawing/2014/main" id="{A3DBBD4D-CC35-E3B7-B858-1F4F7592AF27}"/>
              </a:ext>
            </a:extLst>
          </p:cNvPr>
          <p:cNvGraphicFramePr>
            <a:graphicFrameLocks noGrp="1"/>
          </p:cNvGraphicFramePr>
          <p:nvPr>
            <p:extLst>
              <p:ext uri="{D42A27DB-BD31-4B8C-83A1-F6EECF244321}">
                <p14:modId xmlns:p14="http://schemas.microsoft.com/office/powerpoint/2010/main" val="2690488711"/>
              </p:ext>
            </p:extLst>
          </p:nvPr>
        </p:nvGraphicFramePr>
        <p:xfrm>
          <a:off x="1143000" y="990600"/>
          <a:ext cx="7145080" cy="5242664"/>
        </p:xfrm>
        <a:graphic>
          <a:graphicData uri="http://schemas.openxmlformats.org/drawingml/2006/table">
            <a:tbl>
              <a:tblPr/>
              <a:tblGrid>
                <a:gridCol w="1289338">
                  <a:extLst>
                    <a:ext uri="{9D8B030D-6E8A-4147-A177-3AD203B41FA5}">
                      <a16:colId xmlns:a16="http://schemas.microsoft.com/office/drawing/2014/main" val="1924881519"/>
                    </a:ext>
                  </a:extLst>
                </a:gridCol>
                <a:gridCol w="537224">
                  <a:extLst>
                    <a:ext uri="{9D8B030D-6E8A-4147-A177-3AD203B41FA5}">
                      <a16:colId xmlns:a16="http://schemas.microsoft.com/office/drawing/2014/main" val="2441763807"/>
                    </a:ext>
                  </a:extLst>
                </a:gridCol>
                <a:gridCol w="526480">
                  <a:extLst>
                    <a:ext uri="{9D8B030D-6E8A-4147-A177-3AD203B41FA5}">
                      <a16:colId xmlns:a16="http://schemas.microsoft.com/office/drawing/2014/main" val="1712004207"/>
                    </a:ext>
                  </a:extLst>
                </a:gridCol>
                <a:gridCol w="537224">
                  <a:extLst>
                    <a:ext uri="{9D8B030D-6E8A-4147-A177-3AD203B41FA5}">
                      <a16:colId xmlns:a16="http://schemas.microsoft.com/office/drawing/2014/main" val="3994174815"/>
                    </a:ext>
                  </a:extLst>
                </a:gridCol>
                <a:gridCol w="537224">
                  <a:extLst>
                    <a:ext uri="{9D8B030D-6E8A-4147-A177-3AD203B41FA5}">
                      <a16:colId xmlns:a16="http://schemas.microsoft.com/office/drawing/2014/main" val="3434262684"/>
                    </a:ext>
                  </a:extLst>
                </a:gridCol>
                <a:gridCol w="537224">
                  <a:extLst>
                    <a:ext uri="{9D8B030D-6E8A-4147-A177-3AD203B41FA5}">
                      <a16:colId xmlns:a16="http://schemas.microsoft.com/office/drawing/2014/main" val="1511401076"/>
                    </a:ext>
                  </a:extLst>
                </a:gridCol>
                <a:gridCol w="537224">
                  <a:extLst>
                    <a:ext uri="{9D8B030D-6E8A-4147-A177-3AD203B41FA5}">
                      <a16:colId xmlns:a16="http://schemas.microsoft.com/office/drawing/2014/main" val="861354726"/>
                    </a:ext>
                  </a:extLst>
                </a:gridCol>
                <a:gridCol w="537224">
                  <a:extLst>
                    <a:ext uri="{9D8B030D-6E8A-4147-A177-3AD203B41FA5}">
                      <a16:colId xmlns:a16="http://schemas.microsoft.com/office/drawing/2014/main" val="2296887154"/>
                    </a:ext>
                  </a:extLst>
                </a:gridCol>
                <a:gridCol w="515735">
                  <a:extLst>
                    <a:ext uri="{9D8B030D-6E8A-4147-A177-3AD203B41FA5}">
                      <a16:colId xmlns:a16="http://schemas.microsoft.com/office/drawing/2014/main" val="3342981122"/>
                    </a:ext>
                  </a:extLst>
                </a:gridCol>
                <a:gridCol w="515735">
                  <a:extLst>
                    <a:ext uri="{9D8B030D-6E8A-4147-A177-3AD203B41FA5}">
                      <a16:colId xmlns:a16="http://schemas.microsoft.com/office/drawing/2014/main" val="2496751427"/>
                    </a:ext>
                  </a:extLst>
                </a:gridCol>
                <a:gridCol w="537224">
                  <a:extLst>
                    <a:ext uri="{9D8B030D-6E8A-4147-A177-3AD203B41FA5}">
                      <a16:colId xmlns:a16="http://schemas.microsoft.com/office/drawing/2014/main" val="834195527"/>
                    </a:ext>
                  </a:extLst>
                </a:gridCol>
                <a:gridCol w="537224">
                  <a:extLst>
                    <a:ext uri="{9D8B030D-6E8A-4147-A177-3AD203B41FA5}">
                      <a16:colId xmlns:a16="http://schemas.microsoft.com/office/drawing/2014/main" val="3391359141"/>
                    </a:ext>
                  </a:extLst>
                </a:gridCol>
              </a:tblGrid>
              <a:tr h="135380">
                <a:tc>
                  <a:txBody>
                    <a:bodyPr/>
                    <a:lstStyle/>
                    <a:p>
                      <a:pPr algn="l" fontAlgn="ctr"/>
                      <a:r>
                        <a:rPr lang="en-US" sz="800" b="0" i="0" u="none" strike="noStrike" dirty="0">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2441986927"/>
                  </a:ext>
                </a:extLst>
              </a:tr>
              <a:tr h="135380">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01216283"/>
                  </a:ext>
                </a:extLst>
              </a:tr>
              <a:tr h="135380">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862345139"/>
                  </a:ext>
                </a:extLst>
              </a:tr>
              <a:tr h="135380">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9.6%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03763120"/>
                  </a:ext>
                </a:extLst>
              </a:tr>
              <a:tr h="135380">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241076876"/>
                  </a:ext>
                </a:extLst>
              </a:tr>
              <a:tr h="135380">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99098963"/>
                  </a:ext>
                </a:extLst>
              </a:tr>
              <a:tr h="135380">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736760516"/>
                  </a:ext>
                </a:extLst>
              </a:tr>
              <a:tr h="135380">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00179464"/>
                  </a:ext>
                </a:extLst>
              </a:tr>
              <a:tr h="135380">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036318316"/>
                  </a:ext>
                </a:extLst>
              </a:tr>
              <a:tr h="135380">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80707910"/>
                  </a:ext>
                </a:extLst>
              </a:tr>
              <a:tr h="135380">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744128152"/>
                  </a:ext>
                </a:extLst>
              </a:tr>
              <a:tr h="135380">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01524053"/>
                  </a:ext>
                </a:extLst>
              </a:tr>
              <a:tr h="103147">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828833416"/>
                  </a:ext>
                </a:extLst>
              </a:tr>
              <a:tr h="135380">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59.6%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199652368"/>
                  </a:ext>
                </a:extLst>
              </a:tr>
              <a:tr h="135380">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588565166"/>
                  </a:ext>
                </a:extLst>
              </a:tr>
              <a:tr h="135380">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48728626"/>
                  </a:ext>
                </a:extLst>
              </a:tr>
              <a:tr h="135380">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$936M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$1200M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$1416M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$1830M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$1004M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$870M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$974M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$974M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$995M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$1983M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$1274M</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648146251"/>
                  </a:ext>
                </a:extLst>
              </a:tr>
              <a:tr h="135380">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$2070M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$3300M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$3409M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$5200M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$4520M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$2355M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$2524M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$2568M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$1902M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$3937M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$2132M</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39529561"/>
                  </a:ext>
                </a:extLst>
              </a:tr>
              <a:tr h="138604">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486284555"/>
                  </a:ext>
                </a:extLst>
              </a:tr>
              <a:tr h="103147">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41706216"/>
                  </a:ext>
                </a:extLst>
              </a:tr>
              <a:tr h="135380">
                <a:tc>
                  <a:txBody>
                    <a:bodyPr/>
                    <a:lstStyle/>
                    <a:p>
                      <a:pPr algn="l" fontAlgn="ctr"/>
                      <a:r>
                        <a:rPr lang="en-US" sz="800" b="0" i="0" u="none" strike="noStrike">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3Q24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2853794111"/>
                  </a:ext>
                </a:extLst>
              </a:tr>
              <a:tr h="135380">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42.8%</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44.0%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434933145"/>
                  </a:ext>
                </a:extLst>
              </a:tr>
              <a:tr h="135380">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3.5%</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701642940"/>
                  </a:ext>
                </a:extLst>
              </a:tr>
              <a:tr h="135380">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125073623"/>
                  </a:ext>
                </a:extLst>
              </a:tr>
              <a:tr h="135380">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260064439"/>
                  </a:ext>
                </a:extLst>
              </a:tr>
              <a:tr h="135380">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937154316"/>
                  </a:ext>
                </a:extLst>
              </a:tr>
              <a:tr h="135380">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253869833"/>
                  </a:ext>
                </a:extLst>
              </a:tr>
              <a:tr h="135380">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106183300"/>
                  </a:ext>
                </a:extLst>
              </a:tr>
              <a:tr h="135380">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793436242"/>
                  </a:ext>
                </a:extLst>
              </a:tr>
              <a:tr h="135380">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52.6%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937747326"/>
                  </a:ext>
                </a:extLst>
              </a:tr>
              <a:tr h="135380">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75215890"/>
                  </a:ext>
                </a:extLst>
              </a:tr>
              <a:tr h="135380">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52586777"/>
                  </a:ext>
                </a:extLst>
              </a:tr>
              <a:tr h="103147">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129422380"/>
                  </a:ext>
                </a:extLst>
              </a:tr>
              <a:tr h="135380">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46.4%</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46.2%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402574477"/>
                  </a:ext>
                </a:extLst>
              </a:tr>
              <a:tr h="135380">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968181070"/>
                  </a:ext>
                </a:extLst>
              </a:tr>
              <a:tr h="135380">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52.4%</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52.6%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340774181"/>
                  </a:ext>
                </a:extLst>
              </a:tr>
              <a:tr h="135380">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$1195M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$1382M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$1329M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$1653M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$1584M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$1477M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$1510M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$2697M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$1714M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$1841M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$1528M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951674219"/>
                  </a:ext>
                </a:extLst>
              </a:tr>
              <a:tr h="135380">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$2157M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$2971M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$2262M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$2908M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$3273M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$3071M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$3069M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$5064M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$4829M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$3736M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$2909M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577173514"/>
                  </a:ext>
                </a:extLst>
              </a:tr>
              <a:tr h="135380">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15</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893323521"/>
                  </a:ext>
                </a:extLst>
              </a:tr>
            </a:tbl>
          </a:graphicData>
        </a:graphic>
      </p:graphicFrame>
    </p:spTree>
    <p:extLst>
      <p:ext uri="{BB962C8B-B14F-4D97-AF65-F5344CB8AC3E}">
        <p14:creationId xmlns:p14="http://schemas.microsoft.com/office/powerpoint/2010/main" val="289131057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Sources of Proceeds</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LBO Transactions of $500 - $999 Million</a:t>
            </a:r>
          </a:p>
        </p:txBody>
      </p:sp>
      <p:graphicFrame>
        <p:nvGraphicFramePr>
          <p:cNvPr id="3" name="Table 2">
            <a:extLst>
              <a:ext uri="{FF2B5EF4-FFF2-40B4-BE49-F238E27FC236}">
                <a16:creationId xmlns:a16="http://schemas.microsoft.com/office/drawing/2014/main" id="{5B07DCBC-8624-149A-D1D6-174E512B26F1}"/>
              </a:ext>
            </a:extLst>
          </p:cNvPr>
          <p:cNvGraphicFramePr>
            <a:graphicFrameLocks noGrp="1"/>
          </p:cNvGraphicFramePr>
          <p:nvPr>
            <p:extLst>
              <p:ext uri="{D42A27DB-BD31-4B8C-83A1-F6EECF244321}">
                <p14:modId xmlns:p14="http://schemas.microsoft.com/office/powerpoint/2010/main" val="1335178722"/>
              </p:ext>
            </p:extLst>
          </p:nvPr>
        </p:nvGraphicFramePr>
        <p:xfrm>
          <a:off x="914400" y="1066800"/>
          <a:ext cx="7467601" cy="4991685"/>
        </p:xfrm>
        <a:graphic>
          <a:graphicData uri="http://schemas.openxmlformats.org/drawingml/2006/table">
            <a:tbl>
              <a:tblPr/>
              <a:tblGrid>
                <a:gridCol w="1347537">
                  <a:extLst>
                    <a:ext uri="{9D8B030D-6E8A-4147-A177-3AD203B41FA5}">
                      <a16:colId xmlns:a16="http://schemas.microsoft.com/office/drawing/2014/main" val="3441544127"/>
                    </a:ext>
                  </a:extLst>
                </a:gridCol>
                <a:gridCol w="561474">
                  <a:extLst>
                    <a:ext uri="{9D8B030D-6E8A-4147-A177-3AD203B41FA5}">
                      <a16:colId xmlns:a16="http://schemas.microsoft.com/office/drawing/2014/main" val="65034226"/>
                    </a:ext>
                  </a:extLst>
                </a:gridCol>
                <a:gridCol w="550244">
                  <a:extLst>
                    <a:ext uri="{9D8B030D-6E8A-4147-A177-3AD203B41FA5}">
                      <a16:colId xmlns:a16="http://schemas.microsoft.com/office/drawing/2014/main" val="2905997878"/>
                    </a:ext>
                  </a:extLst>
                </a:gridCol>
                <a:gridCol w="561474">
                  <a:extLst>
                    <a:ext uri="{9D8B030D-6E8A-4147-A177-3AD203B41FA5}">
                      <a16:colId xmlns:a16="http://schemas.microsoft.com/office/drawing/2014/main" val="3305613514"/>
                    </a:ext>
                  </a:extLst>
                </a:gridCol>
                <a:gridCol w="561474">
                  <a:extLst>
                    <a:ext uri="{9D8B030D-6E8A-4147-A177-3AD203B41FA5}">
                      <a16:colId xmlns:a16="http://schemas.microsoft.com/office/drawing/2014/main" val="796098606"/>
                    </a:ext>
                  </a:extLst>
                </a:gridCol>
                <a:gridCol w="561474">
                  <a:extLst>
                    <a:ext uri="{9D8B030D-6E8A-4147-A177-3AD203B41FA5}">
                      <a16:colId xmlns:a16="http://schemas.microsoft.com/office/drawing/2014/main" val="3096212599"/>
                    </a:ext>
                  </a:extLst>
                </a:gridCol>
                <a:gridCol w="561474">
                  <a:extLst>
                    <a:ext uri="{9D8B030D-6E8A-4147-A177-3AD203B41FA5}">
                      <a16:colId xmlns:a16="http://schemas.microsoft.com/office/drawing/2014/main" val="648460419"/>
                    </a:ext>
                  </a:extLst>
                </a:gridCol>
                <a:gridCol w="561474">
                  <a:extLst>
                    <a:ext uri="{9D8B030D-6E8A-4147-A177-3AD203B41FA5}">
                      <a16:colId xmlns:a16="http://schemas.microsoft.com/office/drawing/2014/main" val="1774259797"/>
                    </a:ext>
                  </a:extLst>
                </a:gridCol>
                <a:gridCol w="539014">
                  <a:extLst>
                    <a:ext uri="{9D8B030D-6E8A-4147-A177-3AD203B41FA5}">
                      <a16:colId xmlns:a16="http://schemas.microsoft.com/office/drawing/2014/main" val="1934410497"/>
                    </a:ext>
                  </a:extLst>
                </a:gridCol>
                <a:gridCol w="539014">
                  <a:extLst>
                    <a:ext uri="{9D8B030D-6E8A-4147-A177-3AD203B41FA5}">
                      <a16:colId xmlns:a16="http://schemas.microsoft.com/office/drawing/2014/main" val="1367266923"/>
                    </a:ext>
                  </a:extLst>
                </a:gridCol>
                <a:gridCol w="561474">
                  <a:extLst>
                    <a:ext uri="{9D8B030D-6E8A-4147-A177-3AD203B41FA5}">
                      <a16:colId xmlns:a16="http://schemas.microsoft.com/office/drawing/2014/main" val="3819732809"/>
                    </a:ext>
                  </a:extLst>
                </a:gridCol>
                <a:gridCol w="561474">
                  <a:extLst>
                    <a:ext uri="{9D8B030D-6E8A-4147-A177-3AD203B41FA5}">
                      <a16:colId xmlns:a16="http://schemas.microsoft.com/office/drawing/2014/main" val="3393890278"/>
                    </a:ext>
                  </a:extLst>
                </a:gridCol>
              </a:tblGrid>
              <a:tr h="128413">
                <a:tc>
                  <a:txBody>
                    <a:bodyPr/>
                    <a:lstStyle/>
                    <a:p>
                      <a:pPr algn="l" fontAlgn="ctr"/>
                      <a:r>
                        <a:rPr lang="en-US" sz="800" b="0" i="0" u="none" strike="noStrike" dirty="0">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1682735890"/>
                  </a:ext>
                </a:extLst>
              </a:tr>
              <a:tr h="128413">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11629141"/>
                  </a:ext>
                </a:extLst>
              </a:tr>
              <a:tr h="128413">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833391782"/>
                  </a:ext>
                </a:extLst>
              </a:tr>
              <a:tr h="128413">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05917548"/>
                  </a:ext>
                </a:extLst>
              </a:tr>
              <a:tr h="128413">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05634935"/>
                  </a:ext>
                </a:extLst>
              </a:tr>
              <a:tr h="128413">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25727760"/>
                  </a:ext>
                </a:extLst>
              </a:tr>
              <a:tr h="128413">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848620498"/>
                  </a:ext>
                </a:extLst>
              </a:tr>
              <a:tr h="128413">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10043243"/>
                  </a:ext>
                </a:extLst>
              </a:tr>
              <a:tr h="128413">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939274315"/>
                  </a:ext>
                </a:extLst>
              </a:tr>
              <a:tr h="128413">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090858625"/>
                  </a:ext>
                </a:extLst>
              </a:tr>
              <a:tr h="128413">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810288642"/>
                  </a:ext>
                </a:extLst>
              </a:tr>
              <a:tr h="128413">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129374297"/>
                  </a:ext>
                </a:extLst>
              </a:tr>
              <a:tr h="109027">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83476627"/>
                  </a:ext>
                </a:extLst>
              </a:tr>
              <a:tr h="128413">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28305620"/>
                  </a:ext>
                </a:extLst>
              </a:tr>
              <a:tr h="128413">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760424138"/>
                  </a:ext>
                </a:extLst>
              </a:tr>
              <a:tr h="128413">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29.4%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35.4%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736579685"/>
                  </a:ext>
                </a:extLst>
              </a:tr>
              <a:tr h="128413">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$341M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$344M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$301M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$289M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$333M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$302M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$424M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$476M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$470M</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140776136"/>
                  </a:ext>
                </a:extLst>
              </a:tr>
              <a:tr h="128413">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$695M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$660M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$737M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$704M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$628M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$618M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$757M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$681M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$708M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$759M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$746M</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21350685"/>
                  </a:ext>
                </a:extLst>
              </a:tr>
              <a:tr h="131470">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96496119"/>
                  </a:ext>
                </a:extLst>
              </a:tr>
              <a:tr h="109027">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076090235"/>
                  </a:ext>
                </a:extLst>
              </a:tr>
              <a:tr h="128413">
                <a:tc>
                  <a:txBody>
                    <a:bodyPr/>
                    <a:lstStyle/>
                    <a:p>
                      <a:pPr algn="l" fontAlgn="ctr"/>
                      <a:r>
                        <a:rPr lang="en-US" sz="800" b="0" i="0" u="none" strike="noStrike">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3Q24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3207007757"/>
                  </a:ext>
                </a:extLst>
              </a:tr>
              <a:tr h="128413">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670906972"/>
                  </a:ext>
                </a:extLst>
              </a:tr>
              <a:tr h="128413">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412007565"/>
                  </a:ext>
                </a:extLst>
              </a:tr>
              <a:tr h="128413">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89471390"/>
                  </a:ext>
                </a:extLst>
              </a:tr>
              <a:tr h="128413">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108682221"/>
                  </a:ext>
                </a:extLst>
              </a:tr>
              <a:tr h="128413">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611321552"/>
                  </a:ext>
                </a:extLst>
              </a:tr>
              <a:tr h="128413">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129185862"/>
                  </a:ext>
                </a:extLst>
              </a:tr>
              <a:tr h="128413">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373972070"/>
                  </a:ext>
                </a:extLst>
              </a:tr>
              <a:tr h="128413">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470050026"/>
                  </a:ext>
                </a:extLst>
              </a:tr>
              <a:tr h="128413">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47.0%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054024909"/>
                  </a:ext>
                </a:extLst>
              </a:tr>
              <a:tr h="128413">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99644771"/>
                  </a:ext>
                </a:extLst>
              </a:tr>
              <a:tr h="128413">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133958865"/>
                  </a:ext>
                </a:extLst>
              </a:tr>
              <a:tr h="109027">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163840362"/>
                  </a:ext>
                </a:extLst>
              </a:tr>
              <a:tr h="128413">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53.0%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756824615"/>
                  </a:ext>
                </a:extLst>
              </a:tr>
              <a:tr h="128413">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097546390"/>
                  </a:ext>
                </a:extLst>
              </a:tr>
              <a:tr h="128413">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301910280"/>
                  </a:ext>
                </a:extLst>
              </a:tr>
              <a:tr h="128413">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$424M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$490M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$506M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$434M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$538M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$459M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$481M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742094393"/>
                  </a:ext>
                </a:extLst>
              </a:tr>
              <a:tr h="128413">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$698M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$768M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$712M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$752M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$747M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$725M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$799M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$768M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$755M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222075851"/>
                  </a:ext>
                </a:extLst>
              </a:tr>
              <a:tr h="128413">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1</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197696270"/>
                  </a:ext>
                </a:extLst>
              </a:tr>
            </a:tbl>
          </a:graphicData>
        </a:graphic>
      </p:graphicFrame>
    </p:spTree>
    <p:extLst>
      <p:ext uri="{BB962C8B-B14F-4D97-AF65-F5344CB8AC3E}">
        <p14:creationId xmlns:p14="http://schemas.microsoft.com/office/powerpoint/2010/main" val="283169789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Sources of Proceeds</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54864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Large Corporate LBO Transactions </a:t>
            </a:r>
            <a:r>
              <a:rPr lang="en-US" sz="1200" dirty="0">
                <a:solidFill>
                  <a:schemeClr val="tx1"/>
                </a:solidFill>
                <a:latin typeface="Arial Narrow" panose="020B0606020202030204" pitchFamily="34" charset="0"/>
              </a:rPr>
              <a:t>• Issuers with EBITDA of more than $50M.</a:t>
            </a:r>
          </a:p>
        </p:txBody>
      </p:sp>
      <p:graphicFrame>
        <p:nvGraphicFramePr>
          <p:cNvPr id="2" name="Table 1">
            <a:extLst>
              <a:ext uri="{FF2B5EF4-FFF2-40B4-BE49-F238E27FC236}">
                <a16:creationId xmlns:a16="http://schemas.microsoft.com/office/drawing/2014/main" id="{F4F5477C-E4FA-E649-3426-DF34534F0328}"/>
              </a:ext>
            </a:extLst>
          </p:cNvPr>
          <p:cNvGraphicFramePr>
            <a:graphicFrameLocks noGrp="1"/>
          </p:cNvGraphicFramePr>
          <p:nvPr>
            <p:extLst>
              <p:ext uri="{D42A27DB-BD31-4B8C-83A1-F6EECF244321}">
                <p14:modId xmlns:p14="http://schemas.microsoft.com/office/powerpoint/2010/main" val="1569596731"/>
              </p:ext>
            </p:extLst>
          </p:nvPr>
        </p:nvGraphicFramePr>
        <p:xfrm>
          <a:off x="762001" y="1066800"/>
          <a:ext cx="7619998" cy="5002277"/>
        </p:xfrm>
        <a:graphic>
          <a:graphicData uri="http://schemas.openxmlformats.org/drawingml/2006/table">
            <a:tbl>
              <a:tblPr/>
              <a:tblGrid>
                <a:gridCol w="1295399">
                  <a:extLst>
                    <a:ext uri="{9D8B030D-6E8A-4147-A177-3AD203B41FA5}">
                      <a16:colId xmlns:a16="http://schemas.microsoft.com/office/drawing/2014/main" val="3629340555"/>
                    </a:ext>
                  </a:extLst>
                </a:gridCol>
                <a:gridCol w="762000">
                  <a:extLst>
                    <a:ext uri="{9D8B030D-6E8A-4147-A177-3AD203B41FA5}">
                      <a16:colId xmlns:a16="http://schemas.microsoft.com/office/drawing/2014/main" val="1285002510"/>
                    </a:ext>
                  </a:extLst>
                </a:gridCol>
                <a:gridCol w="685800">
                  <a:extLst>
                    <a:ext uri="{9D8B030D-6E8A-4147-A177-3AD203B41FA5}">
                      <a16:colId xmlns:a16="http://schemas.microsoft.com/office/drawing/2014/main" val="1153983026"/>
                    </a:ext>
                  </a:extLst>
                </a:gridCol>
                <a:gridCol w="685800">
                  <a:extLst>
                    <a:ext uri="{9D8B030D-6E8A-4147-A177-3AD203B41FA5}">
                      <a16:colId xmlns:a16="http://schemas.microsoft.com/office/drawing/2014/main" val="1567638939"/>
                    </a:ext>
                  </a:extLst>
                </a:gridCol>
                <a:gridCol w="685800">
                  <a:extLst>
                    <a:ext uri="{9D8B030D-6E8A-4147-A177-3AD203B41FA5}">
                      <a16:colId xmlns:a16="http://schemas.microsoft.com/office/drawing/2014/main" val="1430363888"/>
                    </a:ext>
                  </a:extLst>
                </a:gridCol>
                <a:gridCol w="685800">
                  <a:extLst>
                    <a:ext uri="{9D8B030D-6E8A-4147-A177-3AD203B41FA5}">
                      <a16:colId xmlns:a16="http://schemas.microsoft.com/office/drawing/2014/main" val="1032110929"/>
                    </a:ext>
                  </a:extLst>
                </a:gridCol>
                <a:gridCol w="762000">
                  <a:extLst>
                    <a:ext uri="{9D8B030D-6E8A-4147-A177-3AD203B41FA5}">
                      <a16:colId xmlns:a16="http://schemas.microsoft.com/office/drawing/2014/main" val="366467595"/>
                    </a:ext>
                  </a:extLst>
                </a:gridCol>
                <a:gridCol w="685800">
                  <a:extLst>
                    <a:ext uri="{9D8B030D-6E8A-4147-A177-3AD203B41FA5}">
                      <a16:colId xmlns:a16="http://schemas.microsoft.com/office/drawing/2014/main" val="354746005"/>
                    </a:ext>
                  </a:extLst>
                </a:gridCol>
                <a:gridCol w="685800">
                  <a:extLst>
                    <a:ext uri="{9D8B030D-6E8A-4147-A177-3AD203B41FA5}">
                      <a16:colId xmlns:a16="http://schemas.microsoft.com/office/drawing/2014/main" val="2312041660"/>
                    </a:ext>
                  </a:extLst>
                </a:gridCol>
                <a:gridCol w="685799">
                  <a:extLst>
                    <a:ext uri="{9D8B030D-6E8A-4147-A177-3AD203B41FA5}">
                      <a16:colId xmlns:a16="http://schemas.microsoft.com/office/drawing/2014/main" val="674685340"/>
                    </a:ext>
                  </a:extLst>
                </a:gridCol>
              </a:tblGrid>
              <a:tr h="128707">
                <a:tc>
                  <a:txBody>
                    <a:bodyPr/>
                    <a:lstStyle/>
                    <a:p>
                      <a:pPr algn="l" fontAlgn="ctr"/>
                      <a:endParaRPr lang="en-US" sz="800" b="0" i="0" u="none" strike="noStrike" dirty="0">
                        <a:solidFill>
                          <a:srgbClr val="FFFFFF"/>
                        </a:solidFill>
                        <a:effectLst/>
                        <a:latin typeface="Arial Narrow" panose="020B0606020202030204" pitchFamily="34" charset="0"/>
                      </a:endParaRP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2009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dirty="0">
                          <a:solidFill>
                            <a:srgbClr val="FFFFFF"/>
                          </a:solidFill>
                          <a:effectLst/>
                          <a:latin typeface="Arial Narrow" panose="020B0606020202030204" pitchFamily="34" charset="0"/>
                        </a:rPr>
                        <a:t>2015</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2016</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2979760455"/>
                  </a:ext>
                </a:extLst>
              </a:tr>
              <a:tr h="128707">
                <a:tc>
                  <a:txBody>
                    <a:bodyPr/>
                    <a:lstStyle/>
                    <a:p>
                      <a:pPr algn="l" fontAlgn="ctr"/>
                      <a:r>
                        <a:rPr lang="en-US" sz="800" b="1" i="0" u="none" strike="noStrike" dirty="0">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54.6%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161494940"/>
                  </a:ext>
                </a:extLst>
              </a:tr>
              <a:tr h="128707">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3.3%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430402982"/>
                  </a:ext>
                </a:extLst>
              </a:tr>
              <a:tr h="128707">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8.6%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8.5%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500253844"/>
                  </a:ext>
                </a:extLst>
              </a:tr>
              <a:tr h="128707">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204923491"/>
                  </a:ext>
                </a:extLst>
              </a:tr>
              <a:tr h="128707">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6.0%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75536542"/>
                  </a:ext>
                </a:extLst>
              </a:tr>
              <a:tr h="128707">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169721035"/>
                  </a:ext>
                </a:extLst>
              </a:tr>
              <a:tr h="128707">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85109088"/>
                  </a:ext>
                </a:extLst>
              </a:tr>
              <a:tr h="128707">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0.8%</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081539032"/>
                  </a:ext>
                </a:extLst>
              </a:tr>
              <a:tr h="128707">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08358800"/>
                  </a:ext>
                </a:extLst>
              </a:tr>
              <a:tr h="128707">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485301333"/>
                  </a:ext>
                </a:extLst>
              </a:tr>
              <a:tr h="128707">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8693485"/>
                  </a:ext>
                </a:extLst>
              </a:tr>
              <a:tr h="105493">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34607404"/>
                  </a:ext>
                </a:extLst>
              </a:tr>
              <a:tr h="128707">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38.9%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58.2%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62.2%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61.0%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57.3%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16320203"/>
                  </a:ext>
                </a:extLst>
              </a:tr>
              <a:tr h="128707">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0.9%</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688244487"/>
                  </a:ext>
                </a:extLst>
              </a:tr>
              <a:tr h="128707">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35.2%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37.8%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78332531"/>
                  </a:ext>
                </a:extLst>
              </a:tr>
              <a:tr h="128707">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$562M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$331M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$279M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$615M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$541M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$1176M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$802M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$827M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$1036M</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583742594"/>
                  </a:ext>
                </a:extLst>
              </a:tr>
              <a:tr h="128707">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$2446M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$931M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$1403M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$1558M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$1051M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$2231M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$1296M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$1452M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$2110M</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4499934"/>
                  </a:ext>
                </a:extLst>
              </a:tr>
              <a:tr h="128707">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58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72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107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481173918"/>
                  </a:ext>
                </a:extLst>
              </a:tr>
              <a:tr h="105493">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06483485"/>
                  </a:ext>
                </a:extLst>
              </a:tr>
              <a:tr h="128707">
                <a:tc>
                  <a:txBody>
                    <a:bodyPr/>
                    <a:lstStyle/>
                    <a:p>
                      <a:pPr algn="l" fontAlgn="ctr"/>
                      <a:r>
                        <a:rPr lang="en-US" sz="800" b="0" i="0" u="none" strike="noStrike">
                          <a:solidFill>
                            <a:srgbClr val="FFFFFF"/>
                          </a:solidFill>
                          <a:effectLst/>
                          <a:latin typeface="Arial Narrow" panose="020B0606020202030204" pitchFamily="34" charset="0"/>
                        </a:rPr>
                        <a:t> </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2017</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2018</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2019</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2020</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2021</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dirty="0">
                          <a:solidFill>
                            <a:srgbClr val="FFFFFF"/>
                          </a:solidFill>
                          <a:effectLst/>
                          <a:latin typeface="Arial Narrow" panose="020B0606020202030204" pitchFamily="34" charset="0"/>
                        </a:rPr>
                        <a:t>2022</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2023</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2024</a:t>
                      </a:r>
                    </a:p>
                  </a:txBody>
                  <a:tcPr marL="0" marR="0" marT="0" marB="0" anchor="ctr">
                    <a:lnL>
                      <a:noFill/>
                    </a:lnL>
                    <a:lnR>
                      <a:noFill/>
                    </a:lnR>
                    <a:lnT>
                      <a:noFill/>
                    </a:lnT>
                    <a:lnB>
                      <a:noFill/>
                    </a:lnB>
                    <a:solidFill>
                      <a:srgbClr val="051C38"/>
                    </a:solidFill>
                  </a:tcPr>
                </a:tc>
                <a:tc>
                  <a:txBody>
                    <a:bodyPr/>
                    <a:lstStyle/>
                    <a:p>
                      <a:pPr algn="ctr" fontAlgn="ctr"/>
                      <a:r>
                        <a:rPr lang="en-US" sz="800" b="1" i="0" u="none" strike="noStrike">
                          <a:solidFill>
                            <a:srgbClr val="FFFFFF"/>
                          </a:solidFill>
                          <a:effectLst/>
                          <a:latin typeface="Arial Narrow" panose="020B0606020202030204" pitchFamily="34" charset="0"/>
                        </a:rPr>
                        <a:t>3Q24</a:t>
                      </a:r>
                    </a:p>
                  </a:txBody>
                  <a:tcPr marL="0" marR="0" marT="0" marB="0" anchor="ctr">
                    <a:lnL>
                      <a:noFill/>
                    </a:lnL>
                    <a:lnR>
                      <a:noFill/>
                    </a:lnR>
                    <a:lnT>
                      <a:noFill/>
                    </a:lnT>
                    <a:lnB>
                      <a:noFill/>
                    </a:lnB>
                    <a:solidFill>
                      <a:srgbClr val="051C38"/>
                    </a:solidFill>
                  </a:tcPr>
                </a:tc>
                <a:extLst>
                  <a:ext uri="{0D108BD9-81ED-4DB2-BD59-A6C34878D82A}">
                    <a16:rowId xmlns:a16="http://schemas.microsoft.com/office/drawing/2014/main" val="2045875459"/>
                  </a:ext>
                </a:extLst>
              </a:tr>
              <a:tr h="128707">
                <a:tc>
                  <a:txBody>
                    <a:bodyPr/>
                    <a:lstStyle/>
                    <a:p>
                      <a:pPr algn="l" fontAlgn="ctr"/>
                      <a:r>
                        <a:rPr lang="en-US" sz="800" b="1" i="0" u="none" strike="noStrike">
                          <a:effectLst/>
                          <a:latin typeface="Arial Narrow" panose="020B0606020202030204" pitchFamily="34" charset="0"/>
                        </a:rPr>
                        <a:t>Bank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53.1%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55.7%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36.1%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43.9%</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44.6%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556497524"/>
                  </a:ext>
                </a:extLst>
              </a:tr>
              <a:tr h="128707">
                <a:tc>
                  <a:txBody>
                    <a:bodyPr/>
                    <a:lstStyle/>
                    <a:p>
                      <a:pPr algn="l" fontAlgn="ctr"/>
                      <a:r>
                        <a:rPr lang="en-US" sz="800" b="1" i="0" u="none" strike="noStrike">
                          <a:effectLst/>
                          <a:latin typeface="Arial Narrow" panose="020B0606020202030204" pitchFamily="34" charset="0"/>
                        </a:rPr>
                        <a:t>Secured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8.3%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507407838"/>
                  </a:ext>
                </a:extLst>
              </a:tr>
              <a:tr h="128707">
                <a:tc>
                  <a:txBody>
                    <a:bodyPr/>
                    <a:lstStyle/>
                    <a:p>
                      <a:pPr algn="l" fontAlgn="ctr"/>
                      <a:r>
                        <a:rPr lang="en-US" sz="800" b="1" i="0" u="none" strike="noStrike">
                          <a:effectLst/>
                          <a:latin typeface="Arial Narrow" panose="020B0606020202030204" pitchFamily="34" charset="0"/>
                        </a:rPr>
                        <a:t>Sr Unsec'd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491874998"/>
                  </a:ext>
                </a:extLst>
              </a:tr>
              <a:tr h="128707">
                <a:tc>
                  <a:txBody>
                    <a:bodyPr/>
                    <a:lstStyle/>
                    <a:p>
                      <a:pPr algn="l" fontAlgn="ctr"/>
                      <a:r>
                        <a:rPr lang="en-US" sz="800" b="1" i="0" u="none" strike="noStrike">
                          <a:effectLst/>
                          <a:latin typeface="Arial Narrow" panose="020B0606020202030204" pitchFamily="34" charset="0"/>
                        </a:rPr>
                        <a:t>Public/144a High Yield</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789509307"/>
                  </a:ext>
                </a:extLst>
              </a:tr>
              <a:tr h="128707">
                <a:tc>
                  <a:txBody>
                    <a:bodyPr/>
                    <a:lstStyle/>
                    <a:p>
                      <a:pPr algn="l" fontAlgn="ctr"/>
                      <a:r>
                        <a:rPr lang="en-US" sz="800" b="1" i="0" u="none" strike="noStrike">
                          <a:effectLst/>
                          <a:latin typeface="Arial Narrow" panose="020B0606020202030204" pitchFamily="34" charset="0"/>
                        </a:rPr>
                        <a:t>Bridge Loan</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868211371"/>
                  </a:ext>
                </a:extLst>
              </a:tr>
              <a:tr h="128707">
                <a:tc>
                  <a:txBody>
                    <a:bodyPr/>
                    <a:lstStyle/>
                    <a:p>
                      <a:pPr algn="l" fontAlgn="ctr"/>
                      <a:r>
                        <a:rPr lang="en-US" sz="800" b="1" i="0" u="none" strike="noStrike">
                          <a:effectLst/>
                          <a:latin typeface="Arial Narrow" panose="020B0606020202030204" pitchFamily="34" charset="0"/>
                        </a:rPr>
                        <a:t>Mezzanine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211921328"/>
                  </a:ext>
                </a:extLst>
              </a:tr>
              <a:tr h="128707">
                <a:tc>
                  <a:txBody>
                    <a:bodyPr/>
                    <a:lstStyle/>
                    <a:p>
                      <a:pPr algn="l" fontAlgn="ctr"/>
                      <a:r>
                        <a:rPr lang="en-US" sz="800" b="1" i="0" u="none" strike="noStrike">
                          <a:effectLst/>
                          <a:latin typeface="Arial Narrow" panose="020B0606020202030204" pitchFamily="34" charset="0"/>
                        </a:rPr>
                        <a:t>HoldCo Debt / Seller Note</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2.1%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582538552"/>
                  </a:ext>
                </a:extLst>
              </a:tr>
              <a:tr h="128707">
                <a:tc>
                  <a:txBody>
                    <a:bodyPr/>
                    <a:lstStyle/>
                    <a:p>
                      <a:pPr algn="l" fontAlgn="ctr"/>
                      <a:r>
                        <a:rPr lang="en-US" sz="800" b="1" i="0" u="none" strike="noStrike">
                          <a:effectLst/>
                          <a:latin typeface="Arial Narrow" panose="020B0606020202030204" pitchFamily="34" charset="0"/>
                        </a:rPr>
                        <a:t>Preferred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1.6%</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323910533"/>
                  </a:ext>
                </a:extLst>
              </a:tr>
              <a:tr h="128707">
                <a:tc>
                  <a:txBody>
                    <a:bodyPr/>
                    <a:lstStyle/>
                    <a:p>
                      <a:pPr algn="l" fontAlgn="ctr"/>
                      <a:r>
                        <a:rPr lang="en-US" sz="800" b="1" i="0" u="none" strike="noStrike">
                          <a:effectLst/>
                          <a:latin typeface="Arial Narrow" panose="020B0606020202030204" pitchFamily="34" charset="0"/>
                        </a:rPr>
                        <a:t>Common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39.7%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44.5%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48.0%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52.2%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959681205"/>
                  </a:ext>
                </a:extLst>
              </a:tr>
              <a:tr h="128707">
                <a:tc>
                  <a:txBody>
                    <a:bodyPr/>
                    <a:lstStyle/>
                    <a:p>
                      <a:pPr algn="l" fontAlgn="ctr"/>
                      <a:r>
                        <a:rPr lang="en-US" sz="800" b="1" i="0" u="none" strike="noStrike">
                          <a:effectLst/>
                          <a:latin typeface="Arial Narrow" panose="020B0606020202030204" pitchFamily="34" charset="0"/>
                        </a:rPr>
                        <a:t>Rollover Equity</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1.8%</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1.4%</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189963058"/>
                  </a:ext>
                </a:extLst>
              </a:tr>
              <a:tr h="128707">
                <a:tc>
                  <a:txBody>
                    <a:bodyPr/>
                    <a:lstStyle/>
                    <a:p>
                      <a:pPr algn="l" fontAlgn="ctr"/>
                      <a:r>
                        <a:rPr lang="en-US" sz="800" b="1" i="0" u="none" strike="noStrike">
                          <a:effectLst/>
                          <a:latin typeface="Arial Narrow" panose="020B0606020202030204" pitchFamily="34" charset="0"/>
                        </a:rPr>
                        <a:t>Other</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0.5%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1.7%</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1.2%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76512854"/>
                  </a:ext>
                </a:extLst>
              </a:tr>
              <a:tr h="105493">
                <a:tc>
                  <a:txBody>
                    <a:bodyPr/>
                    <a:lstStyle/>
                    <a:p>
                      <a:pPr algn="l" fontAlgn="ctr"/>
                      <a:r>
                        <a:rPr lang="en-US" sz="800" b="1"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l"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908309427"/>
                  </a:ext>
                </a:extLst>
              </a:tr>
              <a:tr h="128707">
                <a:tc>
                  <a:txBody>
                    <a:bodyPr/>
                    <a:lstStyle/>
                    <a:p>
                      <a:pPr algn="l" fontAlgn="ctr"/>
                      <a:r>
                        <a:rPr lang="en-US" sz="800" b="1" i="0" u="none" strike="noStrike">
                          <a:effectLst/>
                          <a:latin typeface="Arial Narrow" panose="020B0606020202030204" pitchFamily="34" charset="0"/>
                        </a:rPr>
                        <a:t>Total Senior Debt</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56.7%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58.1%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50.1%</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51.8%</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51.6%</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45.0%</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47.1%</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46.6%</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312949325"/>
                  </a:ext>
                </a:extLst>
              </a:tr>
              <a:tr h="128707">
                <a:tc>
                  <a:txBody>
                    <a:bodyPr/>
                    <a:lstStyle/>
                    <a:p>
                      <a:pPr algn="l" fontAlgn="ctr"/>
                      <a:r>
                        <a:rPr lang="en-US" sz="800" b="1" i="0" u="none" strike="noStrike">
                          <a:effectLst/>
                          <a:latin typeface="Arial Narrow" panose="020B0606020202030204" pitchFamily="34" charset="0"/>
                        </a:rPr>
                        <a:t>Total Sub Debt</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0.2%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0.0%</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1958356545"/>
                  </a:ext>
                </a:extLst>
              </a:tr>
              <a:tr h="128707">
                <a:tc>
                  <a:txBody>
                    <a:bodyPr/>
                    <a:lstStyle/>
                    <a:p>
                      <a:pPr algn="l" fontAlgn="ctr"/>
                      <a:r>
                        <a:rPr lang="en-US" sz="800" b="1" i="0" u="none" strike="noStrike">
                          <a:effectLst/>
                          <a:latin typeface="Arial Narrow" panose="020B0606020202030204" pitchFamily="34" charset="0"/>
                        </a:rPr>
                        <a:t>Total Equity</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42.4%</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41.5%</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45.9%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49.3%</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47.7%</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46.9%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dirty="0">
                          <a:effectLst/>
                          <a:latin typeface="Arial Narrow" panose="020B0606020202030204" pitchFamily="34" charset="0"/>
                        </a:rPr>
                        <a:t>52.9%</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51.2%</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52.2%</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868817351"/>
                  </a:ext>
                </a:extLst>
              </a:tr>
              <a:tr h="128707">
                <a:tc>
                  <a:txBody>
                    <a:bodyPr/>
                    <a:lstStyle/>
                    <a:p>
                      <a:pPr algn="l" fontAlgn="ctr"/>
                      <a:r>
                        <a:rPr lang="en-US" sz="800" b="1" i="0" u="none" strike="noStrike">
                          <a:effectLst/>
                          <a:latin typeface="Arial Narrow" panose="020B0606020202030204" pitchFamily="34" charset="0"/>
                        </a:rPr>
                        <a:t>Average Loan Size</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$937M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$1176M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$1269M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$1266M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$1302M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$2281M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dirty="0">
                          <a:effectLst/>
                          <a:latin typeface="Arial Narrow" panose="020B0606020202030204" pitchFamily="34" charset="0"/>
                        </a:rPr>
                        <a:t>$1555M</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$1707M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$1428M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558032665"/>
                  </a:ext>
                </a:extLst>
              </a:tr>
              <a:tr h="128707">
                <a:tc>
                  <a:txBody>
                    <a:bodyPr/>
                    <a:lstStyle/>
                    <a:p>
                      <a:pPr algn="l" fontAlgn="ctr"/>
                      <a:r>
                        <a:rPr lang="en-US" sz="800" b="1" i="0" u="none" strike="noStrike">
                          <a:effectLst/>
                          <a:latin typeface="Arial Narrow" panose="020B0606020202030204" pitchFamily="34" charset="0"/>
                        </a:rPr>
                        <a:t>Average Sources</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$1574M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$1997M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$2563M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$2603M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$2567M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$4257M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$4303M</a:t>
                      </a:r>
                    </a:p>
                  </a:txBody>
                  <a:tcPr marL="0" marR="0" marT="0" marB="0" anchor="ctr">
                    <a:lnL>
                      <a:noFill/>
                    </a:lnL>
                    <a:lnR>
                      <a:noFill/>
                    </a:lnR>
                    <a:lnT>
                      <a:noFill/>
                    </a:lnT>
                    <a:lnB>
                      <a:noFill/>
                    </a:lnB>
                    <a:solidFill>
                      <a:srgbClr val="FFFFFF"/>
                    </a:solidFill>
                  </a:tcPr>
                </a:tc>
                <a:tc>
                  <a:txBody>
                    <a:bodyPr/>
                    <a:lstStyle/>
                    <a:p>
                      <a:pPr algn="r" fontAlgn="ctr"/>
                      <a:r>
                        <a:rPr lang="en-US" sz="800" b="0" i="0" u="none" strike="noStrike">
                          <a:effectLst/>
                          <a:latin typeface="Arial Narrow" panose="020B0606020202030204" pitchFamily="34" charset="0"/>
                        </a:rPr>
                        <a:t>$3397M</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a:effectLst/>
                          <a:latin typeface="Arial Narrow" panose="020B0606020202030204" pitchFamily="34" charset="0"/>
                        </a:rPr>
                        <a:t>$2774M</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2235666917"/>
                  </a:ext>
                </a:extLst>
              </a:tr>
              <a:tr h="131772">
                <a:tc>
                  <a:txBody>
                    <a:bodyPr/>
                    <a:lstStyle/>
                    <a:p>
                      <a:pPr algn="l" fontAlgn="ctr"/>
                      <a:r>
                        <a:rPr lang="en-US" sz="800" b="1" i="0" u="none" strike="noStrike">
                          <a:effectLst/>
                          <a:latin typeface="Arial Narrow" panose="020B0606020202030204" pitchFamily="34" charset="0"/>
                        </a:rPr>
                        <a:t>Observations</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123</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132</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95</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71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141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47</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31</a:t>
                      </a:r>
                    </a:p>
                  </a:txBody>
                  <a:tcPr marL="0" marR="0" marT="0" marB="0" anchor="ctr">
                    <a:lnL>
                      <a:noFill/>
                    </a:lnL>
                    <a:lnR>
                      <a:noFill/>
                    </a:lnR>
                    <a:lnT>
                      <a:noFill/>
                    </a:lnT>
                    <a:lnB>
                      <a:noFill/>
                    </a:lnB>
                    <a:solidFill>
                      <a:srgbClr val="F8F5EF"/>
                    </a:solidFill>
                  </a:tcPr>
                </a:tc>
                <a:tc>
                  <a:txBody>
                    <a:bodyPr/>
                    <a:lstStyle/>
                    <a:p>
                      <a:pPr algn="r" fontAlgn="ctr"/>
                      <a:r>
                        <a:rPr lang="en-US" sz="800" b="0" i="0" u="none" strike="noStrike">
                          <a:effectLst/>
                          <a:latin typeface="Arial Narrow" panose="020B0606020202030204" pitchFamily="34" charset="0"/>
                        </a:rPr>
                        <a:t>39</a:t>
                      </a:r>
                    </a:p>
                  </a:txBody>
                  <a:tcPr marL="0" marR="0" marT="0" marB="0" anchor="ctr">
                    <a:lnL>
                      <a:noFill/>
                    </a:lnL>
                    <a:lnR>
                      <a:noFill/>
                    </a:lnR>
                    <a:lnT>
                      <a:noFill/>
                    </a:lnT>
                    <a:lnB>
                      <a:noFill/>
                    </a:lnB>
                    <a:solidFill>
                      <a:srgbClr val="EFEADD"/>
                    </a:solidFill>
                  </a:tcPr>
                </a:tc>
                <a:tc>
                  <a:txBody>
                    <a:bodyPr/>
                    <a:lstStyle/>
                    <a:p>
                      <a:pPr algn="r" fontAlgn="ctr"/>
                      <a:r>
                        <a:rPr lang="en-US" sz="800" b="0" i="0" u="none" strike="noStrike" dirty="0">
                          <a:effectLst/>
                          <a:latin typeface="Arial Narrow" panose="020B0606020202030204" pitchFamily="34" charset="0"/>
                        </a:rPr>
                        <a:t>18</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408971550"/>
                  </a:ext>
                </a:extLst>
              </a:tr>
            </a:tbl>
          </a:graphicData>
        </a:graphic>
      </p:graphicFrame>
    </p:spTree>
    <p:extLst>
      <p:ext uri="{BB962C8B-B14F-4D97-AF65-F5344CB8AC3E}">
        <p14:creationId xmlns:p14="http://schemas.microsoft.com/office/powerpoint/2010/main" val="351084372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Industry</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2824151304"/>
              </p:ext>
            </p:extLst>
          </p:nvPr>
        </p:nvGraphicFramePr>
        <p:xfrm>
          <a:off x="440531" y="857244"/>
          <a:ext cx="3979070" cy="1184148"/>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a:effectLst/>
                          <a:latin typeface="Arial" panose="020B0604020202020204" pitchFamily="34" charset="0"/>
                        </a:rPr>
                        <a:t>New-Issue LBO Loan Volume by Industry - YTD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a:effectLst/>
                          <a:latin typeface="Arial" panose="020B0604020202020204" pitchFamily="34" charset="0"/>
                        </a:rPr>
                        <a:t>New-Issue LBO Loan Volume by Industry - Current Quarter</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197358">
                <a:tc>
                  <a:txBody>
                    <a:bodyPr/>
                    <a:lstStyle/>
                    <a:p>
                      <a:pPr algn="l" fontAlgn="b"/>
                      <a:r>
                        <a:rPr lang="en-US" sz="800" b="0" i="0" u="none" strike="noStrike">
                          <a:effectLst/>
                          <a:latin typeface="Arial" panose="020B0604020202020204" pitchFamily="34" charset="0"/>
                        </a:rPr>
                        <a:t>New-Issue Sponsored Loan Volume by Industry - YTD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7358">
                <a:tc>
                  <a:txBody>
                    <a:bodyPr/>
                    <a:lstStyle/>
                    <a:p>
                      <a:pPr algn="l" fontAlgn="b"/>
                      <a:r>
                        <a:rPr lang="en-US" sz="800" b="0" i="0" u="none" strike="noStrike">
                          <a:effectLst/>
                          <a:latin typeface="Arial" panose="020B0604020202020204" pitchFamily="34" charset="0"/>
                        </a:rPr>
                        <a:t>New-Issue Sponsored Loan Volume by Industry - Current Quarter</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38</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r h="197358">
                <a:tc>
                  <a:txBody>
                    <a:bodyPr/>
                    <a:lstStyle/>
                    <a:p>
                      <a:pPr algn="l" fontAlgn="b"/>
                      <a:r>
                        <a:rPr lang="en-US" sz="800" b="0" i="0" u="none" strike="noStrike">
                          <a:effectLst/>
                          <a:latin typeface="Arial" panose="020B0604020202020204" pitchFamily="34" charset="0"/>
                        </a:rPr>
                        <a:t>Purchase Price Multiples and Equity Contribution by Industry</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39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457812"/>
                  </a:ext>
                </a:extLst>
              </a:tr>
              <a:tr h="197358">
                <a:tc>
                  <a:txBody>
                    <a:bodyPr/>
                    <a:lstStyle/>
                    <a:p>
                      <a:pPr algn="l" fontAlgn="b"/>
                      <a:r>
                        <a:rPr lang="en-US" sz="800" b="0" i="0" u="none" strike="noStrike">
                          <a:effectLst/>
                          <a:latin typeface="Arial" panose="020B0604020202020204" pitchFamily="34" charset="0"/>
                        </a:rPr>
                        <a:t>Credit Statistics of LBOs by Industry</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40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52395"/>
                  </a:ext>
                </a:extLst>
              </a:tr>
            </a:tbl>
          </a:graphicData>
        </a:graphic>
      </p:graphicFrame>
    </p:spTree>
    <p:extLst>
      <p:ext uri="{BB962C8B-B14F-4D97-AF65-F5344CB8AC3E}">
        <p14:creationId xmlns:p14="http://schemas.microsoft.com/office/powerpoint/2010/main" val="2146769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(59.4B)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($50.8B)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Industry</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New-Issue LBO Loan Volume by Industry – 1Q-3Q 2024</a:t>
            </a:r>
          </a:p>
        </p:txBody>
      </p:sp>
      <p:graphicFrame>
        <p:nvGraphicFramePr>
          <p:cNvPr id="4" name="Object 5">
            <a:extLst>
              <a:ext uri="{FF2B5EF4-FFF2-40B4-BE49-F238E27FC236}">
                <a16:creationId xmlns:a16="http://schemas.microsoft.com/office/drawing/2014/main" id="{A69DB5C2-52F9-B10A-AC62-8AB95682B532}"/>
              </a:ext>
            </a:extLst>
          </p:cNvPr>
          <p:cNvGraphicFramePr>
            <a:graphicFrameLocks/>
          </p:cNvGraphicFramePr>
          <p:nvPr>
            <p:extLst>
              <p:ext uri="{D42A27DB-BD31-4B8C-83A1-F6EECF244321}">
                <p14:modId xmlns:p14="http://schemas.microsoft.com/office/powerpoint/2010/main" val="302321246"/>
              </p:ext>
            </p:extLst>
          </p:nvPr>
        </p:nvGraphicFramePr>
        <p:xfrm>
          <a:off x="447263"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a:extLst>
              <a:ext uri="{FF2B5EF4-FFF2-40B4-BE49-F238E27FC236}">
                <a16:creationId xmlns:a16="http://schemas.microsoft.com/office/drawing/2014/main" id="{C73A430B-15D1-B70C-0919-CE5207C0EAC9}"/>
              </a:ext>
            </a:extLst>
          </p:cNvPr>
          <p:cNvGraphicFramePr>
            <a:graphicFrameLocks/>
          </p:cNvGraphicFramePr>
          <p:nvPr>
            <p:extLst>
              <p:ext uri="{D42A27DB-BD31-4B8C-83A1-F6EECF244321}">
                <p14:modId xmlns:p14="http://schemas.microsoft.com/office/powerpoint/2010/main" val="3539521138"/>
              </p:ext>
            </p:extLst>
          </p:nvPr>
        </p:nvGraphicFramePr>
        <p:xfrm>
          <a:off x="4791074"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88877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($24.15B)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($20.6B)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Industry</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New-Issue LBO Loan Volume by Industry – 3Q24</a:t>
            </a:r>
          </a:p>
        </p:txBody>
      </p:sp>
      <p:graphicFrame>
        <p:nvGraphicFramePr>
          <p:cNvPr id="6" name="Object 5">
            <a:extLst>
              <a:ext uri="{FF2B5EF4-FFF2-40B4-BE49-F238E27FC236}">
                <a16:creationId xmlns:a16="http://schemas.microsoft.com/office/drawing/2014/main" id="{FC9A46F0-AFFC-57FB-EE34-60B90741C0BA}"/>
              </a:ext>
            </a:extLst>
          </p:cNvPr>
          <p:cNvGraphicFramePr>
            <a:graphicFrameLocks/>
          </p:cNvGraphicFramePr>
          <p:nvPr>
            <p:extLst>
              <p:ext uri="{D42A27DB-BD31-4B8C-83A1-F6EECF244321}">
                <p14:modId xmlns:p14="http://schemas.microsoft.com/office/powerpoint/2010/main" val="1511080469"/>
              </p:ext>
            </p:extLst>
          </p:nvPr>
        </p:nvGraphicFramePr>
        <p:xfrm>
          <a:off x="447674"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4">
            <a:extLst>
              <a:ext uri="{FF2B5EF4-FFF2-40B4-BE49-F238E27FC236}">
                <a16:creationId xmlns:a16="http://schemas.microsoft.com/office/drawing/2014/main" id="{7E949833-170F-3842-13FB-14773AD58AEE}"/>
              </a:ext>
            </a:extLst>
          </p:cNvPr>
          <p:cNvGraphicFramePr>
            <a:graphicFrameLocks/>
          </p:cNvGraphicFramePr>
          <p:nvPr>
            <p:extLst>
              <p:ext uri="{D42A27DB-BD31-4B8C-83A1-F6EECF244321}">
                <p14:modId xmlns:p14="http://schemas.microsoft.com/office/powerpoint/2010/main" val="975923247"/>
              </p:ext>
            </p:extLst>
          </p:nvPr>
        </p:nvGraphicFramePr>
        <p:xfrm>
          <a:off x="4791074"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5866983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($307.45B)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($268.3B)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Industry</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New-Issue Sponsored Loan Volume by Industry – 1Q-3Q 2024</a:t>
            </a:r>
          </a:p>
        </p:txBody>
      </p:sp>
      <p:graphicFrame>
        <p:nvGraphicFramePr>
          <p:cNvPr id="4" name="Object 5">
            <a:extLst>
              <a:ext uri="{FF2B5EF4-FFF2-40B4-BE49-F238E27FC236}">
                <a16:creationId xmlns:a16="http://schemas.microsoft.com/office/drawing/2014/main" id="{3728BC13-5200-0EBF-DD9A-7114A55D03FD}"/>
              </a:ext>
            </a:extLst>
          </p:cNvPr>
          <p:cNvGraphicFramePr>
            <a:graphicFrameLocks/>
          </p:cNvGraphicFramePr>
          <p:nvPr>
            <p:extLst>
              <p:ext uri="{D42A27DB-BD31-4B8C-83A1-F6EECF244321}">
                <p14:modId xmlns:p14="http://schemas.microsoft.com/office/powerpoint/2010/main" val="2343782673"/>
              </p:ext>
            </p:extLst>
          </p:nvPr>
        </p:nvGraphicFramePr>
        <p:xfrm>
          <a:off x="456184"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a:extLst>
              <a:ext uri="{FF2B5EF4-FFF2-40B4-BE49-F238E27FC236}">
                <a16:creationId xmlns:a16="http://schemas.microsoft.com/office/drawing/2014/main" id="{4DEC9019-732C-9599-54BF-B30599197E30}"/>
              </a:ext>
            </a:extLst>
          </p:cNvPr>
          <p:cNvGraphicFramePr>
            <a:graphicFrameLocks/>
          </p:cNvGraphicFramePr>
          <p:nvPr>
            <p:extLst>
              <p:ext uri="{D42A27DB-BD31-4B8C-83A1-F6EECF244321}">
                <p14:modId xmlns:p14="http://schemas.microsoft.com/office/powerpoint/2010/main" val="1574425807"/>
              </p:ext>
            </p:extLst>
          </p:nvPr>
        </p:nvGraphicFramePr>
        <p:xfrm>
          <a:off x="4817872"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355981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($88.9B)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($75.2B)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Industry</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New-Issue Sponsored Loan Volume by Industry – 3Q24</a:t>
            </a:r>
          </a:p>
        </p:txBody>
      </p:sp>
      <p:graphicFrame>
        <p:nvGraphicFramePr>
          <p:cNvPr id="6" name="Object 5">
            <a:extLst>
              <a:ext uri="{FF2B5EF4-FFF2-40B4-BE49-F238E27FC236}">
                <a16:creationId xmlns:a16="http://schemas.microsoft.com/office/drawing/2014/main" id="{4FDCAF8C-87AD-3DB2-FD65-7BBB34C20E8D}"/>
              </a:ext>
            </a:extLst>
          </p:cNvPr>
          <p:cNvGraphicFramePr>
            <a:graphicFrameLocks/>
          </p:cNvGraphicFramePr>
          <p:nvPr>
            <p:extLst>
              <p:ext uri="{D42A27DB-BD31-4B8C-83A1-F6EECF244321}">
                <p14:modId xmlns:p14="http://schemas.microsoft.com/office/powerpoint/2010/main" val="1906640293"/>
              </p:ext>
            </p:extLst>
          </p:nvPr>
        </p:nvGraphicFramePr>
        <p:xfrm>
          <a:off x="466727"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Object 4">
            <a:extLst>
              <a:ext uri="{FF2B5EF4-FFF2-40B4-BE49-F238E27FC236}">
                <a16:creationId xmlns:a16="http://schemas.microsoft.com/office/drawing/2014/main" id="{AB8B0618-A875-010C-1A01-8E989094EB2D}"/>
              </a:ext>
            </a:extLst>
          </p:cNvPr>
          <p:cNvGraphicFramePr>
            <a:graphicFrameLocks/>
          </p:cNvGraphicFramePr>
          <p:nvPr>
            <p:extLst>
              <p:ext uri="{D42A27DB-BD31-4B8C-83A1-F6EECF244321}">
                <p14:modId xmlns:p14="http://schemas.microsoft.com/office/powerpoint/2010/main" val="2124432019"/>
              </p:ext>
            </p:extLst>
          </p:nvPr>
        </p:nvGraphicFramePr>
        <p:xfrm>
          <a:off x="4791073"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0968372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Industry</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54864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Purchase Price Multiples and Equity Contribution by Industry</a:t>
            </a:r>
            <a:endParaRPr lang="en-US" sz="1200" dirty="0">
              <a:solidFill>
                <a:schemeClr val="tx1"/>
              </a:solidFill>
              <a:latin typeface="Arial Narrow" panose="020B0606020202030204" pitchFamily="34" charset="0"/>
            </a:endParaRPr>
          </a:p>
        </p:txBody>
      </p:sp>
      <p:graphicFrame>
        <p:nvGraphicFramePr>
          <p:cNvPr id="4" name="Table 3">
            <a:extLst>
              <a:ext uri="{FF2B5EF4-FFF2-40B4-BE49-F238E27FC236}">
                <a16:creationId xmlns:a16="http://schemas.microsoft.com/office/drawing/2014/main" id="{9F134C54-4EFB-5D9C-6640-066AD4A7BE28}"/>
              </a:ext>
            </a:extLst>
          </p:cNvPr>
          <p:cNvGraphicFramePr>
            <a:graphicFrameLocks noGrp="1"/>
          </p:cNvGraphicFramePr>
          <p:nvPr>
            <p:extLst>
              <p:ext uri="{D42A27DB-BD31-4B8C-83A1-F6EECF244321}">
                <p14:modId xmlns:p14="http://schemas.microsoft.com/office/powerpoint/2010/main" val="3495081884"/>
              </p:ext>
            </p:extLst>
          </p:nvPr>
        </p:nvGraphicFramePr>
        <p:xfrm>
          <a:off x="762000" y="1066800"/>
          <a:ext cx="7467599" cy="4914916"/>
        </p:xfrm>
        <a:graphic>
          <a:graphicData uri="http://schemas.openxmlformats.org/drawingml/2006/table">
            <a:tbl>
              <a:tblPr/>
              <a:tblGrid>
                <a:gridCol w="390381">
                  <a:extLst>
                    <a:ext uri="{9D8B030D-6E8A-4147-A177-3AD203B41FA5}">
                      <a16:colId xmlns:a16="http://schemas.microsoft.com/office/drawing/2014/main" val="1443741657"/>
                    </a:ext>
                  </a:extLst>
                </a:gridCol>
                <a:gridCol w="75557">
                  <a:extLst>
                    <a:ext uri="{9D8B030D-6E8A-4147-A177-3AD203B41FA5}">
                      <a16:colId xmlns:a16="http://schemas.microsoft.com/office/drawing/2014/main" val="1066422289"/>
                    </a:ext>
                  </a:extLst>
                </a:gridCol>
                <a:gridCol w="396677">
                  <a:extLst>
                    <a:ext uri="{9D8B030D-6E8A-4147-A177-3AD203B41FA5}">
                      <a16:colId xmlns:a16="http://schemas.microsoft.com/office/drawing/2014/main" val="2733675972"/>
                    </a:ext>
                  </a:extLst>
                </a:gridCol>
                <a:gridCol w="75557">
                  <a:extLst>
                    <a:ext uri="{9D8B030D-6E8A-4147-A177-3AD203B41FA5}">
                      <a16:colId xmlns:a16="http://schemas.microsoft.com/office/drawing/2014/main" val="2199364449"/>
                    </a:ext>
                  </a:extLst>
                </a:gridCol>
                <a:gridCol w="396677">
                  <a:extLst>
                    <a:ext uri="{9D8B030D-6E8A-4147-A177-3AD203B41FA5}">
                      <a16:colId xmlns:a16="http://schemas.microsoft.com/office/drawing/2014/main" val="429354743"/>
                    </a:ext>
                  </a:extLst>
                </a:gridCol>
                <a:gridCol w="75557">
                  <a:extLst>
                    <a:ext uri="{9D8B030D-6E8A-4147-A177-3AD203B41FA5}">
                      <a16:colId xmlns:a16="http://schemas.microsoft.com/office/drawing/2014/main" val="709426901"/>
                    </a:ext>
                  </a:extLst>
                </a:gridCol>
                <a:gridCol w="396677">
                  <a:extLst>
                    <a:ext uri="{9D8B030D-6E8A-4147-A177-3AD203B41FA5}">
                      <a16:colId xmlns:a16="http://schemas.microsoft.com/office/drawing/2014/main" val="3434553071"/>
                    </a:ext>
                  </a:extLst>
                </a:gridCol>
                <a:gridCol w="75557">
                  <a:extLst>
                    <a:ext uri="{9D8B030D-6E8A-4147-A177-3AD203B41FA5}">
                      <a16:colId xmlns:a16="http://schemas.microsoft.com/office/drawing/2014/main" val="3808084234"/>
                    </a:ext>
                  </a:extLst>
                </a:gridCol>
                <a:gridCol w="396677">
                  <a:extLst>
                    <a:ext uri="{9D8B030D-6E8A-4147-A177-3AD203B41FA5}">
                      <a16:colId xmlns:a16="http://schemas.microsoft.com/office/drawing/2014/main" val="1162613061"/>
                    </a:ext>
                  </a:extLst>
                </a:gridCol>
                <a:gridCol w="314824">
                  <a:extLst>
                    <a:ext uri="{9D8B030D-6E8A-4147-A177-3AD203B41FA5}">
                      <a16:colId xmlns:a16="http://schemas.microsoft.com/office/drawing/2014/main" val="3363453838"/>
                    </a:ext>
                  </a:extLst>
                </a:gridCol>
                <a:gridCol w="390381">
                  <a:extLst>
                    <a:ext uri="{9D8B030D-6E8A-4147-A177-3AD203B41FA5}">
                      <a16:colId xmlns:a16="http://schemas.microsoft.com/office/drawing/2014/main" val="784454679"/>
                    </a:ext>
                  </a:extLst>
                </a:gridCol>
                <a:gridCol w="75557">
                  <a:extLst>
                    <a:ext uri="{9D8B030D-6E8A-4147-A177-3AD203B41FA5}">
                      <a16:colId xmlns:a16="http://schemas.microsoft.com/office/drawing/2014/main" val="1446675280"/>
                    </a:ext>
                  </a:extLst>
                </a:gridCol>
                <a:gridCol w="396677">
                  <a:extLst>
                    <a:ext uri="{9D8B030D-6E8A-4147-A177-3AD203B41FA5}">
                      <a16:colId xmlns:a16="http://schemas.microsoft.com/office/drawing/2014/main" val="1997274384"/>
                    </a:ext>
                  </a:extLst>
                </a:gridCol>
                <a:gridCol w="75557">
                  <a:extLst>
                    <a:ext uri="{9D8B030D-6E8A-4147-A177-3AD203B41FA5}">
                      <a16:colId xmlns:a16="http://schemas.microsoft.com/office/drawing/2014/main" val="3256571943"/>
                    </a:ext>
                  </a:extLst>
                </a:gridCol>
                <a:gridCol w="396677">
                  <a:extLst>
                    <a:ext uri="{9D8B030D-6E8A-4147-A177-3AD203B41FA5}">
                      <a16:colId xmlns:a16="http://schemas.microsoft.com/office/drawing/2014/main" val="2681030302"/>
                    </a:ext>
                  </a:extLst>
                </a:gridCol>
                <a:gridCol w="75557">
                  <a:extLst>
                    <a:ext uri="{9D8B030D-6E8A-4147-A177-3AD203B41FA5}">
                      <a16:colId xmlns:a16="http://schemas.microsoft.com/office/drawing/2014/main" val="4056043933"/>
                    </a:ext>
                  </a:extLst>
                </a:gridCol>
                <a:gridCol w="396677">
                  <a:extLst>
                    <a:ext uri="{9D8B030D-6E8A-4147-A177-3AD203B41FA5}">
                      <a16:colId xmlns:a16="http://schemas.microsoft.com/office/drawing/2014/main" val="3475005427"/>
                    </a:ext>
                  </a:extLst>
                </a:gridCol>
                <a:gridCol w="75557">
                  <a:extLst>
                    <a:ext uri="{9D8B030D-6E8A-4147-A177-3AD203B41FA5}">
                      <a16:colId xmlns:a16="http://schemas.microsoft.com/office/drawing/2014/main" val="1978777994"/>
                    </a:ext>
                  </a:extLst>
                </a:gridCol>
                <a:gridCol w="396677">
                  <a:extLst>
                    <a:ext uri="{9D8B030D-6E8A-4147-A177-3AD203B41FA5}">
                      <a16:colId xmlns:a16="http://schemas.microsoft.com/office/drawing/2014/main" val="2015940458"/>
                    </a:ext>
                  </a:extLst>
                </a:gridCol>
                <a:gridCol w="314824">
                  <a:extLst>
                    <a:ext uri="{9D8B030D-6E8A-4147-A177-3AD203B41FA5}">
                      <a16:colId xmlns:a16="http://schemas.microsoft.com/office/drawing/2014/main" val="3824306516"/>
                    </a:ext>
                  </a:extLst>
                </a:gridCol>
                <a:gridCol w="390381">
                  <a:extLst>
                    <a:ext uri="{9D8B030D-6E8A-4147-A177-3AD203B41FA5}">
                      <a16:colId xmlns:a16="http://schemas.microsoft.com/office/drawing/2014/main" val="2373733522"/>
                    </a:ext>
                  </a:extLst>
                </a:gridCol>
                <a:gridCol w="75557">
                  <a:extLst>
                    <a:ext uri="{9D8B030D-6E8A-4147-A177-3AD203B41FA5}">
                      <a16:colId xmlns:a16="http://schemas.microsoft.com/office/drawing/2014/main" val="3891102184"/>
                    </a:ext>
                  </a:extLst>
                </a:gridCol>
                <a:gridCol w="396677">
                  <a:extLst>
                    <a:ext uri="{9D8B030D-6E8A-4147-A177-3AD203B41FA5}">
                      <a16:colId xmlns:a16="http://schemas.microsoft.com/office/drawing/2014/main" val="1089152476"/>
                    </a:ext>
                  </a:extLst>
                </a:gridCol>
                <a:gridCol w="75557">
                  <a:extLst>
                    <a:ext uri="{9D8B030D-6E8A-4147-A177-3AD203B41FA5}">
                      <a16:colId xmlns:a16="http://schemas.microsoft.com/office/drawing/2014/main" val="3958812112"/>
                    </a:ext>
                  </a:extLst>
                </a:gridCol>
                <a:gridCol w="396677">
                  <a:extLst>
                    <a:ext uri="{9D8B030D-6E8A-4147-A177-3AD203B41FA5}">
                      <a16:colId xmlns:a16="http://schemas.microsoft.com/office/drawing/2014/main" val="1419305021"/>
                    </a:ext>
                  </a:extLst>
                </a:gridCol>
                <a:gridCol w="75557">
                  <a:extLst>
                    <a:ext uri="{9D8B030D-6E8A-4147-A177-3AD203B41FA5}">
                      <a16:colId xmlns:a16="http://schemas.microsoft.com/office/drawing/2014/main" val="2169007046"/>
                    </a:ext>
                  </a:extLst>
                </a:gridCol>
                <a:gridCol w="396677">
                  <a:extLst>
                    <a:ext uri="{9D8B030D-6E8A-4147-A177-3AD203B41FA5}">
                      <a16:colId xmlns:a16="http://schemas.microsoft.com/office/drawing/2014/main" val="860006512"/>
                    </a:ext>
                  </a:extLst>
                </a:gridCol>
                <a:gridCol w="75557">
                  <a:extLst>
                    <a:ext uri="{9D8B030D-6E8A-4147-A177-3AD203B41FA5}">
                      <a16:colId xmlns:a16="http://schemas.microsoft.com/office/drawing/2014/main" val="4165831946"/>
                    </a:ext>
                  </a:extLst>
                </a:gridCol>
                <a:gridCol w="396677">
                  <a:extLst>
                    <a:ext uri="{9D8B030D-6E8A-4147-A177-3AD203B41FA5}">
                      <a16:colId xmlns:a16="http://schemas.microsoft.com/office/drawing/2014/main" val="1085670577"/>
                    </a:ext>
                  </a:extLst>
                </a:gridCol>
              </a:tblGrid>
              <a:tr h="106846">
                <a:tc gridSpan="9">
                  <a:txBody>
                    <a:bodyPr/>
                    <a:lstStyle/>
                    <a:p>
                      <a:pPr algn="ctr" fontAlgn="ctr"/>
                      <a:r>
                        <a:rPr lang="en-US" sz="700" b="1" i="0" u="none" strike="noStrike" dirty="0">
                          <a:solidFill>
                            <a:srgbClr val="FFFFFF"/>
                          </a:solidFill>
                          <a:effectLst/>
                          <a:latin typeface="Arial Narrow" panose="020B0606020202030204" pitchFamily="34" charset="0"/>
                        </a:rPr>
                        <a:t>Automotive</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a:solidFill>
                            <a:srgbClr val="FFFFFF"/>
                          </a:solidFill>
                          <a:effectLst/>
                          <a:latin typeface="Arial Narrow" panose="020B0606020202030204" pitchFamily="34" charset="0"/>
                        </a:rPr>
                        <a:t>Building Materials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a:solidFill>
                            <a:srgbClr val="FFFFFF"/>
                          </a:solidFill>
                          <a:effectLst/>
                          <a:latin typeface="Arial Narrow" panose="020B0606020202030204" pitchFamily="34" charset="0"/>
                        </a:rPr>
                        <a:t>Chemicals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386878083"/>
                  </a:ext>
                </a:extLst>
              </a:tr>
              <a:tr h="106846">
                <a:tc>
                  <a:txBody>
                    <a:bodyPr/>
                    <a:lstStyle/>
                    <a:p>
                      <a:pPr algn="ctr" fontAlgn="ctr"/>
                      <a:r>
                        <a:rPr lang="en-US" sz="700" b="1"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3936614554"/>
                  </a:ext>
                </a:extLst>
              </a:tr>
              <a:tr h="106846">
                <a:tc>
                  <a:txBody>
                    <a:bodyPr/>
                    <a:lstStyle/>
                    <a:p>
                      <a:pPr algn="ctr" fontAlgn="ctr"/>
                      <a:r>
                        <a:rPr lang="en-US" sz="700" b="0" i="0" u="none" strike="noStrike" dirty="0">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6.67x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7.00x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36.9%</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7.64x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7.01x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578515572"/>
                  </a:ext>
                </a:extLst>
              </a:tr>
              <a:tr h="106846">
                <a:tc>
                  <a:txBody>
                    <a:bodyPr/>
                    <a:lstStyle/>
                    <a:p>
                      <a:pPr algn="ctr" fontAlgn="ctr"/>
                      <a:r>
                        <a:rPr lang="en-US" sz="700" b="0" i="0" u="none" strike="noStrike" dirty="0">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8.70x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9.08x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37.2%</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7.47x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7.81x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34.5%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9379437"/>
                  </a:ext>
                </a:extLst>
              </a:tr>
              <a:tr h="106846">
                <a:tc>
                  <a:txBody>
                    <a:bodyPr/>
                    <a:lstStyle/>
                    <a:p>
                      <a:pPr algn="ctr" fontAlgn="ctr"/>
                      <a:r>
                        <a:rPr lang="en-US" sz="700" b="0" i="0" u="none" strike="noStrike" dirty="0">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6.67x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26.5%</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7.64x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8.04x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32.0%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324912533"/>
                  </a:ext>
                </a:extLst>
              </a:tr>
              <a:tr h="106846">
                <a:tc>
                  <a:txBody>
                    <a:bodyPr/>
                    <a:lstStyle/>
                    <a:p>
                      <a:pPr algn="ctr" fontAlgn="ctr"/>
                      <a:r>
                        <a:rPr lang="en-US" sz="700" b="0" i="0" u="none" strike="noStrike" dirty="0">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8.65x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8.98x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8.98x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40.4%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43664926"/>
                  </a:ext>
                </a:extLst>
              </a:tr>
              <a:tr h="106846">
                <a:tc>
                  <a:txBody>
                    <a:bodyPr/>
                    <a:lstStyle/>
                    <a:p>
                      <a:pPr algn="ctr" fontAlgn="ctr"/>
                      <a:r>
                        <a:rPr lang="en-US" sz="700" b="0" i="0" u="none" strike="noStrike" dirty="0">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8.52x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8.88x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41.0%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7.98x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38.0%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8.80x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625786537"/>
                  </a:ext>
                </a:extLst>
              </a:tr>
              <a:tr h="106846">
                <a:tc>
                  <a:txBody>
                    <a:bodyPr/>
                    <a:lstStyle/>
                    <a:p>
                      <a:pPr algn="ctr" fontAlgn="ctr"/>
                      <a:r>
                        <a:rPr lang="en-US" sz="700" b="0" i="0" u="none" strike="noStrike" dirty="0">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10.53x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10.83x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43.4%</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8.99x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54452796"/>
                  </a:ext>
                </a:extLst>
              </a:tr>
              <a:tr h="106846">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9.41x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0.31x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9.72x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35.7%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8.94x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37.4%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601717887"/>
                  </a:ext>
                </a:extLst>
              </a:tr>
              <a:tr h="106846">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12.71x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42.9%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9.81x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10.19x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5459232"/>
                  </a:ext>
                </a:extLst>
              </a:tr>
              <a:tr h="106846">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9.67x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10.09x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44.6%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9.63x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41.3%</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762676349"/>
                  </a:ext>
                </a:extLst>
              </a:tr>
              <a:tr h="106846">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12.79x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10.12x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10.49x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9.68x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10.00x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38.5%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12749584"/>
                  </a:ext>
                </a:extLst>
              </a:tr>
              <a:tr h="106846">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11.38x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11.80x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41.7%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0.04x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44.8%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11.19x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27.7%</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243516250"/>
                  </a:ext>
                </a:extLst>
              </a:tr>
              <a:tr h="106846">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11.11x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52.1%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46009403"/>
                  </a:ext>
                </a:extLst>
              </a:tr>
              <a:tr h="106846">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10.40x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10.75x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52.7%</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907567726"/>
                  </a:ext>
                </a:extLst>
              </a:tr>
              <a:tr h="106846">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1628537545"/>
                  </a:ext>
                </a:extLst>
              </a:tr>
              <a:tr h="106846">
                <a:tc gridSpan="9">
                  <a:txBody>
                    <a:bodyPr/>
                    <a:lstStyle/>
                    <a:p>
                      <a:pPr algn="ctr" fontAlgn="ctr"/>
                      <a:r>
                        <a:rPr lang="en-US" sz="700" b="1" i="0" u="none" strike="noStrike">
                          <a:solidFill>
                            <a:srgbClr val="FFFFFF"/>
                          </a:solidFill>
                          <a:effectLst/>
                          <a:latin typeface="Arial Narrow" panose="020B0606020202030204" pitchFamily="34" charset="0"/>
                        </a:rPr>
                        <a:t>Computers &amp; Electronics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dirty="0">
                          <a:solidFill>
                            <a:srgbClr val="FFFFFF"/>
                          </a:solidFill>
                          <a:effectLst/>
                          <a:latin typeface="Arial Narrow" panose="020B0606020202030204" pitchFamily="34" charset="0"/>
                        </a:rPr>
                        <a:t>Food &amp; Beverage</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a:solidFill>
                            <a:srgbClr val="FFFFFF"/>
                          </a:solidFill>
                          <a:effectLst/>
                          <a:latin typeface="Arial Narrow" panose="020B0606020202030204" pitchFamily="34" charset="0"/>
                        </a:rPr>
                        <a:t>Healthcare </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282018424"/>
                  </a:ext>
                </a:extLst>
              </a:tr>
              <a:tr h="106846">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9.69x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38.7%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8.96x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39.0%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126584965"/>
                  </a:ext>
                </a:extLst>
              </a:tr>
              <a:tr h="106846">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9.69x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10.07x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39.0%</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7.81x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35.6%</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10.16x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39.4%</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35777907"/>
                  </a:ext>
                </a:extLst>
              </a:tr>
              <a:tr h="106846">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11.85x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9.72x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10.01x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34.9%</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39461485"/>
                  </a:ext>
                </a:extLst>
              </a:tr>
              <a:tr h="106846">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11.76x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10.92x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42.6%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7595670"/>
                  </a:ext>
                </a:extLst>
              </a:tr>
              <a:tr h="106846">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11.96x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8.77x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9.12x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10.79x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11.11x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46.4%</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55882711"/>
                  </a:ext>
                </a:extLst>
              </a:tr>
              <a:tr h="106846">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9.94x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41.2%</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8.11x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0.69x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8.80x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38.2%</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10.86x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43.7%</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44177685"/>
                  </a:ext>
                </a:extLst>
              </a:tr>
              <a:tr h="106846">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11.81x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10.79x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39.2%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11.14x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42.5%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644553059"/>
                  </a:ext>
                </a:extLst>
              </a:tr>
              <a:tr h="106846">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13.38x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13.81x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12.96x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51.6%</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12.50x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12.94x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46.5%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914571320"/>
                  </a:ext>
                </a:extLst>
              </a:tr>
              <a:tr h="106846">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11.09x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38.5%</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13.42x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13.78x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50.8%</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362896502"/>
                  </a:ext>
                </a:extLst>
              </a:tr>
              <a:tr h="106846">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10.22x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43.6%</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10.76x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11.01x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42.2%</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13.34x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13.72x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50.6%</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04884239"/>
                  </a:ext>
                </a:extLst>
              </a:tr>
              <a:tr h="106846">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11.82x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12.15x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38.7%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12.85x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0.58x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46.0%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13.98x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14.43x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53.7%</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827611234"/>
                  </a:ext>
                </a:extLst>
              </a:tr>
              <a:tr h="106846">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14.42x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15.00x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597052683"/>
                  </a:ext>
                </a:extLst>
              </a:tr>
              <a:tr h="106846">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13.86x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14.26x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51.5%</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606557628"/>
                  </a:ext>
                </a:extLst>
              </a:tr>
              <a:tr h="106846">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dirty="0">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extLst>
                  <a:ext uri="{0D108BD9-81ED-4DB2-BD59-A6C34878D82A}">
                    <a16:rowId xmlns:a16="http://schemas.microsoft.com/office/drawing/2014/main" val="2258901456"/>
                  </a:ext>
                </a:extLst>
              </a:tr>
              <a:tr h="106846">
                <a:tc gridSpan="9">
                  <a:txBody>
                    <a:bodyPr/>
                    <a:lstStyle/>
                    <a:p>
                      <a:pPr algn="ctr" fontAlgn="ctr"/>
                      <a:r>
                        <a:rPr lang="en-US" sz="700" b="1" i="0" u="none" strike="noStrike">
                          <a:solidFill>
                            <a:srgbClr val="FFFFFF"/>
                          </a:solidFill>
                          <a:effectLst/>
                          <a:latin typeface="Arial Narrow" panose="020B0606020202030204" pitchFamily="34" charset="0"/>
                        </a:rPr>
                        <a:t>Services &amp; Leasing</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a:solidFill>
                            <a:srgbClr val="FFFFFF"/>
                          </a:solidFill>
                          <a:effectLst/>
                          <a:latin typeface="Arial Narrow" panose="020B0606020202030204" pitchFamily="34" charset="0"/>
                        </a:rPr>
                        <a:t>Industrial &lt;=500M</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9">
                  <a:txBody>
                    <a:bodyPr/>
                    <a:lstStyle/>
                    <a:p>
                      <a:pPr algn="ctr" fontAlgn="ctr"/>
                      <a:r>
                        <a:rPr lang="en-US" sz="700" b="1" i="0" u="none" strike="noStrike">
                          <a:solidFill>
                            <a:srgbClr val="FFFFFF"/>
                          </a:solidFill>
                          <a:effectLst/>
                          <a:latin typeface="Arial Narrow" panose="020B0606020202030204" pitchFamily="34" charset="0"/>
                        </a:rPr>
                        <a:t>Industrial &gt;500M</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49583194"/>
                  </a:ext>
                </a:extLst>
              </a:tr>
              <a:tr h="106846">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l"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Fees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Total PPM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Equity </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4107453301"/>
                  </a:ext>
                </a:extLst>
              </a:tr>
              <a:tr h="106846">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8.79x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39.0%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7.03x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7.38x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39.2%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7.77x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8.14x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34.5%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920400168"/>
                  </a:ext>
                </a:extLst>
              </a:tr>
              <a:tr h="106846">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8.68x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36.6%</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7.17x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7.55x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38.0%</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8.51x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8.85x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36.1%</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62076909"/>
                  </a:ext>
                </a:extLst>
              </a:tr>
              <a:tr h="106846">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9.90x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37.4%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6.84x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7.20x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36.7%</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9.00x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32.7%</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251123444"/>
                  </a:ext>
                </a:extLst>
              </a:tr>
              <a:tr h="106846">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10.48x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10.80x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8.22x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8.93x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35.8%</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668815518"/>
                  </a:ext>
                </a:extLst>
              </a:tr>
              <a:tr h="106846">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9.22x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40.9%</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7.38x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7.71x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36.9%</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9.72x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40.7%</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915129583"/>
                  </a:ext>
                </a:extLst>
              </a:tr>
              <a:tr h="106846">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12.00x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46.8%</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6.63x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7.12x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36.5%</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9.88x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39.5%</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225752721"/>
                  </a:ext>
                </a:extLst>
              </a:tr>
              <a:tr h="106846">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11.97x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41.4%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38.9%</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9.94x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38.5%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021688069"/>
                  </a:ext>
                </a:extLst>
              </a:tr>
              <a:tr h="106846">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12.07x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12.49x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46.9%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10.77x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10.91x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40.9%</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247023480"/>
                  </a:ext>
                </a:extLst>
              </a:tr>
              <a:tr h="106846">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12.10x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0.46x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12.56x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47.3%</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10.87x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47.0%</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234204127"/>
                  </a:ext>
                </a:extLst>
              </a:tr>
              <a:tr h="106846">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11.51x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11.90x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38.8%</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10.67x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11.03x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42.2%</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6672939"/>
                  </a:ext>
                </a:extLst>
              </a:tr>
              <a:tr h="106846">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13.99x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52.8%</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11.04x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11.39x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42.5%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698742118"/>
                  </a:ext>
                </a:extLst>
              </a:tr>
              <a:tr h="106846">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11.05x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57.8%</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FFFF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10.78x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0.46x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11.24x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52.0%</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25608564"/>
                  </a:ext>
                </a:extLst>
              </a:tr>
              <a:tr h="106846">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10.76x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11.13x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49.8%</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l" fontAlgn="b"/>
                      <a:endParaRPr lang="en-US" sz="700" b="0" i="0" u="none" strike="noStrike">
                        <a:effectLst/>
                        <a:latin typeface="Arial Narrow" panose="020B0606020202030204" pitchFamily="34" charset="0"/>
                      </a:endParaRPr>
                    </a:p>
                  </a:txBody>
                  <a:tcPr marL="0" marR="0" marT="0" marB="0" anchor="b">
                    <a:lnL>
                      <a:noFill/>
                    </a:lnL>
                    <a:lnR>
                      <a:noFill/>
                    </a:lnR>
                    <a:lnT>
                      <a:noFill/>
                    </a:lnT>
                    <a:lnB>
                      <a:noFill/>
                    </a:lnB>
                    <a:no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8F5EF"/>
                    </a:solidFill>
                  </a:tcPr>
                </a:tc>
                <a:tc>
                  <a:txBody>
                    <a:bodyPr/>
                    <a:lstStyle/>
                    <a:p>
                      <a:pPr algn="l"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8.97x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0.36x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9.33x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48.5%</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147475094"/>
                  </a:ext>
                </a:extLst>
              </a:tr>
            </a:tbl>
          </a:graphicData>
        </a:graphic>
      </p:graphicFrame>
    </p:spTree>
    <p:extLst>
      <p:ext uri="{BB962C8B-B14F-4D97-AF65-F5344CB8AC3E}">
        <p14:creationId xmlns:p14="http://schemas.microsoft.com/office/powerpoint/2010/main" val="39010690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B842934-187E-F0C9-F8FB-E58BF3F03759}"/>
              </a:ext>
            </a:extLst>
          </p:cNvPr>
          <p:cNvSpPr>
            <a:spLocks noGrp="1"/>
          </p:cNvSpPr>
          <p:nvPr>
            <p:ph type="title"/>
          </p:nvPr>
        </p:nvSpPr>
        <p:spPr>
          <a:xfrm>
            <a:off x="447675" y="249237"/>
            <a:ext cx="8262938" cy="284163"/>
          </a:xfrm>
          <a:prstGeom prst="rect">
            <a:avLst/>
          </a:prstGeom>
        </p:spPr>
        <p:txBody>
          <a:bodyPr/>
          <a:lstStyle/>
          <a:p>
            <a:r>
              <a:rPr lang="en-US" dirty="0"/>
              <a:t>Table of contents</a:t>
            </a:r>
          </a:p>
        </p:txBody>
      </p:sp>
      <p:graphicFrame>
        <p:nvGraphicFramePr>
          <p:cNvPr id="8" name="Table 7">
            <a:extLst>
              <a:ext uri="{FF2B5EF4-FFF2-40B4-BE49-F238E27FC236}">
                <a16:creationId xmlns:a16="http://schemas.microsoft.com/office/drawing/2014/main" id="{16DE9D4F-9971-B642-6409-DBCA6E811937}"/>
              </a:ext>
            </a:extLst>
          </p:cNvPr>
          <p:cNvGraphicFramePr>
            <a:graphicFrameLocks noGrp="1"/>
          </p:cNvGraphicFramePr>
          <p:nvPr>
            <p:extLst>
              <p:ext uri="{D42A27DB-BD31-4B8C-83A1-F6EECF244321}">
                <p14:modId xmlns:p14="http://schemas.microsoft.com/office/powerpoint/2010/main" val="4257576271"/>
              </p:ext>
            </p:extLst>
          </p:nvPr>
        </p:nvGraphicFramePr>
        <p:xfrm>
          <a:off x="440531" y="857244"/>
          <a:ext cx="3979070" cy="2356929"/>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213399">
                <a:tc>
                  <a:txBody>
                    <a:bodyPr/>
                    <a:lstStyle/>
                    <a:p>
                      <a:pPr algn="l" fontAlgn="b"/>
                      <a:r>
                        <a:rPr lang="en-US" sz="800" b="0" i="0" u="none" strike="noStrike" dirty="0">
                          <a:effectLst/>
                          <a:latin typeface="+mn-lt"/>
                        </a:rPr>
                        <a:t>Total US LBO Transaction Volume</a:t>
                      </a:r>
                    </a:p>
                  </a:txBody>
                  <a:tcPr marR="3810" marT="381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5</a:t>
                      </a:r>
                    </a:p>
                  </a:txBody>
                  <a:tcPr marL="3810" marR="3810" marT="3810" marB="0" anchor="ctr">
                    <a:lnL w="12700" cmpd="sng">
                      <a:noFill/>
                    </a:lnL>
                    <a:lnR w="12700" cmpd="sng">
                      <a:noFill/>
                    </a:lnR>
                    <a:lnT w="12700" cmpd="sng">
                      <a:noFill/>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9789364"/>
                  </a:ext>
                </a:extLst>
              </a:tr>
              <a:tr h="214353">
                <a:tc>
                  <a:txBody>
                    <a:bodyPr/>
                    <a:lstStyle/>
                    <a:p>
                      <a:pPr algn="l" fontAlgn="b"/>
                      <a:r>
                        <a:rPr lang="en-US" sz="800" b="0" i="0" u="none" strike="noStrike" dirty="0">
                          <a:effectLst/>
                          <a:latin typeface="+mn-lt"/>
                        </a:rPr>
                        <a:t>Total US LBO Loan Volume</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6</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57024142"/>
                  </a:ext>
                </a:extLst>
              </a:tr>
              <a:tr h="214353">
                <a:tc>
                  <a:txBody>
                    <a:bodyPr/>
                    <a:lstStyle/>
                    <a:p>
                      <a:pPr algn="l" fontAlgn="b"/>
                      <a:r>
                        <a:rPr lang="en-US" sz="800" b="0" i="0" u="none" strike="noStrike" dirty="0">
                          <a:effectLst/>
                          <a:latin typeface="+mn-lt"/>
                        </a:rPr>
                        <a:t>Total US Sponsored Transaction Volume</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effectLst/>
                          <a:latin typeface="+mn-lt"/>
                        </a:rPr>
                        <a:t>pg. 7</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58092113"/>
                  </a:ext>
                </a:extLst>
              </a:tr>
              <a:tr h="214353">
                <a:tc>
                  <a:txBody>
                    <a:bodyPr/>
                    <a:lstStyle/>
                    <a:p>
                      <a:pPr algn="l" fontAlgn="b"/>
                      <a:r>
                        <a:rPr lang="en-US" sz="800" b="0" i="0" u="none" strike="noStrike" dirty="0">
                          <a:effectLst/>
                          <a:latin typeface="+mn-lt"/>
                        </a:rPr>
                        <a:t>Total US Sponsored Loan Volume</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8</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214353">
                <a:tc>
                  <a:txBody>
                    <a:bodyPr/>
                    <a:lstStyle/>
                    <a:p>
                      <a:pPr algn="l" fontAlgn="b"/>
                      <a:r>
                        <a:rPr lang="en-US" sz="800" b="0" i="0" u="none" strike="noStrike" dirty="0">
                          <a:effectLst/>
                          <a:latin typeface="+mn-lt"/>
                        </a:rPr>
                        <a:t>US Sponsored New Issue Loan Volume by Purpose - YTD</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a:effectLst/>
                          <a:latin typeface="+mn-lt"/>
                        </a:rPr>
                        <a:t>pg. 9</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97789010"/>
                  </a:ext>
                </a:extLst>
              </a:tr>
              <a:tr h="214353">
                <a:tc>
                  <a:txBody>
                    <a:bodyPr/>
                    <a:lstStyle/>
                    <a:p>
                      <a:pPr algn="l" fontAlgn="b"/>
                      <a:r>
                        <a:rPr lang="en-US" sz="800" b="0" i="0" u="none" strike="noStrike" dirty="0">
                          <a:effectLst/>
                          <a:latin typeface="+mn-lt"/>
                        </a:rPr>
                        <a:t>US Sponsored New Issue Loan Volume by Purpose - Current Quarter</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10</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214353">
                <a:tc>
                  <a:txBody>
                    <a:bodyPr/>
                    <a:lstStyle/>
                    <a:p>
                      <a:pPr algn="l" fontAlgn="b"/>
                      <a:r>
                        <a:rPr lang="en-US" sz="800" b="0" i="0" u="none" strike="noStrike" dirty="0">
                          <a:effectLst/>
                          <a:latin typeface="+mn-lt"/>
                        </a:rPr>
                        <a:t>Distribution by Transaction Size for US LBOs</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11</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r h="214353">
                <a:tc>
                  <a:txBody>
                    <a:bodyPr/>
                    <a:lstStyle/>
                    <a:p>
                      <a:pPr algn="l" fontAlgn="b"/>
                      <a:r>
                        <a:rPr lang="en-US" sz="800" b="0" i="0" u="none" strike="noStrike" dirty="0">
                          <a:effectLst/>
                          <a:latin typeface="+mn-lt"/>
                        </a:rPr>
                        <a:t>Average Transaction Size for US LBOs</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12</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52395"/>
                  </a:ext>
                </a:extLst>
              </a:tr>
              <a:tr h="214353">
                <a:tc>
                  <a:txBody>
                    <a:bodyPr/>
                    <a:lstStyle/>
                    <a:p>
                      <a:pPr algn="l" fontAlgn="b"/>
                      <a:r>
                        <a:rPr lang="en-US" sz="800" b="0" i="0" u="none" strike="noStrike" dirty="0">
                          <a:effectLst/>
                          <a:latin typeface="+mn-lt"/>
                        </a:rPr>
                        <a:t>Distribution Transaction Volume by Type for US LBOs</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13</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838190"/>
                  </a:ext>
                </a:extLst>
              </a:tr>
              <a:tr h="214353">
                <a:tc>
                  <a:txBody>
                    <a:bodyPr/>
                    <a:lstStyle/>
                    <a:p>
                      <a:pPr algn="l" fontAlgn="b"/>
                      <a:r>
                        <a:rPr lang="en-US" sz="800" b="0" i="0" u="none" strike="noStrike" dirty="0">
                          <a:effectLst/>
                          <a:latin typeface="+mn-lt"/>
                        </a:rPr>
                        <a:t>Distribution Transaction Count by Type for US LBOs</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14</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45256028"/>
                  </a:ext>
                </a:extLst>
              </a:tr>
              <a:tr h="214353">
                <a:tc>
                  <a:txBody>
                    <a:bodyPr/>
                    <a:lstStyle/>
                    <a:p>
                      <a:pPr algn="l" fontAlgn="b"/>
                      <a:r>
                        <a:rPr lang="en-US" sz="800" b="0" i="0" u="none" strike="noStrike" dirty="0">
                          <a:effectLst/>
                          <a:latin typeface="+mn-lt"/>
                        </a:rPr>
                        <a:t>Loan Structures for US LBOs</a:t>
                      </a:r>
                    </a:p>
                  </a:txBody>
                  <a:tcPr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b"/>
                      <a:r>
                        <a:rPr lang="en-US" sz="800" b="0" i="0" u="none" strike="noStrike" dirty="0">
                          <a:effectLst/>
                          <a:latin typeface="+mn-lt"/>
                        </a:rPr>
                        <a:t>pg. 15</a:t>
                      </a:r>
                    </a:p>
                  </a:txBody>
                  <a:tcPr marL="3810" marR="3810" marT="3810" marB="0" anchor="ctr">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67987445"/>
                  </a:ext>
                </a:extLst>
              </a:tr>
            </a:tbl>
          </a:graphicData>
        </a:graphic>
      </p:graphicFrame>
    </p:spTree>
    <p:extLst>
      <p:ext uri="{BB962C8B-B14F-4D97-AF65-F5344CB8AC3E}">
        <p14:creationId xmlns:p14="http://schemas.microsoft.com/office/powerpoint/2010/main" val="217852502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AE3380E-A8E4-EB5A-DACC-2B38C030A463}"/>
              </a:ext>
            </a:extLst>
          </p:cNvPr>
          <p:cNvSpPr>
            <a:spLocks noGrp="1"/>
          </p:cNvSpPr>
          <p:nvPr>
            <p:ph type="title"/>
          </p:nvPr>
        </p:nvSpPr>
        <p:spPr>
          <a:xfrm>
            <a:off x="447675" y="249237"/>
            <a:ext cx="8262938" cy="284163"/>
          </a:xfrm>
          <a:prstGeom prst="rect">
            <a:avLst/>
          </a:prstGeom>
        </p:spPr>
        <p:txBody>
          <a:bodyPr/>
          <a:lstStyle/>
          <a:p>
            <a:r>
              <a:rPr lang="en-US" dirty="0"/>
              <a:t>Industry</a:t>
            </a:r>
          </a:p>
        </p:txBody>
      </p:sp>
      <p:sp>
        <p:nvSpPr>
          <p:cNvPr id="7" name="Text Placeholder 1">
            <a:extLst>
              <a:ext uri="{FF2B5EF4-FFF2-40B4-BE49-F238E27FC236}">
                <a16:creationId xmlns:a16="http://schemas.microsoft.com/office/drawing/2014/main" id="{E6BB3E93-804D-B7FB-FF16-3961090422C5}"/>
              </a:ext>
            </a:extLst>
          </p:cNvPr>
          <p:cNvSpPr txBox="1">
            <a:spLocks/>
          </p:cNvSpPr>
          <p:nvPr/>
        </p:nvSpPr>
        <p:spPr>
          <a:xfrm>
            <a:off x="457200" y="706436"/>
            <a:ext cx="54864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Credit Statistics of LBOs by Industry</a:t>
            </a:r>
            <a:endParaRPr lang="en-US" sz="1200" dirty="0">
              <a:solidFill>
                <a:schemeClr val="tx1"/>
              </a:solidFill>
              <a:latin typeface="Arial Narrow" panose="020B0606020202030204" pitchFamily="34" charset="0"/>
            </a:endParaRPr>
          </a:p>
        </p:txBody>
      </p:sp>
      <p:graphicFrame>
        <p:nvGraphicFramePr>
          <p:cNvPr id="2" name="Table 1">
            <a:extLst>
              <a:ext uri="{FF2B5EF4-FFF2-40B4-BE49-F238E27FC236}">
                <a16:creationId xmlns:a16="http://schemas.microsoft.com/office/drawing/2014/main" id="{8EC2F4DB-A2CC-4021-8425-7C97EF3F4A4D}"/>
              </a:ext>
            </a:extLst>
          </p:cNvPr>
          <p:cNvGraphicFramePr>
            <a:graphicFrameLocks noGrp="1"/>
          </p:cNvGraphicFramePr>
          <p:nvPr>
            <p:extLst>
              <p:ext uri="{D42A27DB-BD31-4B8C-83A1-F6EECF244321}">
                <p14:modId xmlns:p14="http://schemas.microsoft.com/office/powerpoint/2010/main" val="105313337"/>
              </p:ext>
            </p:extLst>
          </p:nvPr>
        </p:nvGraphicFramePr>
        <p:xfrm>
          <a:off x="838200" y="990601"/>
          <a:ext cx="7311657" cy="5113664"/>
        </p:xfrm>
        <a:graphic>
          <a:graphicData uri="http://schemas.openxmlformats.org/drawingml/2006/table">
            <a:tbl>
              <a:tblPr/>
              <a:tblGrid>
                <a:gridCol w="360218">
                  <a:extLst>
                    <a:ext uri="{9D8B030D-6E8A-4147-A177-3AD203B41FA5}">
                      <a16:colId xmlns:a16="http://schemas.microsoft.com/office/drawing/2014/main" val="770374750"/>
                    </a:ext>
                  </a:extLst>
                </a:gridCol>
                <a:gridCol w="406203">
                  <a:extLst>
                    <a:ext uri="{9D8B030D-6E8A-4147-A177-3AD203B41FA5}">
                      <a16:colId xmlns:a16="http://schemas.microsoft.com/office/drawing/2014/main" val="2846297677"/>
                    </a:ext>
                  </a:extLst>
                </a:gridCol>
                <a:gridCol w="406203">
                  <a:extLst>
                    <a:ext uri="{9D8B030D-6E8A-4147-A177-3AD203B41FA5}">
                      <a16:colId xmlns:a16="http://schemas.microsoft.com/office/drawing/2014/main" val="3341442780"/>
                    </a:ext>
                  </a:extLst>
                </a:gridCol>
                <a:gridCol w="406203">
                  <a:extLst>
                    <a:ext uri="{9D8B030D-6E8A-4147-A177-3AD203B41FA5}">
                      <a16:colId xmlns:a16="http://schemas.microsoft.com/office/drawing/2014/main" val="157758929"/>
                    </a:ext>
                  </a:extLst>
                </a:gridCol>
                <a:gridCol w="406203">
                  <a:extLst>
                    <a:ext uri="{9D8B030D-6E8A-4147-A177-3AD203B41FA5}">
                      <a16:colId xmlns:a16="http://schemas.microsoft.com/office/drawing/2014/main" val="1357695172"/>
                    </a:ext>
                  </a:extLst>
                </a:gridCol>
                <a:gridCol w="406203">
                  <a:extLst>
                    <a:ext uri="{9D8B030D-6E8A-4147-A177-3AD203B41FA5}">
                      <a16:colId xmlns:a16="http://schemas.microsoft.com/office/drawing/2014/main" val="258388281"/>
                    </a:ext>
                  </a:extLst>
                </a:gridCol>
                <a:gridCol w="68979">
                  <a:extLst>
                    <a:ext uri="{9D8B030D-6E8A-4147-A177-3AD203B41FA5}">
                      <a16:colId xmlns:a16="http://schemas.microsoft.com/office/drawing/2014/main" val="1897271549"/>
                    </a:ext>
                  </a:extLst>
                </a:gridCol>
                <a:gridCol w="360218">
                  <a:extLst>
                    <a:ext uri="{9D8B030D-6E8A-4147-A177-3AD203B41FA5}">
                      <a16:colId xmlns:a16="http://schemas.microsoft.com/office/drawing/2014/main" val="1014371815"/>
                    </a:ext>
                  </a:extLst>
                </a:gridCol>
                <a:gridCol w="406203">
                  <a:extLst>
                    <a:ext uri="{9D8B030D-6E8A-4147-A177-3AD203B41FA5}">
                      <a16:colId xmlns:a16="http://schemas.microsoft.com/office/drawing/2014/main" val="3572859259"/>
                    </a:ext>
                  </a:extLst>
                </a:gridCol>
                <a:gridCol w="406203">
                  <a:extLst>
                    <a:ext uri="{9D8B030D-6E8A-4147-A177-3AD203B41FA5}">
                      <a16:colId xmlns:a16="http://schemas.microsoft.com/office/drawing/2014/main" val="2245157236"/>
                    </a:ext>
                  </a:extLst>
                </a:gridCol>
                <a:gridCol w="406203">
                  <a:extLst>
                    <a:ext uri="{9D8B030D-6E8A-4147-A177-3AD203B41FA5}">
                      <a16:colId xmlns:a16="http://schemas.microsoft.com/office/drawing/2014/main" val="2428151234"/>
                    </a:ext>
                  </a:extLst>
                </a:gridCol>
                <a:gridCol w="406203">
                  <a:extLst>
                    <a:ext uri="{9D8B030D-6E8A-4147-A177-3AD203B41FA5}">
                      <a16:colId xmlns:a16="http://schemas.microsoft.com/office/drawing/2014/main" val="4272696653"/>
                    </a:ext>
                  </a:extLst>
                </a:gridCol>
                <a:gridCol w="406203">
                  <a:extLst>
                    <a:ext uri="{9D8B030D-6E8A-4147-A177-3AD203B41FA5}">
                      <a16:colId xmlns:a16="http://schemas.microsoft.com/office/drawing/2014/main" val="1696868434"/>
                    </a:ext>
                  </a:extLst>
                </a:gridCol>
                <a:gridCol w="68979">
                  <a:extLst>
                    <a:ext uri="{9D8B030D-6E8A-4147-A177-3AD203B41FA5}">
                      <a16:colId xmlns:a16="http://schemas.microsoft.com/office/drawing/2014/main" val="2603194015"/>
                    </a:ext>
                  </a:extLst>
                </a:gridCol>
                <a:gridCol w="360218">
                  <a:extLst>
                    <a:ext uri="{9D8B030D-6E8A-4147-A177-3AD203B41FA5}">
                      <a16:colId xmlns:a16="http://schemas.microsoft.com/office/drawing/2014/main" val="2406562791"/>
                    </a:ext>
                  </a:extLst>
                </a:gridCol>
                <a:gridCol w="406203">
                  <a:extLst>
                    <a:ext uri="{9D8B030D-6E8A-4147-A177-3AD203B41FA5}">
                      <a16:colId xmlns:a16="http://schemas.microsoft.com/office/drawing/2014/main" val="272973415"/>
                    </a:ext>
                  </a:extLst>
                </a:gridCol>
                <a:gridCol w="406203">
                  <a:extLst>
                    <a:ext uri="{9D8B030D-6E8A-4147-A177-3AD203B41FA5}">
                      <a16:colId xmlns:a16="http://schemas.microsoft.com/office/drawing/2014/main" val="1455206306"/>
                    </a:ext>
                  </a:extLst>
                </a:gridCol>
                <a:gridCol w="406203">
                  <a:extLst>
                    <a:ext uri="{9D8B030D-6E8A-4147-A177-3AD203B41FA5}">
                      <a16:colId xmlns:a16="http://schemas.microsoft.com/office/drawing/2014/main" val="129681726"/>
                    </a:ext>
                  </a:extLst>
                </a:gridCol>
                <a:gridCol w="406203">
                  <a:extLst>
                    <a:ext uri="{9D8B030D-6E8A-4147-A177-3AD203B41FA5}">
                      <a16:colId xmlns:a16="http://schemas.microsoft.com/office/drawing/2014/main" val="1736312481"/>
                    </a:ext>
                  </a:extLst>
                </a:gridCol>
                <a:gridCol w="406203">
                  <a:extLst>
                    <a:ext uri="{9D8B030D-6E8A-4147-A177-3AD203B41FA5}">
                      <a16:colId xmlns:a16="http://schemas.microsoft.com/office/drawing/2014/main" val="1474384760"/>
                    </a:ext>
                  </a:extLst>
                </a:gridCol>
              </a:tblGrid>
              <a:tr h="105302">
                <a:tc gridSpan="6">
                  <a:txBody>
                    <a:bodyPr/>
                    <a:lstStyle/>
                    <a:p>
                      <a:pPr algn="ctr" fontAlgn="ctr"/>
                      <a:r>
                        <a:rPr lang="en-US" sz="700" b="1" i="0" u="none" strike="noStrike" dirty="0">
                          <a:solidFill>
                            <a:srgbClr val="FFFFFF"/>
                          </a:solidFill>
                          <a:effectLst/>
                          <a:latin typeface="Arial Narrow" panose="020B0606020202030204" pitchFamily="34" charset="0"/>
                        </a:rPr>
                        <a:t>Automotive </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a:solidFill>
                            <a:srgbClr val="FFFFFF"/>
                          </a:solidFill>
                          <a:effectLst/>
                          <a:latin typeface="Arial Narrow" panose="020B0606020202030204" pitchFamily="34" charset="0"/>
                        </a:rPr>
                        <a:t> Building Materials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dirty="0">
                          <a:solidFill>
                            <a:srgbClr val="FFFFFF"/>
                          </a:solidFill>
                          <a:effectLst/>
                          <a:latin typeface="Arial Narrow" panose="020B0606020202030204" pitchFamily="34" charset="0"/>
                        </a:rPr>
                        <a:t>Chemicals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2764425505"/>
                  </a:ext>
                </a:extLst>
              </a:tr>
              <a:tr h="315907">
                <a:tc>
                  <a:txBody>
                    <a:bodyPr/>
                    <a:lstStyle/>
                    <a:p>
                      <a:pPr algn="ctr" fontAlgn="ctr"/>
                      <a:r>
                        <a:rPr lang="en-US" sz="700" b="1"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Debt/ EBITDA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Sr Debt/    EBITDA</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 (less MC)</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 (less Capex)</a:t>
                      </a:r>
                    </a:p>
                  </a:txBody>
                  <a:tcPr marL="0" marR="0" marT="0" marB="0" anchor="ctr">
                    <a:lnL>
                      <a:noFill/>
                    </a:lnL>
                    <a:lnR>
                      <a:noFill/>
                    </a:lnR>
                    <a:lnT>
                      <a:noFill/>
                    </a:lnT>
                    <a:lnB>
                      <a:noFill/>
                    </a:lnB>
                    <a:solidFill>
                      <a:srgbClr val="EFEADD"/>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Debt/ EBITDA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Sr Debt/    EBITDA</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Cash Int </a:t>
                      </a:r>
                      <a:r>
                        <a:rPr lang="en-US" sz="700" b="1" i="0" u="none" strike="noStrike" dirty="0" err="1">
                          <a:effectLst/>
                          <a:latin typeface="Arial Narrow" panose="020B0606020202030204" pitchFamily="34" charset="0"/>
                        </a:rPr>
                        <a:t>Cov</a:t>
                      </a:r>
                      <a:r>
                        <a:rPr lang="en-US" sz="700" b="1" i="0" u="none" strike="noStrike" dirty="0">
                          <a:effectLst/>
                          <a:latin typeface="Arial Narrow" panose="020B0606020202030204" pitchFamily="34" charset="0"/>
                        </a:rPr>
                        <a:t> (less MC)</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Cash Int </a:t>
                      </a:r>
                      <a:r>
                        <a:rPr lang="en-US" sz="700" b="1" i="0" u="none" strike="noStrike" dirty="0" err="1">
                          <a:effectLst/>
                          <a:latin typeface="Arial Narrow" panose="020B0606020202030204" pitchFamily="34" charset="0"/>
                        </a:rPr>
                        <a:t>Cov</a:t>
                      </a:r>
                      <a:r>
                        <a:rPr lang="en-US" sz="700" b="1" i="0" u="none" strike="noStrike" dirty="0">
                          <a:effectLst/>
                          <a:latin typeface="Arial Narrow" panose="020B0606020202030204" pitchFamily="34" charset="0"/>
                        </a:rPr>
                        <a:t> (less Capex)</a:t>
                      </a:r>
                    </a:p>
                  </a:txBody>
                  <a:tcPr marL="0" marR="0" marT="0" marB="0" anchor="ctr">
                    <a:lnL>
                      <a:noFill/>
                    </a:lnL>
                    <a:lnR>
                      <a:noFill/>
                    </a:lnR>
                    <a:lnT>
                      <a:noFill/>
                    </a:lnT>
                    <a:lnB>
                      <a:noFill/>
                    </a:lnB>
                    <a:solidFill>
                      <a:srgbClr val="EFEADD"/>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1" i="0" u="none" strike="noStrike" dirty="0">
                          <a:effectLst/>
                          <a:latin typeface="Arial Narrow" panose="020B0606020202030204" pitchFamily="34" charset="0"/>
                        </a:rPr>
                        <a:t>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Debt/ EBITDA </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Sr Debt/    EBITDA</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a:effectLst/>
                          <a:latin typeface="Arial Narrow" panose="020B0606020202030204" pitchFamily="34" charset="0"/>
                        </a:rPr>
                        <a:t>Cash Int Cov (less MC)</a:t>
                      </a:r>
                    </a:p>
                  </a:txBody>
                  <a:tcPr marL="0" marR="0" marT="0" marB="0" anchor="ctr">
                    <a:lnL>
                      <a:noFill/>
                    </a:lnL>
                    <a:lnR>
                      <a:noFill/>
                    </a:lnR>
                    <a:lnT>
                      <a:noFill/>
                    </a:lnT>
                    <a:lnB>
                      <a:noFill/>
                    </a:lnB>
                    <a:solidFill>
                      <a:srgbClr val="EFEADD"/>
                    </a:solidFill>
                  </a:tcPr>
                </a:tc>
                <a:tc>
                  <a:txBody>
                    <a:bodyPr/>
                    <a:lstStyle/>
                    <a:p>
                      <a:pPr algn="ctr" fontAlgn="ctr"/>
                      <a:r>
                        <a:rPr lang="en-US" sz="700" b="1" i="0" u="none" strike="noStrike" dirty="0">
                          <a:effectLst/>
                          <a:latin typeface="Arial Narrow" panose="020B0606020202030204" pitchFamily="34" charset="0"/>
                        </a:rPr>
                        <a:t>Cash Int </a:t>
                      </a:r>
                      <a:r>
                        <a:rPr lang="en-US" sz="700" b="1" i="0" u="none" strike="noStrike" dirty="0" err="1">
                          <a:effectLst/>
                          <a:latin typeface="Arial Narrow" panose="020B0606020202030204" pitchFamily="34" charset="0"/>
                        </a:rPr>
                        <a:t>Cov</a:t>
                      </a:r>
                      <a:r>
                        <a:rPr lang="en-US" sz="700" b="1" i="0" u="none" strike="noStrike" dirty="0">
                          <a:effectLst/>
                          <a:latin typeface="Arial Narrow" panose="020B0606020202030204" pitchFamily="34" charset="0"/>
                        </a:rPr>
                        <a:t> (less Capex)</a:t>
                      </a:r>
                    </a:p>
                  </a:txBody>
                  <a:tcPr marL="0" marR="0" marT="0" marB="0" anchor="ctr">
                    <a:lnL>
                      <a:noFill/>
                    </a:lnL>
                    <a:lnR>
                      <a:noFill/>
                    </a:lnR>
                    <a:lnT>
                      <a:noFill/>
                    </a:lnT>
                    <a:lnB>
                      <a:noFill/>
                    </a:lnB>
                    <a:solidFill>
                      <a:srgbClr val="EFEADD"/>
                    </a:solidFill>
                  </a:tcPr>
                </a:tc>
                <a:extLst>
                  <a:ext uri="{0D108BD9-81ED-4DB2-BD59-A6C34878D82A}">
                    <a16:rowId xmlns:a16="http://schemas.microsoft.com/office/drawing/2014/main" val="600785125"/>
                  </a:ext>
                </a:extLst>
              </a:tr>
              <a:tr h="106853">
                <a:tc>
                  <a:txBody>
                    <a:bodyPr/>
                    <a:lstStyle/>
                    <a:p>
                      <a:pPr algn="ctr" fontAlgn="ctr"/>
                      <a:r>
                        <a:rPr lang="en-US" sz="700" b="0" i="0" u="none" strike="noStrike" dirty="0">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66707974"/>
                  </a:ext>
                </a:extLst>
              </a:tr>
              <a:tr h="106853">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137144416"/>
                  </a:ext>
                </a:extLst>
              </a:tr>
              <a:tr h="106853">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395494499"/>
                  </a:ext>
                </a:extLst>
              </a:tr>
              <a:tr h="106853">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949855112"/>
                  </a:ext>
                </a:extLst>
              </a:tr>
              <a:tr h="106853">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544969521"/>
                  </a:ext>
                </a:extLst>
              </a:tr>
              <a:tr h="117539">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534720641"/>
                  </a:ext>
                </a:extLst>
              </a:tr>
              <a:tr h="117539">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484839979"/>
                  </a:ext>
                </a:extLst>
              </a:tr>
              <a:tr h="117539">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498899223"/>
                  </a:ext>
                </a:extLst>
              </a:tr>
              <a:tr h="117539">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58526714"/>
                  </a:ext>
                </a:extLst>
              </a:tr>
              <a:tr h="117539">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814015208"/>
                  </a:ext>
                </a:extLst>
              </a:tr>
              <a:tr h="117539">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87049827"/>
                  </a:ext>
                </a:extLst>
              </a:tr>
              <a:tr h="117539">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1.9x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571332941"/>
                  </a:ext>
                </a:extLst>
              </a:tr>
              <a:tr h="106853">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4.8x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4.8x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1.8x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395353763"/>
                  </a:ext>
                </a:extLst>
              </a:tr>
              <a:tr h="106853">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634100497"/>
                  </a:ext>
                </a:extLst>
              </a:tr>
              <a:tr h="108634">
                <a:tc gridSpan="6">
                  <a:txBody>
                    <a:bodyPr/>
                    <a:lstStyle/>
                    <a:p>
                      <a:pPr algn="ctr" fontAlgn="ctr"/>
                      <a:r>
                        <a:rPr lang="en-US" sz="700" b="1" i="0" u="none" strike="noStrike">
                          <a:solidFill>
                            <a:srgbClr val="FFFFFF"/>
                          </a:solidFill>
                          <a:effectLst/>
                          <a:latin typeface="Arial Narrow" panose="020B0606020202030204" pitchFamily="34" charset="0"/>
                        </a:rPr>
                        <a:t>Computers &amp; Electronics</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a:solidFill>
                            <a:srgbClr val="FFFFFF"/>
                          </a:solidFill>
                          <a:effectLst/>
                          <a:latin typeface="Arial Narrow" panose="020B0606020202030204" pitchFamily="34" charset="0"/>
                        </a:rPr>
                        <a:t>Food &amp; Beverage</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dirty="0">
                          <a:solidFill>
                            <a:srgbClr val="FFFFFF"/>
                          </a:solidFill>
                          <a:effectLst/>
                          <a:latin typeface="Arial Narrow" panose="020B0606020202030204" pitchFamily="34" charset="0"/>
                        </a:rPr>
                        <a:t>Healthcare</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3015346153"/>
                  </a:ext>
                </a:extLst>
              </a:tr>
              <a:tr h="106853">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08372512"/>
                  </a:ext>
                </a:extLst>
              </a:tr>
              <a:tr h="106853">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481397992"/>
                  </a:ext>
                </a:extLst>
              </a:tr>
              <a:tr h="106853">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192462142"/>
                  </a:ext>
                </a:extLst>
              </a:tr>
              <a:tr h="105302">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530916905"/>
                  </a:ext>
                </a:extLst>
              </a:tr>
              <a:tr h="106853">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2.2x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694089226"/>
                  </a:ext>
                </a:extLst>
              </a:tr>
              <a:tr h="106853">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296289964"/>
                  </a:ext>
                </a:extLst>
              </a:tr>
              <a:tr h="106853">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83326958"/>
                  </a:ext>
                </a:extLst>
              </a:tr>
              <a:tr h="106853">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3509758040"/>
                  </a:ext>
                </a:extLst>
              </a:tr>
              <a:tr h="106853">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92294249"/>
                  </a:ext>
                </a:extLst>
              </a:tr>
              <a:tr h="106853">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588885209"/>
                  </a:ext>
                </a:extLst>
              </a:tr>
              <a:tr h="106853">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451678925"/>
                  </a:ext>
                </a:extLst>
              </a:tr>
              <a:tr h="106853">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821132074"/>
                  </a:ext>
                </a:extLst>
              </a:tr>
              <a:tr h="117539">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kumimoji="0" lang="en-US" sz="7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US" sz="700" b="0" i="0" u="none" strike="noStrike" dirty="0">
                        <a:effectLst/>
                        <a:latin typeface="Arial Narrow" panose="020B0606020202030204" pitchFamily="34" charset="0"/>
                      </a:endParaRPr>
                    </a:p>
                  </a:txBody>
                  <a:tcPr marL="0" marR="0" marT="0" marB="0" anchor="ctr">
                    <a:lnL>
                      <a:noFill/>
                    </a:lnL>
                    <a:lnR>
                      <a:noFill/>
                    </a:lnR>
                    <a:lnT>
                      <a:noFill/>
                    </a:lnT>
                    <a:lnB>
                      <a:noFill/>
                    </a:lnB>
                    <a:solidFill>
                      <a:srgbClr val="FFFFFF"/>
                    </a:solidFill>
                  </a:tcPr>
                </a:tc>
                <a:tc>
                  <a:txBody>
                    <a:bodyPr/>
                    <a:lstStyle/>
                    <a:p>
                      <a:pPr algn="ctr" fontAlgn="ctr"/>
                      <a:r>
                        <a:rPr kumimoji="0" lang="en-US" sz="700" b="0" i="0" u="none" strike="noStrike" kern="1200" cap="none" spc="0" normalizeH="0" baseline="0" noProof="0">
                          <a:ln>
                            <a:noFill/>
                          </a:ln>
                          <a:solidFill>
                            <a:srgbClr val="000000"/>
                          </a:solidFill>
                          <a:effectLst/>
                          <a:uLnTx/>
                          <a:uFillTx/>
                          <a:latin typeface="Arial Narrow" panose="020B0606020202030204" pitchFamily="34" charset="0"/>
                          <a:ea typeface="+mn-ea"/>
                          <a:cs typeface="+mn-cs"/>
                        </a:rPr>
                        <a:t>N/A</a:t>
                      </a:r>
                      <a:endParaRPr lang="en-US" sz="700" b="0" i="0" u="none" strike="noStrike" dirty="0">
                        <a:effectLst/>
                        <a:latin typeface="Arial Narrow" panose="020B0606020202030204" pitchFamily="34" charset="0"/>
                      </a:endParaRPr>
                    </a:p>
                  </a:txBody>
                  <a:tcPr marL="0" marR="0" marT="0" marB="0" anchor="ctr">
                    <a:lnL>
                      <a:noFill/>
                    </a:lnL>
                    <a:lnR>
                      <a:noFill/>
                    </a:lnR>
                    <a:lnT>
                      <a:noFill/>
                    </a:lnT>
                    <a:lnB>
                      <a:noFill/>
                    </a:lnB>
                    <a:solidFill>
                      <a:srgbClr val="FFFFFF"/>
                    </a:solidFill>
                  </a:tcPr>
                </a:tc>
                <a:tc>
                  <a:txBody>
                    <a:bodyPr/>
                    <a:lstStyle/>
                    <a:p>
                      <a:pPr algn="ctr" fontAlgn="ctr"/>
                      <a:r>
                        <a:rPr kumimoji="0" lang="en-US" sz="700" b="0" i="0" u="none" strike="noStrike" kern="1200" cap="none" spc="0" normalizeH="0" baseline="0" noProof="0" dirty="0">
                          <a:ln>
                            <a:noFill/>
                          </a:ln>
                          <a:solidFill>
                            <a:srgbClr val="000000"/>
                          </a:solidFill>
                          <a:effectLst/>
                          <a:uLnTx/>
                          <a:uFillTx/>
                          <a:latin typeface="Arial Narrow" panose="020B0606020202030204" pitchFamily="34" charset="0"/>
                          <a:ea typeface="+mn-ea"/>
                          <a:cs typeface="+mn-cs"/>
                        </a:rPr>
                        <a:t>N/A</a:t>
                      </a:r>
                      <a:endParaRPr lang="en-US" sz="700" b="0" i="0" u="none" strike="noStrike" dirty="0">
                        <a:effectLst/>
                        <a:latin typeface="Arial Narrow" panose="020B0606020202030204" pitchFamily="34" charset="0"/>
                      </a:endParaRP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472894197"/>
                  </a:ext>
                </a:extLst>
              </a:tr>
              <a:tr h="106853">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886539958"/>
                  </a:ext>
                </a:extLst>
              </a:tr>
              <a:tr h="112195">
                <a:tc gridSpan="6">
                  <a:txBody>
                    <a:bodyPr/>
                    <a:lstStyle/>
                    <a:p>
                      <a:pPr algn="ctr" fontAlgn="ctr"/>
                      <a:r>
                        <a:rPr lang="en-US" sz="700" b="1" i="0" u="none" strike="noStrike" dirty="0">
                          <a:solidFill>
                            <a:srgbClr val="FFFFFF"/>
                          </a:solidFill>
                          <a:effectLst/>
                          <a:latin typeface="Arial Narrow" panose="020B0606020202030204" pitchFamily="34" charset="0"/>
                        </a:rPr>
                        <a:t>Services &amp; Leasing</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a:solidFill>
                            <a:srgbClr val="FFFFFF"/>
                          </a:solidFill>
                          <a:effectLst/>
                          <a:latin typeface="Arial Narrow" panose="020B0606020202030204" pitchFamily="34" charset="0"/>
                        </a:rPr>
                        <a:t>Industrial &lt;=500M</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gridSpan="6">
                  <a:txBody>
                    <a:bodyPr/>
                    <a:lstStyle/>
                    <a:p>
                      <a:pPr algn="ctr" fontAlgn="ctr"/>
                      <a:r>
                        <a:rPr lang="en-US" sz="700" b="1" i="0" u="none" strike="noStrike" dirty="0">
                          <a:solidFill>
                            <a:srgbClr val="FFFFFF"/>
                          </a:solidFill>
                          <a:effectLst/>
                          <a:latin typeface="Arial Narrow" panose="020B0606020202030204" pitchFamily="34" charset="0"/>
                        </a:rPr>
                        <a:t>Industrial &gt;500M</a:t>
                      </a:r>
                    </a:p>
                  </a:txBody>
                  <a:tcPr marL="0" marR="0" marT="0" marB="0" anchor="ctr">
                    <a:lnL>
                      <a:noFill/>
                    </a:lnL>
                    <a:lnR>
                      <a:noFill/>
                    </a:lnR>
                    <a:lnT>
                      <a:noFill/>
                    </a:lnT>
                    <a:lnB>
                      <a:noFill/>
                    </a:lnB>
                    <a:solidFill>
                      <a:srgbClr val="051C38"/>
                    </a:solidFill>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741768369"/>
                  </a:ext>
                </a:extLst>
              </a:tr>
              <a:tr h="106853">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321429337"/>
                  </a:ext>
                </a:extLst>
              </a:tr>
              <a:tr h="105302">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980746668"/>
                  </a:ext>
                </a:extLst>
              </a:tr>
              <a:tr h="106853">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23244874"/>
                  </a:ext>
                </a:extLst>
              </a:tr>
              <a:tr h="106853">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2015</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4133029924"/>
                  </a:ext>
                </a:extLst>
              </a:tr>
              <a:tr h="106853">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2016</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042153391"/>
                  </a:ext>
                </a:extLst>
              </a:tr>
              <a:tr h="106853">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2017</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714224390"/>
                  </a:ext>
                </a:extLst>
              </a:tr>
              <a:tr h="106853">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2018</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9388183"/>
                  </a:ext>
                </a:extLst>
              </a:tr>
              <a:tr h="106853">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2019</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2.6x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872328945"/>
                  </a:ext>
                </a:extLst>
              </a:tr>
              <a:tr h="106853">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2020</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157373846"/>
                  </a:ext>
                </a:extLst>
              </a:tr>
              <a:tr h="106853">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5.7x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2021</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6.1x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3.0x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1166859156"/>
                  </a:ext>
                </a:extLst>
              </a:tr>
              <a:tr h="106853">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6.2x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2022</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3.0x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2.7x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322040993"/>
                  </a:ext>
                </a:extLst>
              </a:tr>
              <a:tr h="106853">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4.7x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2.3x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1.9x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2023</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4.9x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4.8x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2.4x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a:effectLst/>
                          <a:latin typeface="Arial Narrow" panose="020B0606020202030204" pitchFamily="34" charset="0"/>
                        </a:rPr>
                        <a:t>2.2x</a:t>
                      </a:r>
                    </a:p>
                  </a:txBody>
                  <a:tcPr marL="0" marR="0" marT="0" marB="0" anchor="ctr">
                    <a:lnL>
                      <a:noFill/>
                    </a:lnL>
                    <a:lnR>
                      <a:noFill/>
                    </a:lnR>
                    <a:lnT>
                      <a:noFill/>
                    </a:lnT>
                    <a:lnB>
                      <a:noFill/>
                    </a:lnB>
                    <a:solidFill>
                      <a:srgbClr val="F8F5EF"/>
                    </a:solidFill>
                  </a:tcPr>
                </a:tc>
                <a:tc>
                  <a:txBody>
                    <a:bodyPr/>
                    <a:lstStyle/>
                    <a:p>
                      <a:pPr algn="ctr" fontAlgn="ctr"/>
                      <a:r>
                        <a:rPr lang="en-US" sz="700" b="0" i="0" u="none" strike="noStrike" dirty="0">
                          <a:effectLst/>
                          <a:latin typeface="Arial Narrow" panose="020B0606020202030204" pitchFamily="34" charset="0"/>
                        </a:rPr>
                        <a:t>2.1x</a:t>
                      </a:r>
                    </a:p>
                  </a:txBody>
                  <a:tcPr marL="0" marR="0" marT="0" marB="0" anchor="ctr">
                    <a:lnL>
                      <a:noFill/>
                    </a:lnL>
                    <a:lnR>
                      <a:noFill/>
                    </a:lnR>
                    <a:lnT>
                      <a:noFill/>
                    </a:lnT>
                    <a:lnB>
                      <a:noFill/>
                    </a:lnB>
                    <a:solidFill>
                      <a:srgbClr val="F8F5EF"/>
                    </a:solidFill>
                  </a:tcPr>
                </a:tc>
                <a:extLst>
                  <a:ext uri="{0D108BD9-81ED-4DB2-BD59-A6C34878D82A}">
                    <a16:rowId xmlns:a16="http://schemas.microsoft.com/office/drawing/2014/main" val="2639347876"/>
                  </a:ext>
                </a:extLst>
              </a:tr>
              <a:tr h="106853">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5.3x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1.8x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N/A</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 </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LTM 9/24</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4.5x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2.5x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a:effectLst/>
                          <a:latin typeface="Arial Narrow" panose="020B0606020202030204" pitchFamily="34" charset="0"/>
                        </a:rPr>
                        <a:t>2.0x</a:t>
                      </a:r>
                    </a:p>
                  </a:txBody>
                  <a:tcPr marL="0" marR="0" marT="0" marB="0" anchor="ctr">
                    <a:lnL>
                      <a:noFill/>
                    </a:lnL>
                    <a:lnR>
                      <a:noFill/>
                    </a:lnR>
                    <a:lnT>
                      <a:noFill/>
                    </a:lnT>
                    <a:lnB>
                      <a:noFill/>
                    </a:lnB>
                    <a:solidFill>
                      <a:srgbClr val="FFFFFF"/>
                    </a:solidFill>
                  </a:tcPr>
                </a:tc>
                <a:tc>
                  <a:txBody>
                    <a:bodyPr/>
                    <a:lstStyle/>
                    <a:p>
                      <a:pPr algn="ctr" fontAlgn="ctr"/>
                      <a:r>
                        <a:rPr lang="en-US" sz="700" b="0" i="0" u="none" strike="noStrike" dirty="0">
                          <a:effectLst/>
                          <a:latin typeface="Arial Narrow" panose="020B0606020202030204" pitchFamily="34" charset="0"/>
                        </a:rPr>
                        <a:t>1.8x</a:t>
                      </a:r>
                    </a:p>
                  </a:txBody>
                  <a:tcPr marL="0" marR="0" marT="0" marB="0" anchor="ctr">
                    <a:lnL>
                      <a:noFill/>
                    </a:lnL>
                    <a:lnR>
                      <a:noFill/>
                    </a:lnR>
                    <a:lnT>
                      <a:noFill/>
                    </a:lnT>
                    <a:lnB>
                      <a:noFill/>
                    </a:lnB>
                    <a:solidFill>
                      <a:srgbClr val="FFFFFF"/>
                    </a:solidFill>
                  </a:tcPr>
                </a:tc>
                <a:extLst>
                  <a:ext uri="{0D108BD9-81ED-4DB2-BD59-A6C34878D82A}">
                    <a16:rowId xmlns:a16="http://schemas.microsoft.com/office/drawing/2014/main" val="2918513638"/>
                  </a:ext>
                </a:extLst>
              </a:tr>
            </a:tbl>
          </a:graphicData>
        </a:graphic>
      </p:graphicFrame>
    </p:spTree>
    <p:extLst>
      <p:ext uri="{BB962C8B-B14F-4D97-AF65-F5344CB8AC3E}">
        <p14:creationId xmlns:p14="http://schemas.microsoft.com/office/powerpoint/2010/main" val="328970956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Public-to-Private LBOs</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3113485198"/>
              </p:ext>
            </p:extLst>
          </p:nvPr>
        </p:nvGraphicFramePr>
        <p:xfrm>
          <a:off x="479425" y="762000"/>
          <a:ext cx="3979070" cy="1115060"/>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64002">
                <a:tc>
                  <a:txBody>
                    <a:bodyPr/>
                    <a:lstStyle/>
                    <a:p>
                      <a:pPr algn="l" fontAlgn="b"/>
                      <a:r>
                        <a:rPr lang="en-US" sz="800" b="0" i="0" u="none" strike="noStrike">
                          <a:effectLst/>
                          <a:latin typeface="Arial" panose="020B0604020202020204" pitchFamily="34" charset="0"/>
                        </a:rPr>
                        <a:t>Annual Transaction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42</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a:effectLst/>
                          <a:latin typeface="Arial" panose="020B0604020202020204" pitchFamily="34" charset="0"/>
                        </a:rPr>
                        <a:t>Quarterly Transaction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7358">
                <a:tc>
                  <a:txBody>
                    <a:bodyPr/>
                    <a:lstStyle/>
                    <a:p>
                      <a:pPr algn="l" fontAlgn="b"/>
                      <a:r>
                        <a:rPr lang="en-US" sz="800" b="0" i="0" u="none" strike="noStrike">
                          <a:effectLst/>
                          <a:latin typeface="Arial" panose="020B0604020202020204" pitchFamily="34" charset="0"/>
                        </a:rPr>
                        <a:t>Annual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r h="197358">
                <a:tc>
                  <a:txBody>
                    <a:bodyPr/>
                    <a:lstStyle/>
                    <a:p>
                      <a:pPr algn="l" fontAlgn="b"/>
                      <a:r>
                        <a:rPr lang="en-US" sz="800" b="0" i="0" u="none" strike="noStrike">
                          <a:effectLst/>
                          <a:latin typeface="Arial" panose="020B0604020202020204" pitchFamily="34" charset="0"/>
                        </a:rPr>
                        <a:t>Quarterly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45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752457812"/>
                  </a:ext>
                </a:extLst>
              </a:tr>
              <a:tr h="197358">
                <a:tc>
                  <a:txBody>
                    <a:bodyPr/>
                    <a:lstStyle/>
                    <a:p>
                      <a:pPr algn="l" fontAlgn="b"/>
                      <a:r>
                        <a:rPr lang="en-US" sz="800" b="0" i="0" u="none" strike="noStrike">
                          <a:effectLst/>
                          <a:latin typeface="Arial" panose="020B0604020202020204" pitchFamily="34" charset="0"/>
                        </a:rPr>
                        <a:t>Equity Contribution</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500852395"/>
                  </a:ext>
                </a:extLst>
              </a:tr>
              <a:tr h="197358">
                <a:tc>
                  <a:txBody>
                    <a:bodyPr/>
                    <a:lstStyle/>
                    <a:p>
                      <a:pPr algn="l" fontAlgn="b"/>
                      <a:r>
                        <a:rPr lang="en-US" sz="800" b="0" i="0" u="none" strike="noStrike" dirty="0">
                          <a:effectLst/>
                          <a:latin typeface="Arial" panose="020B0604020202020204" pitchFamily="34" charset="0"/>
                        </a:rPr>
                        <a:t>Purchase Price Multiples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47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434838190"/>
                  </a:ext>
                </a:extLst>
              </a:tr>
            </a:tbl>
          </a:graphicData>
        </a:graphic>
      </p:graphicFrame>
    </p:spTree>
    <p:extLst>
      <p:ext uri="{BB962C8B-B14F-4D97-AF65-F5344CB8AC3E}">
        <p14:creationId xmlns:p14="http://schemas.microsoft.com/office/powerpoint/2010/main" val="136871410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Annual Transaction Volume ($B)</a:t>
            </a:r>
          </a:p>
        </p:txBody>
      </p:sp>
      <p:graphicFrame>
        <p:nvGraphicFramePr>
          <p:cNvPr id="4" name="Object 3">
            <a:extLst>
              <a:ext uri="{FF2B5EF4-FFF2-40B4-BE49-F238E27FC236}">
                <a16:creationId xmlns:a16="http://schemas.microsoft.com/office/drawing/2014/main" id="{93069A4A-0D5B-D9EF-3D20-D995077661A4}"/>
              </a:ext>
            </a:extLst>
          </p:cNvPr>
          <p:cNvGraphicFramePr>
            <a:graphicFrameLocks/>
          </p:cNvGraphicFramePr>
          <p:nvPr>
            <p:extLst>
              <p:ext uri="{D42A27DB-BD31-4B8C-83A1-F6EECF244321}">
                <p14:modId xmlns:p14="http://schemas.microsoft.com/office/powerpoint/2010/main" val="123295494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095469031"/>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Quarterly Transaction Volume ($B)</a:t>
            </a:r>
          </a:p>
        </p:txBody>
      </p:sp>
      <p:graphicFrame>
        <p:nvGraphicFramePr>
          <p:cNvPr id="2" name="Object 3">
            <a:extLst>
              <a:ext uri="{FF2B5EF4-FFF2-40B4-BE49-F238E27FC236}">
                <a16:creationId xmlns:a16="http://schemas.microsoft.com/office/drawing/2014/main" id="{4F28A624-C6A6-744E-162F-01D7CD3A40B6}"/>
              </a:ext>
            </a:extLst>
          </p:cNvPr>
          <p:cNvGraphicFramePr>
            <a:graphicFrameLocks/>
          </p:cNvGraphicFramePr>
          <p:nvPr>
            <p:extLst>
              <p:ext uri="{D42A27DB-BD31-4B8C-83A1-F6EECF244321}">
                <p14:modId xmlns:p14="http://schemas.microsoft.com/office/powerpoint/2010/main" val="2482646004"/>
              </p:ext>
            </p:extLst>
          </p:nvPr>
        </p:nvGraphicFramePr>
        <p:xfrm>
          <a:off x="447675" y="990600"/>
          <a:ext cx="832104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2138336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Annual Loan Volume ($B)</a:t>
            </a:r>
          </a:p>
        </p:txBody>
      </p:sp>
      <p:graphicFrame>
        <p:nvGraphicFramePr>
          <p:cNvPr id="3" name="Object 3">
            <a:extLst>
              <a:ext uri="{FF2B5EF4-FFF2-40B4-BE49-F238E27FC236}">
                <a16:creationId xmlns:a16="http://schemas.microsoft.com/office/drawing/2014/main" id="{36286760-D98E-A175-F995-ACC260FA9FF6}"/>
              </a:ext>
            </a:extLst>
          </p:cNvPr>
          <p:cNvGraphicFramePr>
            <a:graphicFrameLocks/>
          </p:cNvGraphicFramePr>
          <p:nvPr>
            <p:extLst>
              <p:ext uri="{D42A27DB-BD31-4B8C-83A1-F6EECF244321}">
                <p14:modId xmlns:p14="http://schemas.microsoft.com/office/powerpoint/2010/main" val="923554682"/>
              </p:ext>
            </p:extLst>
          </p:nvPr>
        </p:nvGraphicFramePr>
        <p:xfrm>
          <a:off x="433346"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1255899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Quarterly Loan Volume ($B)</a:t>
            </a:r>
          </a:p>
        </p:txBody>
      </p:sp>
      <p:graphicFrame>
        <p:nvGraphicFramePr>
          <p:cNvPr id="2" name="Object 3">
            <a:extLst>
              <a:ext uri="{FF2B5EF4-FFF2-40B4-BE49-F238E27FC236}">
                <a16:creationId xmlns:a16="http://schemas.microsoft.com/office/drawing/2014/main" id="{8F609722-2429-CE00-54E1-F02067D2A6E4}"/>
              </a:ext>
            </a:extLst>
          </p:cNvPr>
          <p:cNvGraphicFramePr>
            <a:graphicFrameLocks/>
          </p:cNvGraphicFramePr>
          <p:nvPr>
            <p:extLst>
              <p:ext uri="{D42A27DB-BD31-4B8C-83A1-F6EECF244321}">
                <p14:modId xmlns:p14="http://schemas.microsoft.com/office/powerpoint/2010/main" val="95324763"/>
              </p:ext>
            </p:extLst>
          </p:nvPr>
        </p:nvGraphicFramePr>
        <p:xfrm>
          <a:off x="463638"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04911447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Equity Contributions</a:t>
            </a:r>
          </a:p>
        </p:txBody>
      </p:sp>
      <p:graphicFrame>
        <p:nvGraphicFramePr>
          <p:cNvPr id="3" name="Object 4">
            <a:extLst>
              <a:ext uri="{FF2B5EF4-FFF2-40B4-BE49-F238E27FC236}">
                <a16:creationId xmlns:a16="http://schemas.microsoft.com/office/drawing/2014/main" id="{A6B21486-18E9-2408-7350-4D8144533E12}"/>
              </a:ext>
            </a:extLst>
          </p:cNvPr>
          <p:cNvGraphicFramePr>
            <a:graphicFrameLocks/>
          </p:cNvGraphicFramePr>
          <p:nvPr>
            <p:extLst>
              <p:ext uri="{D42A27DB-BD31-4B8C-83A1-F6EECF244321}">
                <p14:modId xmlns:p14="http://schemas.microsoft.com/office/powerpoint/2010/main" val="390759664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40941432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Public-to-Private LBOs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Purchase Price Multiples</a:t>
            </a:r>
          </a:p>
        </p:txBody>
      </p:sp>
      <p:graphicFrame>
        <p:nvGraphicFramePr>
          <p:cNvPr id="2" name="Object 4">
            <a:extLst>
              <a:ext uri="{FF2B5EF4-FFF2-40B4-BE49-F238E27FC236}">
                <a16:creationId xmlns:a16="http://schemas.microsoft.com/office/drawing/2014/main" id="{1ED5FB3A-F79F-56EE-E40F-FA162C5052B9}"/>
              </a:ext>
            </a:extLst>
          </p:cNvPr>
          <p:cNvGraphicFramePr>
            <a:graphicFrameLocks/>
          </p:cNvGraphicFramePr>
          <p:nvPr>
            <p:extLst>
              <p:ext uri="{D42A27DB-BD31-4B8C-83A1-F6EECF244321}">
                <p14:modId xmlns:p14="http://schemas.microsoft.com/office/powerpoint/2010/main" val="2198689303"/>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6421586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Recapitalizations</a:t>
            </a:r>
          </a:p>
        </p:txBody>
      </p:sp>
      <p:graphicFrame>
        <p:nvGraphicFramePr>
          <p:cNvPr id="4" name="Table 3">
            <a:extLst>
              <a:ext uri="{FF2B5EF4-FFF2-40B4-BE49-F238E27FC236}">
                <a16:creationId xmlns:a16="http://schemas.microsoft.com/office/drawing/2014/main" id="{C9C7F666-E436-5786-CBEB-3D00576F951C}"/>
              </a:ext>
            </a:extLst>
          </p:cNvPr>
          <p:cNvGraphicFramePr>
            <a:graphicFrameLocks noGrp="1"/>
          </p:cNvGraphicFramePr>
          <p:nvPr>
            <p:extLst>
              <p:ext uri="{D42A27DB-BD31-4B8C-83A1-F6EECF244321}">
                <p14:modId xmlns:p14="http://schemas.microsoft.com/office/powerpoint/2010/main" val="4023851847"/>
              </p:ext>
            </p:extLst>
          </p:nvPr>
        </p:nvGraphicFramePr>
        <p:xfrm>
          <a:off x="440531" y="857244"/>
          <a:ext cx="3979070" cy="592074"/>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a:effectLst/>
                          <a:latin typeface="Arial" panose="020B0604020202020204" pitchFamily="34" charset="0"/>
                        </a:rPr>
                        <a:t>Annual Sponsored Dividend/Stock Repurchase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49</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43649490"/>
                  </a:ext>
                </a:extLst>
              </a:tr>
              <a:tr h="197358">
                <a:tc>
                  <a:txBody>
                    <a:bodyPr/>
                    <a:lstStyle/>
                    <a:p>
                      <a:pPr algn="l" fontAlgn="b"/>
                      <a:r>
                        <a:rPr lang="en-US" sz="800" b="0" i="0" u="none" strike="noStrike" dirty="0">
                          <a:effectLst/>
                          <a:latin typeface="Arial" panose="020B0604020202020204" pitchFamily="34" charset="0"/>
                        </a:rPr>
                        <a:t>Quarterly Sponsored Dividend/Stock Repurchase Loan Volume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50</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7358">
                <a:tc>
                  <a:txBody>
                    <a:bodyPr/>
                    <a:lstStyle/>
                    <a:p>
                      <a:pPr algn="l" fontAlgn="b"/>
                      <a:r>
                        <a:rPr lang="en-US" sz="800" b="0" i="0" u="none" strike="noStrike">
                          <a:effectLst/>
                          <a:latin typeface="Arial" panose="020B0604020202020204" pitchFamily="34" charset="0"/>
                        </a:rPr>
                        <a:t>Average Pre and Post Dividend Leverage</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51</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bl>
          </a:graphicData>
        </a:graphic>
      </p:graphicFrame>
    </p:spTree>
    <p:extLst>
      <p:ext uri="{BB962C8B-B14F-4D97-AF65-F5344CB8AC3E}">
        <p14:creationId xmlns:p14="http://schemas.microsoft.com/office/powerpoint/2010/main" val="236587338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Recapitalizations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Annual Sponsored Dividend/Stock Repurchase Volume ($B)</a:t>
            </a:r>
          </a:p>
        </p:txBody>
      </p:sp>
      <p:graphicFrame>
        <p:nvGraphicFramePr>
          <p:cNvPr id="4" name="Object 3">
            <a:extLst>
              <a:ext uri="{FF2B5EF4-FFF2-40B4-BE49-F238E27FC236}">
                <a16:creationId xmlns:a16="http://schemas.microsoft.com/office/drawing/2014/main" id="{957E77B5-70E3-B8C8-CFF5-FBB3C4C3255B}"/>
              </a:ext>
            </a:extLst>
          </p:cNvPr>
          <p:cNvGraphicFramePr>
            <a:graphicFrameLocks/>
          </p:cNvGraphicFramePr>
          <p:nvPr>
            <p:extLst>
              <p:ext uri="{D42A27DB-BD31-4B8C-83A1-F6EECF244321}">
                <p14:modId xmlns:p14="http://schemas.microsoft.com/office/powerpoint/2010/main" val="181991225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75347413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Quarterly ($B)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Annually ($B)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graphicFrame>
        <p:nvGraphicFramePr>
          <p:cNvPr id="8" name="Object 11">
            <a:extLst>
              <a:ext uri="{FF2B5EF4-FFF2-40B4-BE49-F238E27FC236}">
                <a16:creationId xmlns:a16="http://schemas.microsoft.com/office/drawing/2014/main" id="{4D522CD6-6E6A-7629-F724-E1071C0ED26B}"/>
              </a:ext>
            </a:extLst>
          </p:cNvPr>
          <p:cNvGraphicFramePr>
            <a:graphicFrameLocks/>
          </p:cNvGraphicFramePr>
          <p:nvPr>
            <p:extLst>
              <p:ext uri="{D42A27DB-BD31-4B8C-83A1-F6EECF244321}">
                <p14:modId xmlns:p14="http://schemas.microsoft.com/office/powerpoint/2010/main" val="4081636764"/>
              </p:ext>
            </p:extLst>
          </p:nvPr>
        </p:nvGraphicFramePr>
        <p:xfrm>
          <a:off x="457200"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9" name="Object 13">
            <a:extLst>
              <a:ext uri="{FF2B5EF4-FFF2-40B4-BE49-F238E27FC236}">
                <a16:creationId xmlns:a16="http://schemas.microsoft.com/office/drawing/2014/main" id="{A65739FA-2604-61EA-D58C-54F76CB8AFC9}"/>
              </a:ext>
            </a:extLst>
          </p:cNvPr>
          <p:cNvGraphicFramePr>
            <a:graphicFrameLocks/>
          </p:cNvGraphicFramePr>
          <p:nvPr>
            <p:extLst>
              <p:ext uri="{D42A27DB-BD31-4B8C-83A1-F6EECF244321}">
                <p14:modId xmlns:p14="http://schemas.microsoft.com/office/powerpoint/2010/main" val="990531463"/>
              </p:ext>
            </p:extLst>
          </p:nvPr>
        </p:nvGraphicFramePr>
        <p:xfrm>
          <a:off x="4800600"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altLang="en-US" sz="1200" dirty="0">
                <a:solidFill>
                  <a:schemeClr val="tx2"/>
                </a:solidFill>
                <a:latin typeface="Arial Narrow" panose="020B0606020202030204" pitchFamily="34" charset="0"/>
              </a:rPr>
              <a:t>Total US LBO Transaction Volume</a:t>
            </a:r>
            <a:endParaRPr lang="en-US" sz="1200" kern="0" dirty="0">
              <a:solidFill>
                <a:schemeClr val="tx1"/>
              </a:solidFill>
              <a:latin typeface="Arial Narrow" panose="020B0606020202030204" pitchFamily="34" charset="0"/>
            </a:endParaRP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594247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Includes all Total Sources (loans, secured debt, unsecured debt, sub debt, and equity) involved in leveraged buyouts.</a:t>
            </a:r>
          </a:p>
        </p:txBody>
      </p:sp>
    </p:spTree>
    <p:extLst>
      <p:ext uri="{BB962C8B-B14F-4D97-AF65-F5344CB8AC3E}">
        <p14:creationId xmlns:p14="http://schemas.microsoft.com/office/powerpoint/2010/main" val="2477347347"/>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Recapitalizations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Sponsored Dividend/Stock Repurchase Loan Volume ($B)</a:t>
            </a:r>
          </a:p>
        </p:txBody>
      </p:sp>
      <p:graphicFrame>
        <p:nvGraphicFramePr>
          <p:cNvPr id="3" name="Object 2">
            <a:extLst>
              <a:ext uri="{FF2B5EF4-FFF2-40B4-BE49-F238E27FC236}">
                <a16:creationId xmlns:a16="http://schemas.microsoft.com/office/drawing/2014/main" id="{C6384A04-C2A0-044C-BC4F-E286E9912310}"/>
              </a:ext>
            </a:extLst>
          </p:cNvPr>
          <p:cNvGraphicFramePr>
            <a:graphicFrameLocks/>
          </p:cNvGraphicFramePr>
          <p:nvPr>
            <p:extLst>
              <p:ext uri="{D42A27DB-BD31-4B8C-83A1-F6EECF244321}">
                <p14:modId xmlns:p14="http://schemas.microsoft.com/office/powerpoint/2010/main" val="2482167745"/>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807351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Recapitalizations</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Average Pre and Post Dividend Leverage</a:t>
            </a:r>
          </a:p>
        </p:txBody>
      </p:sp>
      <p:sp>
        <p:nvSpPr>
          <p:cNvPr id="2" name="Text Box 4">
            <a:extLst>
              <a:ext uri="{FF2B5EF4-FFF2-40B4-BE49-F238E27FC236}">
                <a16:creationId xmlns:a16="http://schemas.microsoft.com/office/drawing/2014/main" id="{5A2CA445-8014-7D8B-3F8E-4F249F338D2A}"/>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Only includes deals where there are observations for both periods.</a:t>
            </a:r>
          </a:p>
        </p:txBody>
      </p:sp>
      <p:graphicFrame>
        <p:nvGraphicFramePr>
          <p:cNvPr id="3" name="Object 3">
            <a:extLst>
              <a:ext uri="{FF2B5EF4-FFF2-40B4-BE49-F238E27FC236}">
                <a16:creationId xmlns:a16="http://schemas.microsoft.com/office/drawing/2014/main" id="{DD75626C-B88F-516E-4C72-32CDBD2D76D5}"/>
              </a:ext>
            </a:extLst>
          </p:cNvPr>
          <p:cNvGraphicFramePr>
            <a:graphicFrameLocks/>
          </p:cNvGraphicFramePr>
          <p:nvPr>
            <p:extLst>
              <p:ext uri="{D42A27DB-BD31-4B8C-83A1-F6EECF244321}">
                <p14:modId xmlns:p14="http://schemas.microsoft.com/office/powerpoint/2010/main" val="924154650"/>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87215990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90DAA-F085-04C2-0C82-FE4AC2F40512}"/>
              </a:ext>
            </a:extLst>
          </p:cNvPr>
          <p:cNvSpPr>
            <a:spLocks noGrp="1"/>
          </p:cNvSpPr>
          <p:nvPr>
            <p:ph type="title"/>
          </p:nvPr>
        </p:nvSpPr>
        <p:spPr/>
        <p:txBody>
          <a:bodyPr/>
          <a:lstStyle/>
          <a:p>
            <a:r>
              <a:rPr lang="en-US" dirty="0"/>
              <a:t>Morningstar LSTA US LL Index</a:t>
            </a:r>
          </a:p>
        </p:txBody>
      </p:sp>
      <p:graphicFrame>
        <p:nvGraphicFramePr>
          <p:cNvPr id="5" name="Table 4">
            <a:extLst>
              <a:ext uri="{FF2B5EF4-FFF2-40B4-BE49-F238E27FC236}">
                <a16:creationId xmlns:a16="http://schemas.microsoft.com/office/drawing/2014/main" id="{BC3FA461-5E5D-32D9-6728-F355BCCE6AEC}"/>
              </a:ext>
            </a:extLst>
          </p:cNvPr>
          <p:cNvGraphicFramePr>
            <a:graphicFrameLocks noGrp="1"/>
          </p:cNvGraphicFramePr>
          <p:nvPr>
            <p:extLst>
              <p:ext uri="{D42A27DB-BD31-4B8C-83A1-F6EECF244321}">
                <p14:modId xmlns:p14="http://schemas.microsoft.com/office/powerpoint/2010/main" val="2093024465"/>
              </p:ext>
            </p:extLst>
          </p:nvPr>
        </p:nvGraphicFramePr>
        <p:xfrm>
          <a:off x="573880" y="838200"/>
          <a:ext cx="3979070" cy="986790"/>
        </p:xfrm>
        <a:graphic>
          <a:graphicData uri="http://schemas.openxmlformats.org/drawingml/2006/table">
            <a:tbl>
              <a:tblPr>
                <a:tableStyleId>{5C22544A-7EE6-4342-B048-85BDC9FD1C3A}</a:tableStyleId>
              </a:tblPr>
              <a:tblGrid>
                <a:gridCol w="3598069">
                  <a:extLst>
                    <a:ext uri="{9D8B030D-6E8A-4147-A177-3AD203B41FA5}">
                      <a16:colId xmlns:a16="http://schemas.microsoft.com/office/drawing/2014/main" val="2658043850"/>
                    </a:ext>
                  </a:extLst>
                </a:gridCol>
                <a:gridCol w="381001">
                  <a:extLst>
                    <a:ext uri="{9D8B030D-6E8A-4147-A177-3AD203B41FA5}">
                      <a16:colId xmlns:a16="http://schemas.microsoft.com/office/drawing/2014/main" val="669838412"/>
                    </a:ext>
                  </a:extLst>
                </a:gridCol>
              </a:tblGrid>
              <a:tr h="197358">
                <a:tc>
                  <a:txBody>
                    <a:bodyPr/>
                    <a:lstStyle/>
                    <a:p>
                      <a:pPr algn="l" fontAlgn="b"/>
                      <a:r>
                        <a:rPr lang="en-US" sz="800" b="0" i="0" u="none" strike="noStrike" dirty="0">
                          <a:effectLst/>
                          <a:latin typeface="Arial" panose="020B0604020202020204" pitchFamily="34" charset="0"/>
                        </a:rPr>
                        <a:t>Par Amount Outstanding</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53</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599146780"/>
                  </a:ext>
                </a:extLst>
              </a:tr>
              <a:tr h="197358">
                <a:tc>
                  <a:txBody>
                    <a:bodyPr/>
                    <a:lstStyle/>
                    <a:p>
                      <a:pPr algn="l" fontAlgn="b"/>
                      <a:r>
                        <a:rPr lang="en-US" sz="800" b="0" i="0" u="none" strike="noStrike">
                          <a:effectLst/>
                          <a:latin typeface="Arial" panose="020B0604020202020204" pitchFamily="34" charset="0"/>
                        </a:rPr>
                        <a:t>Maturity Breakdown</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54</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85851134"/>
                  </a:ext>
                </a:extLst>
              </a:tr>
              <a:tr h="197358">
                <a:tc>
                  <a:txBody>
                    <a:bodyPr/>
                    <a:lstStyle/>
                    <a:p>
                      <a:pPr algn="l" fontAlgn="b"/>
                      <a:r>
                        <a:rPr lang="en-US" sz="800" b="0" i="0" u="none" strike="noStrike">
                          <a:effectLst/>
                          <a:latin typeface="Arial" panose="020B0604020202020204" pitchFamily="34" charset="0"/>
                        </a:rPr>
                        <a:t>Weighted Average Secondary Spreads</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55</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70915477"/>
                  </a:ext>
                </a:extLst>
              </a:tr>
              <a:tr h="197358">
                <a:tc>
                  <a:txBody>
                    <a:bodyPr/>
                    <a:lstStyle/>
                    <a:p>
                      <a:pPr algn="l" fontAlgn="b"/>
                      <a:r>
                        <a:rPr lang="en-US" sz="800" b="0" i="0" u="none" strike="noStrike">
                          <a:effectLst/>
                          <a:latin typeface="Arial" panose="020B0604020202020204" pitchFamily="34" charset="0"/>
                        </a:rPr>
                        <a:t>Weighted Average Nominal Spread</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a:effectLst/>
                          <a:latin typeface="Arial" panose="020B0604020202020204" pitchFamily="34" charset="0"/>
                        </a:rPr>
                        <a:t>pg. 56</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250713367"/>
                  </a:ext>
                </a:extLst>
              </a:tr>
              <a:tr h="197358">
                <a:tc>
                  <a:txBody>
                    <a:bodyPr/>
                    <a:lstStyle/>
                    <a:p>
                      <a:pPr algn="l" fontAlgn="b"/>
                      <a:r>
                        <a:rPr lang="en-US" sz="800" b="0" i="0" u="none" strike="noStrike" dirty="0">
                          <a:effectLst/>
                          <a:latin typeface="Arial" panose="020B0604020202020204" pitchFamily="34" charset="0"/>
                        </a:rPr>
                        <a:t>Lagging 12-Month Default Rates by Principal Amount</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r" fontAlgn="b"/>
                      <a:r>
                        <a:rPr lang="en-US" sz="800" b="0" i="0" u="none" strike="noStrike" dirty="0">
                          <a:effectLst/>
                          <a:latin typeface="Arial" panose="020B0604020202020204" pitchFamily="34" charset="0"/>
                        </a:rPr>
                        <a:t>pg. 57</a:t>
                      </a:r>
                    </a:p>
                  </a:txBody>
                  <a:tcPr marL="6350" marR="6350" marT="6350" marB="0" anchor="b">
                    <a:lnL w="12700" cmpd="sng">
                      <a:noFill/>
                    </a:lnL>
                    <a:lnR w="12700" cmpd="sng">
                      <a:noFill/>
                    </a:lnR>
                    <a:lnT w="9525" cap="flat" cmpd="sng" algn="ctr">
                      <a:noFill/>
                      <a:prstDash val="solid"/>
                      <a:round/>
                      <a:headEnd type="none" w="med" len="med"/>
                      <a:tailEnd type="none" w="med" len="med"/>
                    </a:lnT>
                    <a:lnB w="9525"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064085429"/>
                  </a:ext>
                </a:extLst>
              </a:tr>
            </a:tbl>
          </a:graphicData>
        </a:graphic>
      </p:graphicFrame>
    </p:spTree>
    <p:extLst>
      <p:ext uri="{BB962C8B-B14F-4D97-AF65-F5344CB8AC3E}">
        <p14:creationId xmlns:p14="http://schemas.microsoft.com/office/powerpoint/2010/main" val="914216612"/>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Morningstar LSTA US LL Index</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Par Amount Outstanding ($B)</a:t>
            </a:r>
          </a:p>
        </p:txBody>
      </p:sp>
      <p:graphicFrame>
        <p:nvGraphicFramePr>
          <p:cNvPr id="3" name="Object 3">
            <a:extLst>
              <a:ext uri="{FF2B5EF4-FFF2-40B4-BE49-F238E27FC236}">
                <a16:creationId xmlns:a16="http://schemas.microsoft.com/office/drawing/2014/main" id="{E1B351D1-1742-7F29-8360-4128A964B2DD}"/>
              </a:ext>
            </a:extLst>
          </p:cNvPr>
          <p:cNvGraphicFramePr>
            <a:graphicFrameLocks/>
          </p:cNvGraphicFramePr>
          <p:nvPr>
            <p:extLst>
              <p:ext uri="{D42A27DB-BD31-4B8C-83A1-F6EECF244321}">
                <p14:modId xmlns:p14="http://schemas.microsoft.com/office/powerpoint/2010/main" val="792436061"/>
              </p:ext>
            </p:extLst>
          </p:nvPr>
        </p:nvGraphicFramePr>
        <p:xfrm>
          <a:off x="460883"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50790953"/>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Morningstar LSTA US LL Index</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Maturity Breakdown 9/30/2024 ($B)</a:t>
            </a:r>
          </a:p>
        </p:txBody>
      </p:sp>
      <p:sp>
        <p:nvSpPr>
          <p:cNvPr id="2" name="Text Box 4">
            <a:extLst>
              <a:ext uri="{FF2B5EF4-FFF2-40B4-BE49-F238E27FC236}">
                <a16:creationId xmlns:a16="http://schemas.microsoft.com/office/drawing/2014/main" id="{83CEBC60-45D6-59E8-DD98-E20713E848DD}"/>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Excludes loans in default.</a:t>
            </a:r>
          </a:p>
        </p:txBody>
      </p:sp>
      <p:graphicFrame>
        <p:nvGraphicFramePr>
          <p:cNvPr id="4" name="Object 3">
            <a:extLst>
              <a:ext uri="{FF2B5EF4-FFF2-40B4-BE49-F238E27FC236}">
                <a16:creationId xmlns:a16="http://schemas.microsoft.com/office/drawing/2014/main" id="{DFD72FE8-3218-9E07-2702-A780FC0500F1}"/>
              </a:ext>
            </a:extLst>
          </p:cNvPr>
          <p:cNvGraphicFramePr>
            <a:graphicFrameLocks/>
          </p:cNvGraphicFramePr>
          <p:nvPr>
            <p:extLst>
              <p:ext uri="{D42A27DB-BD31-4B8C-83A1-F6EECF244321}">
                <p14:modId xmlns:p14="http://schemas.microsoft.com/office/powerpoint/2010/main" val="52625298"/>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89481191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Morningstar LSTA US LL Index</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Weighted Average Secondary Spreads</a:t>
            </a:r>
          </a:p>
        </p:txBody>
      </p:sp>
      <p:sp>
        <p:nvSpPr>
          <p:cNvPr id="2" name="Text Box 4">
            <a:extLst>
              <a:ext uri="{FF2B5EF4-FFF2-40B4-BE49-F238E27FC236}">
                <a16:creationId xmlns:a16="http://schemas.microsoft.com/office/drawing/2014/main" id="{83CEBC60-45D6-59E8-DD98-E20713E848DD}"/>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Excludes loans in default. Assumes discount from par is amortized evenly over a three-year life.</a:t>
            </a:r>
          </a:p>
        </p:txBody>
      </p:sp>
      <p:graphicFrame>
        <p:nvGraphicFramePr>
          <p:cNvPr id="3" name="Object 3">
            <a:extLst>
              <a:ext uri="{FF2B5EF4-FFF2-40B4-BE49-F238E27FC236}">
                <a16:creationId xmlns:a16="http://schemas.microsoft.com/office/drawing/2014/main" id="{826B683A-D206-B167-0710-80F54D2F4FBF}"/>
              </a:ext>
            </a:extLst>
          </p:cNvPr>
          <p:cNvGraphicFramePr>
            <a:graphicFrameLocks/>
          </p:cNvGraphicFramePr>
          <p:nvPr>
            <p:extLst>
              <p:ext uri="{D42A27DB-BD31-4B8C-83A1-F6EECF244321}">
                <p14:modId xmlns:p14="http://schemas.microsoft.com/office/powerpoint/2010/main" val="1425788164"/>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63625064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Morningstar LSTA US LL Index</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Weighted Average Nominal Spread</a:t>
            </a:r>
          </a:p>
        </p:txBody>
      </p:sp>
      <p:sp>
        <p:nvSpPr>
          <p:cNvPr id="2" name="Text Box 4">
            <a:extLst>
              <a:ext uri="{FF2B5EF4-FFF2-40B4-BE49-F238E27FC236}">
                <a16:creationId xmlns:a16="http://schemas.microsoft.com/office/drawing/2014/main" id="{83CEBC60-45D6-59E8-DD98-E20713E848DD}"/>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Excludes loans in default. </a:t>
            </a:r>
          </a:p>
        </p:txBody>
      </p:sp>
      <p:graphicFrame>
        <p:nvGraphicFramePr>
          <p:cNvPr id="4" name="Object 3">
            <a:extLst>
              <a:ext uri="{FF2B5EF4-FFF2-40B4-BE49-F238E27FC236}">
                <a16:creationId xmlns:a16="http://schemas.microsoft.com/office/drawing/2014/main" id="{551143F5-98B3-F897-74A7-03E6C459FC04}"/>
              </a:ext>
            </a:extLst>
          </p:cNvPr>
          <p:cNvGraphicFramePr>
            <a:graphicFrameLocks/>
          </p:cNvGraphicFramePr>
          <p:nvPr>
            <p:extLst>
              <p:ext uri="{D42A27DB-BD31-4B8C-83A1-F6EECF244321}">
                <p14:modId xmlns:p14="http://schemas.microsoft.com/office/powerpoint/2010/main" val="4271699523"/>
              </p:ext>
            </p:extLst>
          </p:nvPr>
        </p:nvGraphicFramePr>
        <p:xfrm>
          <a:off x="457200"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96233405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Morningstar LSTA US LL Index</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Lagging 12-Month Default Rates by Principal Amount</a:t>
            </a:r>
          </a:p>
        </p:txBody>
      </p:sp>
      <p:sp>
        <p:nvSpPr>
          <p:cNvPr id="2" name="Text Box 4">
            <a:extLst>
              <a:ext uri="{FF2B5EF4-FFF2-40B4-BE49-F238E27FC236}">
                <a16:creationId xmlns:a16="http://schemas.microsoft.com/office/drawing/2014/main" id="{83CEBC60-45D6-59E8-DD98-E20713E848DD}"/>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Based on loans in the Morningstar LSTA US Leveraged Loan Index. </a:t>
            </a:r>
          </a:p>
        </p:txBody>
      </p:sp>
      <p:graphicFrame>
        <p:nvGraphicFramePr>
          <p:cNvPr id="3" name="Object 3">
            <a:extLst>
              <a:ext uri="{FF2B5EF4-FFF2-40B4-BE49-F238E27FC236}">
                <a16:creationId xmlns:a16="http://schemas.microsoft.com/office/drawing/2014/main" id="{B83DD423-DA8C-F373-88B7-4E9525E2AB1B}"/>
              </a:ext>
            </a:extLst>
          </p:cNvPr>
          <p:cNvGraphicFramePr>
            <a:graphicFrameLocks/>
          </p:cNvGraphicFramePr>
          <p:nvPr>
            <p:extLst>
              <p:ext uri="{D42A27DB-BD31-4B8C-83A1-F6EECF244321}">
                <p14:modId xmlns:p14="http://schemas.microsoft.com/office/powerpoint/2010/main" val="199096796"/>
              </p:ext>
            </p:extLst>
          </p:nvPr>
        </p:nvGraphicFramePr>
        <p:xfrm>
          <a:off x="447675" y="990600"/>
          <a:ext cx="8229600" cy="502920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08018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45955F-96D8-3F3E-3F7A-87655DF0C0FF}"/>
              </a:ext>
            </a:extLst>
          </p:cNvPr>
          <p:cNvSpPr>
            <a:spLocks noGrp="1"/>
          </p:cNvSpPr>
          <p:nvPr>
            <p:ph type="title"/>
          </p:nvPr>
        </p:nvSpPr>
        <p:spPr>
          <a:xfrm>
            <a:off x="447675" y="249237"/>
            <a:ext cx="8262938" cy="284163"/>
          </a:xfrm>
          <a:prstGeom prst="rect">
            <a:avLst/>
          </a:prstGeom>
        </p:spPr>
        <p:txBody>
          <a:bodyPr/>
          <a:lstStyle/>
          <a:p>
            <a:r>
              <a:rPr lang="en-US" dirty="0"/>
              <a:t>Contact</a:t>
            </a:r>
          </a:p>
        </p:txBody>
      </p:sp>
      <p:graphicFrame>
        <p:nvGraphicFramePr>
          <p:cNvPr id="5" name="Table 4">
            <a:extLst>
              <a:ext uri="{FF2B5EF4-FFF2-40B4-BE49-F238E27FC236}">
                <a16:creationId xmlns:a16="http://schemas.microsoft.com/office/drawing/2014/main" id="{78C9789E-AB10-8B88-C43E-A59F1DE2E3A3}"/>
              </a:ext>
            </a:extLst>
          </p:cNvPr>
          <p:cNvGraphicFramePr>
            <a:graphicFrameLocks noGrp="1"/>
          </p:cNvGraphicFramePr>
          <p:nvPr>
            <p:extLst>
              <p:ext uri="{D42A27DB-BD31-4B8C-83A1-F6EECF244321}">
                <p14:modId xmlns:p14="http://schemas.microsoft.com/office/powerpoint/2010/main" val="3964219662"/>
              </p:ext>
            </p:extLst>
          </p:nvPr>
        </p:nvGraphicFramePr>
        <p:xfrm>
          <a:off x="533400" y="838200"/>
          <a:ext cx="8153400" cy="5181600"/>
        </p:xfrm>
        <a:graphic>
          <a:graphicData uri="http://schemas.openxmlformats.org/drawingml/2006/table">
            <a:tbl>
              <a:tblPr/>
              <a:tblGrid>
                <a:gridCol w="2175283">
                  <a:extLst>
                    <a:ext uri="{9D8B030D-6E8A-4147-A177-3AD203B41FA5}">
                      <a16:colId xmlns:a16="http://schemas.microsoft.com/office/drawing/2014/main" val="49778255"/>
                    </a:ext>
                  </a:extLst>
                </a:gridCol>
                <a:gridCol w="1877943">
                  <a:extLst>
                    <a:ext uri="{9D8B030D-6E8A-4147-A177-3AD203B41FA5}">
                      <a16:colId xmlns:a16="http://schemas.microsoft.com/office/drawing/2014/main" val="4119085325"/>
                    </a:ext>
                  </a:extLst>
                </a:gridCol>
                <a:gridCol w="2097036">
                  <a:extLst>
                    <a:ext uri="{9D8B030D-6E8A-4147-A177-3AD203B41FA5}">
                      <a16:colId xmlns:a16="http://schemas.microsoft.com/office/drawing/2014/main" val="124784623"/>
                    </a:ext>
                  </a:extLst>
                </a:gridCol>
                <a:gridCol w="2003138">
                  <a:extLst>
                    <a:ext uri="{9D8B030D-6E8A-4147-A177-3AD203B41FA5}">
                      <a16:colId xmlns:a16="http://schemas.microsoft.com/office/drawing/2014/main" val="1320588482"/>
                    </a:ext>
                  </a:extLst>
                </a:gridCol>
              </a:tblGrid>
              <a:tr h="333328">
                <a:tc>
                  <a:txBody>
                    <a:bodyPr/>
                    <a:lstStyle/>
                    <a:p>
                      <a:pPr algn="l" rtl="0" fontAlgn="b"/>
                      <a:r>
                        <a:rPr lang="en-US" sz="1000" b="1" i="0" u="none" strike="noStrike">
                          <a:solidFill>
                            <a:srgbClr val="000000"/>
                          </a:solidFill>
                          <a:effectLst/>
                          <a:latin typeface="Arial Narrow" panose="020B0606020202030204" pitchFamily="34" charset="0"/>
                        </a:rPr>
                        <a:t>LCD Global Research</a:t>
                      </a:r>
                    </a:p>
                  </a:txBody>
                  <a:tcPr marL="3810" marR="3810" marT="3810" marB="0" anchor="b">
                    <a:lnL>
                      <a:noFill/>
                    </a:lnL>
                    <a:lnR>
                      <a:noFill/>
                    </a:lnR>
                    <a:lnT>
                      <a:noFill/>
                    </a:lnT>
                    <a:lnB>
                      <a:noFill/>
                    </a:lnB>
                    <a:noFill/>
                  </a:tcPr>
                </a:tc>
                <a:tc>
                  <a:txBody>
                    <a:bodyPr/>
                    <a:lstStyle/>
                    <a:p>
                      <a:pPr algn="l" rtl="0" fontAlgn="b"/>
                      <a:r>
                        <a:rPr lang="en-US" sz="1000" b="1" i="0" u="none" strike="noStrike">
                          <a:solidFill>
                            <a:srgbClr val="000000"/>
                          </a:solidFill>
                          <a:effectLst/>
                          <a:latin typeface="Arial Narrow" panose="020B0606020202030204" pitchFamily="34" charset="0"/>
                        </a:rPr>
                        <a:t>support@pitchbook.com</a:t>
                      </a:r>
                    </a:p>
                  </a:txBody>
                  <a:tcPr marL="3810" marR="3810" marT="3810" marB="0" anchor="b">
                    <a:lnL>
                      <a:noFill/>
                    </a:lnL>
                    <a:lnR>
                      <a:noFill/>
                    </a:lnR>
                    <a:lnT>
                      <a:noFill/>
                    </a:lnT>
                    <a:lnB>
                      <a:noFill/>
                    </a:lnB>
                    <a:noFill/>
                  </a:tcPr>
                </a:tc>
                <a:tc>
                  <a:txBody>
                    <a:bodyPr/>
                    <a:lstStyle/>
                    <a:p>
                      <a:pPr algn="l" rtl="0" fontAlgn="b"/>
                      <a:r>
                        <a:rPr lang="en-US" sz="1000" b="1" i="0" u="none" strike="noStrike">
                          <a:solidFill>
                            <a:srgbClr val="000000"/>
                          </a:solidFill>
                          <a:effectLst/>
                          <a:latin typeface="Arial Narrow" panose="020B0606020202030204" pitchFamily="34" charset="0"/>
                        </a:rPr>
                        <a:t>LCD News </a:t>
                      </a:r>
                    </a:p>
                  </a:txBody>
                  <a:tcPr marL="3810" marR="3810" marT="3810" marB="0" anchor="b">
                    <a:lnL>
                      <a:noFill/>
                    </a:lnL>
                    <a:lnR>
                      <a:noFill/>
                    </a:lnR>
                    <a:lnT>
                      <a:noFill/>
                    </a:lnT>
                    <a:lnB>
                      <a:noFill/>
                    </a:lnB>
                    <a:noFill/>
                  </a:tcPr>
                </a:tc>
                <a:tc>
                  <a:txBody>
                    <a:bodyPr/>
                    <a:lstStyle/>
                    <a:p>
                      <a:pPr algn="l" fontAlgn="ctr"/>
                      <a:endParaRPr lang="en-US" sz="1800" b="0" i="0" u="none" strike="noStrike">
                        <a:effectLst/>
                        <a:latin typeface="Arial" panose="020B0604020202020204" pitchFamily="34" charset="0"/>
                      </a:endParaRPr>
                    </a:p>
                  </a:txBody>
                  <a:tcPr marL="3810" marR="3810" marT="3810" marB="0" anchor="ctr">
                    <a:lnL>
                      <a:noFill/>
                    </a:lnL>
                    <a:lnR>
                      <a:noFill/>
                    </a:lnR>
                    <a:lnT>
                      <a:noFill/>
                    </a:lnT>
                    <a:lnB>
                      <a:noFill/>
                    </a:lnB>
                    <a:noFill/>
                  </a:tcPr>
                </a:tc>
                <a:extLst>
                  <a:ext uri="{0D108BD9-81ED-4DB2-BD59-A6C34878D82A}">
                    <a16:rowId xmlns:a16="http://schemas.microsoft.com/office/drawing/2014/main" val="715698620"/>
                  </a:ext>
                </a:extLst>
              </a:tr>
              <a:tr h="184682">
                <a:tc>
                  <a:txBody>
                    <a:bodyPr/>
                    <a:lstStyle/>
                    <a:p>
                      <a:pPr algn="l" rtl="0" fontAlgn="b"/>
                      <a:r>
                        <a:rPr lang="en-US" sz="800" b="1" i="0" u="none" strike="noStrike">
                          <a:solidFill>
                            <a:srgbClr val="000000"/>
                          </a:solidFill>
                          <a:effectLst/>
                          <a:latin typeface="Arial Narrow" panose="020B0606020202030204" pitchFamily="34" charset="0"/>
                        </a:rPr>
                        <a:t>Marina Lukatsky</a:t>
                      </a:r>
                      <a:r>
                        <a:rPr lang="en-US" sz="800" b="0" i="0" u="none" strike="noStrike">
                          <a:solidFill>
                            <a:srgbClr val="000000"/>
                          </a:solidFill>
                          <a:effectLst/>
                          <a:latin typeface="Arial Narrow" panose="020B0606020202030204" pitchFamily="34" charset="0"/>
                        </a:rPr>
                        <a:t>, Senior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marina.lukatsky@pitchbook.com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Tim Cross</a:t>
                      </a:r>
                      <a:r>
                        <a:rPr lang="en-US" sz="800" b="0" i="0" u="none" strike="noStrike">
                          <a:solidFill>
                            <a:srgbClr val="000000"/>
                          </a:solidFill>
                          <a:effectLst/>
                          <a:latin typeface="Arial Narrow" panose="020B0606020202030204" pitchFamily="34" charset="0"/>
                        </a:rPr>
                        <a:t>, Managing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tim.cross@pitchbook.com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4014665501"/>
                  </a:ext>
                </a:extLst>
              </a:tr>
              <a:tr h="184682">
                <a:tc>
                  <a:txBody>
                    <a:bodyPr/>
                    <a:lstStyle/>
                    <a:p>
                      <a:pPr algn="l" rtl="0" fontAlgn="b"/>
                      <a:r>
                        <a:rPr lang="en-US" sz="800" b="1" i="0" u="none" strike="noStrike">
                          <a:solidFill>
                            <a:srgbClr val="000000"/>
                          </a:solidFill>
                          <a:effectLst/>
                          <a:latin typeface="Arial Narrow" panose="020B0606020202030204" pitchFamily="34" charset="0"/>
                        </a:rPr>
                        <a:t>Miyer Levy</a:t>
                      </a:r>
                      <a:r>
                        <a:rPr lang="en-US" sz="800" b="0" i="0" u="none" strike="noStrike">
                          <a:solidFill>
                            <a:srgbClr val="000000"/>
                          </a:solidFill>
                          <a:effectLst/>
                          <a:latin typeface="Arial Narrow" panose="020B0606020202030204" pitchFamily="34" charset="0"/>
                        </a:rPr>
                        <a:t>,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miyer.levy@pitchbook.com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John Atkins</a:t>
                      </a:r>
                      <a:r>
                        <a:rPr lang="en-US" sz="800" b="0" i="0" u="none" strike="noStrike">
                          <a:solidFill>
                            <a:srgbClr val="000000"/>
                          </a:solidFill>
                          <a:effectLst/>
                          <a:latin typeface="Arial Narrow" panose="020B0606020202030204" pitchFamily="34" charset="0"/>
                        </a:rPr>
                        <a:t>,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john.atkins@pitchbook.com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2536915357"/>
                  </a:ext>
                </a:extLst>
              </a:tr>
              <a:tr h="202699">
                <a:tc>
                  <a:txBody>
                    <a:bodyPr/>
                    <a:lstStyle/>
                    <a:p>
                      <a:pPr algn="l" rtl="0" fontAlgn="b"/>
                      <a:r>
                        <a:rPr lang="en-US" sz="800" b="1" i="0" u="none" strike="noStrike">
                          <a:solidFill>
                            <a:srgbClr val="000000"/>
                          </a:solidFill>
                          <a:effectLst/>
                          <a:latin typeface="Arial Narrow" panose="020B0606020202030204" pitchFamily="34" charset="0"/>
                        </a:rPr>
                        <a:t>Taron Wade</a:t>
                      </a:r>
                      <a:r>
                        <a:rPr lang="en-US" sz="800" b="0" i="0" u="none" strike="noStrike">
                          <a:solidFill>
                            <a:srgbClr val="000000"/>
                          </a:solidFill>
                          <a:effectLst/>
                          <a:latin typeface="Arial Narrow" panose="020B0606020202030204" pitchFamily="34" charset="0"/>
                        </a:rPr>
                        <a:t>,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taron.wade@pitchbook.com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Jonathan Hemingway</a:t>
                      </a:r>
                      <a:r>
                        <a:rPr lang="en-US" sz="800" b="0" i="0" u="none" strike="noStrike">
                          <a:solidFill>
                            <a:srgbClr val="000000"/>
                          </a:solidFill>
                          <a:effectLst/>
                          <a:latin typeface="Arial Narrow" panose="020B0606020202030204" pitchFamily="34" charset="0"/>
                        </a:rPr>
                        <a:t>,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jonathan.hemingway@pitchbook.com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896147464"/>
                  </a:ext>
                </a:extLst>
              </a:tr>
              <a:tr h="202699">
                <a:tc>
                  <a:txBody>
                    <a:bodyPr/>
                    <a:lstStyle/>
                    <a:p>
                      <a:pPr algn="l" rtl="0" fontAlgn="b"/>
                      <a:r>
                        <a:rPr lang="en-US" sz="800" b="1" i="0" u="none" strike="noStrike">
                          <a:solidFill>
                            <a:srgbClr val="000000"/>
                          </a:solidFill>
                          <a:effectLst/>
                          <a:latin typeface="Arial Narrow" panose="020B0606020202030204" pitchFamily="34" charset="0"/>
                        </a:rPr>
                        <a:t>Rachelle Kakouris</a:t>
                      </a:r>
                      <a:r>
                        <a:rPr lang="en-US" sz="800" b="0" i="0" u="none" strike="noStrike">
                          <a:solidFill>
                            <a:srgbClr val="000000"/>
                          </a:solidFill>
                          <a:effectLst/>
                          <a:latin typeface="Arial Narrow" panose="020B0606020202030204" pitchFamily="34" charset="0"/>
                        </a:rPr>
                        <a:t>,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rachelle.kakouris@pitchbook.com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David Cox</a:t>
                      </a:r>
                      <a:r>
                        <a:rPr lang="en-US" sz="800" b="0" i="0" u="none" strike="noStrike">
                          <a:solidFill>
                            <a:srgbClr val="000000"/>
                          </a:solidFill>
                          <a:effectLst/>
                          <a:latin typeface="Arial Narrow" panose="020B0606020202030204" pitchFamily="34" charset="0"/>
                        </a:rPr>
                        <a:t>, Sr. News Desk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david.cox@pitchbook.com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1331665816"/>
                  </a:ext>
                </a:extLst>
              </a:tr>
              <a:tr h="184682">
                <a:tc>
                  <a:txBody>
                    <a:bodyPr/>
                    <a:lstStyle/>
                    <a:p>
                      <a:pPr algn="l" rtl="0" fontAlgn="b"/>
                      <a:r>
                        <a:rPr lang="en-US" sz="800" b="1" i="0" u="none" strike="noStrike">
                          <a:solidFill>
                            <a:srgbClr val="000000"/>
                          </a:solidFill>
                          <a:effectLst/>
                          <a:latin typeface="Arial Narrow" panose="020B0606020202030204" pitchFamily="34" charset="0"/>
                        </a:rPr>
                        <a:t>Cuong Huynh</a:t>
                      </a:r>
                      <a:r>
                        <a:rPr lang="en-US" sz="800" b="0" i="0" u="none" strike="noStrike">
                          <a:solidFill>
                            <a:srgbClr val="000000"/>
                          </a:solidFill>
                          <a:effectLst/>
                          <a:latin typeface="Arial Narrow" panose="020B0606020202030204" pitchFamily="34" charset="0"/>
                        </a:rPr>
                        <a:t>, Assistant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cuong.huynh@pitchbook.com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Francesca Ficai</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francesca.ficai@pitchbook.com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4148177922"/>
                  </a:ext>
                </a:extLst>
              </a:tr>
              <a:tr h="184682">
                <a:tc>
                  <a:txBody>
                    <a:bodyPr/>
                    <a:lstStyle/>
                    <a:p>
                      <a:pPr algn="l" rtl="0" fontAlgn="b"/>
                      <a:r>
                        <a:rPr lang="en-US" sz="800" b="1" i="0" u="none" strike="noStrike">
                          <a:solidFill>
                            <a:srgbClr val="000000"/>
                          </a:solidFill>
                          <a:effectLst/>
                          <a:latin typeface="Arial Narrow" panose="020B0606020202030204" pitchFamily="34" charset="0"/>
                        </a:rPr>
                        <a:t>Sara Wahba</a:t>
                      </a:r>
                      <a:r>
                        <a:rPr lang="en-US" sz="800" b="0" i="0" u="none" strike="noStrike">
                          <a:solidFill>
                            <a:srgbClr val="000000"/>
                          </a:solidFill>
                          <a:effectLst/>
                          <a:latin typeface="Arial Narrow" panose="020B0606020202030204" pitchFamily="34" charset="0"/>
                        </a:rPr>
                        <a:t>, Assistant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sara.wahba@pitchbook.com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Jack Hersch</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jack.hersch@pitchbook.com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574875899"/>
                  </a:ext>
                </a:extLst>
              </a:tr>
              <a:tr h="184682">
                <a:tc>
                  <a:txBody>
                    <a:bodyPr/>
                    <a:lstStyle/>
                    <a:p>
                      <a:pPr algn="l" rtl="0" fontAlgn="b"/>
                      <a:r>
                        <a:rPr lang="en-US" sz="800" b="1" i="0" u="none" strike="noStrike">
                          <a:solidFill>
                            <a:srgbClr val="000000"/>
                          </a:solidFill>
                          <a:effectLst/>
                          <a:latin typeface="Arial Narrow" panose="020B0606020202030204" pitchFamily="34" charset="0"/>
                        </a:rPr>
                        <a:t>Leonie Dackham</a:t>
                      </a:r>
                      <a:r>
                        <a:rPr lang="en-US" sz="800" b="0" i="0" u="none" strike="noStrike">
                          <a:solidFill>
                            <a:srgbClr val="000000"/>
                          </a:solidFill>
                          <a:effectLst/>
                          <a:latin typeface="Arial Narrow" panose="020B0606020202030204" pitchFamily="34" charset="0"/>
                        </a:rPr>
                        <a:t>, Assistant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leonie.dackham@pitchbook.com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Richard Kellerhals</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richard.kellerhals@pitchbook.com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85167011"/>
                  </a:ext>
                </a:extLst>
              </a:tr>
              <a:tr h="184682">
                <a:tc>
                  <a:txBody>
                    <a:bodyPr/>
                    <a:lstStyle/>
                    <a:p>
                      <a:pPr algn="l" rtl="0" fontAlgn="b"/>
                      <a:r>
                        <a:rPr lang="en-US" sz="800" b="1" i="0" u="none" strike="noStrike">
                          <a:solidFill>
                            <a:srgbClr val="000000"/>
                          </a:solidFill>
                          <a:effectLst/>
                          <a:latin typeface="Arial Narrow" panose="020B0606020202030204" pitchFamily="34" charset="0"/>
                        </a:rPr>
                        <a:t>Neil Harmon</a:t>
                      </a:r>
                      <a:r>
                        <a:rPr lang="en-US" sz="800" b="0" i="0" u="none" strike="noStrike">
                          <a:solidFill>
                            <a:srgbClr val="000000"/>
                          </a:solidFill>
                          <a:effectLst/>
                          <a:latin typeface="Arial Narrow" panose="020B0606020202030204" pitchFamily="34" charset="0"/>
                        </a:rPr>
                        <a:t>, Assistant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neil.harmon@pitchbook.com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Gayatri Iyer</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gayatri.iyer@pitchbook.com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1329439906"/>
                  </a:ext>
                </a:extLst>
              </a:tr>
              <a:tr h="184682">
                <a:tc>
                  <a:txBody>
                    <a:bodyPr/>
                    <a:lstStyle/>
                    <a:p>
                      <a:pPr algn="l" rtl="0" fontAlgn="b"/>
                      <a:r>
                        <a:rPr lang="en-US" sz="800" b="1" i="0" u="none" strike="noStrike">
                          <a:solidFill>
                            <a:srgbClr val="000000"/>
                          </a:solidFill>
                          <a:effectLst/>
                          <a:latin typeface="Arial Narrow" panose="020B0606020202030204" pitchFamily="34" charset="0"/>
                        </a:rPr>
                        <a:t>Nicholas Cisneros, </a:t>
                      </a:r>
                      <a:r>
                        <a:rPr lang="en-US" sz="800" b="0" i="0" u="none" strike="noStrike">
                          <a:solidFill>
                            <a:srgbClr val="000000"/>
                          </a:solidFill>
                          <a:effectLst/>
                          <a:latin typeface="Arial Narrow" panose="020B0606020202030204" pitchFamily="34" charset="0"/>
                        </a:rPr>
                        <a:t>Sr.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nicholas.cisneros@pitchbook.com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Abby Latour</a:t>
                      </a:r>
                      <a:r>
                        <a:rPr lang="en-US" sz="800" b="0" i="0" u="none" strike="noStrike">
                          <a:solidFill>
                            <a:srgbClr val="000000"/>
                          </a:solidFill>
                          <a:effectLst/>
                          <a:latin typeface="Arial Narrow" panose="020B0606020202030204" pitchFamily="34" charset="0"/>
                        </a:rPr>
                        <a:t>, Editorial Lead</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abby.latour@pitchbook.com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2207851067"/>
                  </a:ext>
                </a:extLst>
              </a:tr>
              <a:tr h="202699">
                <a:tc>
                  <a:txBody>
                    <a:bodyPr/>
                    <a:lstStyle/>
                    <a:p>
                      <a:pPr algn="l" rtl="0" fontAlgn="b"/>
                      <a:r>
                        <a:rPr lang="en-US" sz="800" b="1" i="0" u="none" strike="noStrike">
                          <a:solidFill>
                            <a:srgbClr val="000000"/>
                          </a:solidFill>
                          <a:effectLst/>
                          <a:latin typeface="Arial Narrow" panose="020B0606020202030204" pitchFamily="34" charset="0"/>
                        </a:rPr>
                        <a:t>Shaundra Edmonds</a:t>
                      </a:r>
                      <a:r>
                        <a:rPr lang="en-US" sz="800" b="0" i="0" u="none" strike="noStrike">
                          <a:solidFill>
                            <a:srgbClr val="000000"/>
                          </a:solidFill>
                          <a:effectLst/>
                          <a:latin typeface="Arial Narrow" panose="020B0606020202030204" pitchFamily="34" charset="0"/>
                        </a:rPr>
                        <a:t>,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shaundra.edmonds@pitchbook.com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Michael Rae</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michael.rae@pitchbook.com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971833842"/>
                  </a:ext>
                </a:extLst>
              </a:tr>
              <a:tr h="202699">
                <a:tc>
                  <a:txBody>
                    <a:bodyPr/>
                    <a:lstStyle/>
                    <a:p>
                      <a:pPr algn="l" rtl="0" fontAlgn="b"/>
                      <a:r>
                        <a:rPr lang="en-US" sz="800" b="1" i="0" u="none" strike="noStrike">
                          <a:solidFill>
                            <a:srgbClr val="000000"/>
                          </a:solidFill>
                          <a:effectLst/>
                          <a:latin typeface="Arial Narrow" panose="020B0606020202030204" pitchFamily="34" charset="0"/>
                        </a:rPr>
                        <a:t>Timothy Mastracci</a:t>
                      </a:r>
                      <a:r>
                        <a:rPr lang="en-US" sz="800" b="0" i="0" u="none" strike="noStrike">
                          <a:solidFill>
                            <a:srgbClr val="000000"/>
                          </a:solidFill>
                          <a:effectLst/>
                          <a:latin typeface="Arial Narrow" panose="020B0606020202030204" pitchFamily="34" charset="0"/>
                        </a:rPr>
                        <a:t>,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timothy.mastracci@pitchbook.com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Alan Zimmerman</a:t>
                      </a:r>
                      <a:r>
                        <a:rPr lang="en-US" sz="800" b="0" i="0" u="none" strike="noStrike">
                          <a:solidFill>
                            <a:srgbClr val="000000"/>
                          </a:solidFill>
                          <a:effectLst/>
                          <a:latin typeface="Arial Narrow" panose="020B0606020202030204" pitchFamily="34" charset="0"/>
                        </a:rPr>
                        <a:t>, Associate Director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alan.zimmerman@pitchbook.com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1457012696"/>
                  </a:ext>
                </a:extLst>
              </a:tr>
              <a:tr h="184682">
                <a:tc>
                  <a:txBody>
                    <a:bodyPr/>
                    <a:lstStyle/>
                    <a:p>
                      <a:pPr algn="l" rtl="0" fontAlgn="b"/>
                      <a:r>
                        <a:rPr lang="en-US" sz="800" b="1" i="0" u="none" strike="noStrike">
                          <a:solidFill>
                            <a:srgbClr val="000000"/>
                          </a:solidFill>
                          <a:effectLst/>
                          <a:latin typeface="Arial Narrow" panose="020B0606020202030204" pitchFamily="34" charset="0"/>
                        </a:rPr>
                        <a:t>Mallory Bedell</a:t>
                      </a:r>
                      <a:r>
                        <a:rPr lang="en-US" sz="800" b="0" i="0" u="none" strike="noStrike">
                          <a:solidFill>
                            <a:srgbClr val="000000"/>
                          </a:solidFill>
                          <a:effectLst/>
                          <a:latin typeface="Arial Narrow" panose="020B0606020202030204" pitchFamily="34" charset="0"/>
                        </a:rPr>
                        <a:t>,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mallory.bedell@pitchbook.com </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Mairin Burns</a:t>
                      </a:r>
                      <a:r>
                        <a:rPr lang="en-US" sz="800" b="0" i="0" u="none" strike="noStrike">
                          <a:solidFill>
                            <a:srgbClr val="000000"/>
                          </a:solidFill>
                          <a:effectLst/>
                          <a:latin typeface="Arial Narrow" panose="020B0606020202030204" pitchFamily="34" charset="0"/>
                        </a:rPr>
                        <a:t>,</a:t>
                      </a:r>
                      <a:r>
                        <a:rPr lang="en-US" sz="800" b="1" i="0" u="none" strike="noStrike">
                          <a:solidFill>
                            <a:srgbClr val="000000"/>
                          </a:solidFill>
                          <a:effectLst/>
                          <a:latin typeface="Arial Narrow" panose="020B0606020202030204" pitchFamily="34" charset="0"/>
                        </a:rPr>
                        <a:t> </a:t>
                      </a:r>
                      <a:r>
                        <a:rPr lang="en-US" sz="800" b="0" i="0" u="none" strike="noStrike">
                          <a:solidFill>
                            <a:srgbClr val="000000"/>
                          </a:solidFill>
                          <a:effectLst/>
                          <a:latin typeface="Arial Narrow" panose="020B0606020202030204" pitchFamily="34" charset="0"/>
                        </a:rPr>
                        <a:t>Sr.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mairin.burns@pitchbook.com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2043202298"/>
                  </a:ext>
                </a:extLst>
              </a:tr>
              <a:tr h="184682">
                <a:tc>
                  <a:txBody>
                    <a:bodyPr/>
                    <a:lstStyle/>
                    <a:p>
                      <a:pPr algn="l" rtl="0" fontAlgn="b"/>
                      <a:r>
                        <a:rPr lang="en-US" sz="800" b="1" i="0" u="none" strike="noStrike">
                          <a:solidFill>
                            <a:srgbClr val="000000"/>
                          </a:solidFill>
                          <a:effectLst/>
                          <a:latin typeface="Arial Narrow" panose="020B0606020202030204" pitchFamily="34" charset="0"/>
                        </a:rPr>
                        <a:t>Frederick Tetteh</a:t>
                      </a:r>
                      <a:r>
                        <a:rPr lang="en-US" sz="800" b="0" i="0" u="none" strike="noStrike">
                          <a:solidFill>
                            <a:srgbClr val="000000"/>
                          </a:solidFill>
                          <a:effectLst/>
                          <a:latin typeface="Arial Narrow" panose="020B0606020202030204" pitchFamily="34" charset="0"/>
                        </a:rPr>
                        <a:t>,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frederick.tetteh@pitchbook.com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Jakema Lewis</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jakema.lewis@pitchbook.com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4137565123"/>
                  </a:ext>
                </a:extLst>
              </a:tr>
              <a:tr h="184682">
                <a:tc>
                  <a:txBody>
                    <a:bodyPr/>
                    <a:lstStyle/>
                    <a:p>
                      <a:pPr algn="l" rtl="0" fontAlgn="b"/>
                      <a:r>
                        <a:rPr lang="en-US" sz="800" b="1" i="0" u="none" strike="noStrike">
                          <a:solidFill>
                            <a:srgbClr val="000000"/>
                          </a:solidFill>
                          <a:effectLst/>
                          <a:latin typeface="Arial Narrow" panose="020B0606020202030204" pitchFamily="34" charset="0"/>
                        </a:rPr>
                        <a:t>Jack Johnson</a:t>
                      </a:r>
                      <a:r>
                        <a:rPr lang="en-US" sz="800" b="0" i="0" u="none" strike="noStrike">
                          <a:solidFill>
                            <a:srgbClr val="000000"/>
                          </a:solidFill>
                          <a:effectLst/>
                          <a:latin typeface="Arial Narrow" panose="020B0606020202030204" pitchFamily="34" charset="0"/>
                        </a:rPr>
                        <a:t>,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jack.johnson@pitchbook.com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Tyler Udland</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tyler.udland@pitchbook.com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165162948"/>
                  </a:ext>
                </a:extLst>
              </a:tr>
              <a:tr h="184682">
                <a:tc>
                  <a:txBody>
                    <a:bodyPr/>
                    <a:lstStyle/>
                    <a:p>
                      <a:pPr algn="l" rtl="0" fontAlgn="b"/>
                      <a:r>
                        <a:rPr lang="en-US" sz="800" b="1" i="0" u="none" strike="noStrike">
                          <a:solidFill>
                            <a:srgbClr val="000000"/>
                          </a:solidFill>
                          <a:effectLst/>
                          <a:latin typeface="Arial Narrow" panose="020B0606020202030204" pitchFamily="34" charset="0"/>
                        </a:rPr>
                        <a:t>Ryan Brown</a:t>
                      </a:r>
                      <a:r>
                        <a:rPr lang="en-US" sz="800" b="0" i="0" u="none" strike="noStrike">
                          <a:solidFill>
                            <a:srgbClr val="000000"/>
                          </a:solidFill>
                          <a:effectLst/>
                          <a:latin typeface="Arial Narrow" panose="020B0606020202030204" pitchFamily="34" charset="0"/>
                        </a:rPr>
                        <a:t>, Associate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ryan.brown@pitchbook.com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Glen Fest</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glen.fest@pitchbook.com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4291871833"/>
                  </a:ext>
                </a:extLst>
              </a:tr>
              <a:tr h="184682">
                <a:tc>
                  <a:txBody>
                    <a:bodyPr/>
                    <a:lstStyle/>
                    <a:p>
                      <a:pPr algn="l" rtl="0" fontAlgn="b"/>
                      <a:r>
                        <a:rPr lang="en-US" sz="800" b="1" i="0" u="none" strike="noStrike">
                          <a:solidFill>
                            <a:srgbClr val="000000"/>
                          </a:solidFill>
                          <a:effectLst/>
                          <a:latin typeface="Arial Narrow" panose="020B0606020202030204" pitchFamily="34" charset="0"/>
                        </a:rPr>
                        <a:t>Carl Syverud</a:t>
                      </a:r>
                      <a:r>
                        <a:rPr lang="en-US" sz="800" b="0" i="0" u="none" strike="noStrike">
                          <a:solidFill>
                            <a:srgbClr val="000000"/>
                          </a:solidFill>
                          <a:effectLst/>
                          <a:latin typeface="Arial Narrow" panose="020B0606020202030204" pitchFamily="34" charset="0"/>
                        </a:rPr>
                        <a:t>, Associate Data Analyst</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carl.syverud@pitchbook.com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Thomas Beeton</a:t>
                      </a:r>
                      <a:r>
                        <a:rPr lang="en-US" sz="800" b="0" i="0" u="none" strike="noStrike">
                          <a:solidFill>
                            <a:srgbClr val="000000"/>
                          </a:solidFill>
                          <a:effectLst/>
                          <a:latin typeface="Arial Narrow" panose="020B0606020202030204" pitchFamily="34" charset="0"/>
                        </a:rPr>
                        <a:t>, 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thomas.beeton@pitchbook.com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2443997396"/>
                  </a:ext>
                </a:extLst>
              </a:tr>
              <a:tr h="184682">
                <a:tc>
                  <a:txBody>
                    <a:bodyPr/>
                    <a:lstStyle/>
                    <a:p>
                      <a:pPr algn="l" rtl="0" fontAlgn="b"/>
                      <a:r>
                        <a:rPr lang="it-IT" sz="800" b="1" i="0" u="none" strike="noStrike">
                          <a:solidFill>
                            <a:srgbClr val="000000"/>
                          </a:solidFill>
                          <a:effectLst/>
                          <a:latin typeface="Arial Narrow" panose="020B0606020202030204" pitchFamily="34" charset="0"/>
                        </a:rPr>
                        <a:t>Julia Avdoi-Green</a:t>
                      </a:r>
                      <a:r>
                        <a:rPr lang="it-IT" sz="800" b="0" i="0" u="none" strike="noStrike">
                          <a:solidFill>
                            <a:srgbClr val="000000"/>
                          </a:solidFill>
                          <a:effectLst/>
                          <a:latin typeface="Arial Narrow" panose="020B0606020202030204" pitchFamily="34" charset="0"/>
                        </a:rPr>
                        <a:t>, Associate Data Analyst</a:t>
                      </a:r>
                      <a:endParaRPr lang="it-IT"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julia.avdoigreen@pitchbook.com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Sean Czarnecki, </a:t>
                      </a:r>
                      <a:r>
                        <a:rPr lang="en-US" sz="800" b="0" i="0" u="none" strike="noStrike">
                          <a:solidFill>
                            <a:srgbClr val="000000"/>
                          </a:solidFill>
                          <a:effectLst/>
                          <a:latin typeface="Arial Narrow" panose="020B0606020202030204" pitchFamily="34" charset="0"/>
                        </a:rPr>
                        <a:t>Sr.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sean.czarnecki@pitchbook.com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2674170145"/>
                  </a:ext>
                </a:extLst>
              </a:tr>
              <a:tr h="184682">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Olivia Fishlow</a:t>
                      </a:r>
                      <a:r>
                        <a:rPr lang="en-US" sz="800" b="0" i="0" u="none" strike="noStrike">
                          <a:solidFill>
                            <a:srgbClr val="000000"/>
                          </a:solidFill>
                          <a:effectLst/>
                          <a:latin typeface="Arial Narrow" panose="020B0606020202030204" pitchFamily="34" charset="0"/>
                        </a:rPr>
                        <a:t>,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olivia.fishlow@pitchbook.com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1813363825"/>
                  </a:ext>
                </a:extLst>
              </a:tr>
              <a:tr h="186183">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Nishant Sharma</a:t>
                      </a:r>
                      <a:r>
                        <a:rPr lang="en-US" sz="800" b="0" i="0" u="none" strike="noStrike">
                          <a:solidFill>
                            <a:srgbClr val="000000"/>
                          </a:solidFill>
                          <a:effectLst/>
                          <a:latin typeface="Arial Narrow" panose="020B0606020202030204" pitchFamily="34" charset="0"/>
                        </a:rPr>
                        <a:t>, 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nishant.sharma@pitchbook.com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304116584"/>
                  </a:ext>
                </a:extLst>
              </a:tr>
              <a:tr h="328824">
                <a:tc>
                  <a:txBody>
                    <a:bodyPr/>
                    <a:lstStyle/>
                    <a:p>
                      <a:pPr algn="l" rtl="0" fontAlgn="b"/>
                      <a:r>
                        <a:rPr lang="en-US" sz="1000" b="1" i="0" u="none" strike="noStrike">
                          <a:solidFill>
                            <a:srgbClr val="000000"/>
                          </a:solidFill>
                          <a:effectLst/>
                          <a:latin typeface="Arial Narrow" panose="020B0606020202030204" pitchFamily="34" charset="0"/>
                        </a:rPr>
                        <a:t>Copy Editing</a:t>
                      </a:r>
                    </a:p>
                  </a:txBody>
                  <a:tcPr marL="3810" marR="3810" marT="3810" marB="0" anchor="b">
                    <a:lnL>
                      <a:noFill/>
                    </a:lnL>
                    <a:lnR>
                      <a:noFill/>
                    </a:lnR>
                    <a:lnT>
                      <a:noFill/>
                    </a:lnT>
                    <a:lnB>
                      <a:noFill/>
                    </a:lnB>
                    <a:noFill/>
                  </a:tcPr>
                </a:tc>
                <a:tc>
                  <a:txBody>
                    <a:bodyPr/>
                    <a:lstStyle/>
                    <a:p>
                      <a:pPr algn="l" fontAlgn="ctr"/>
                      <a:endParaRPr lang="en-US" sz="1800" b="0" i="0" u="none" strike="noStrike">
                        <a:effectLst/>
                        <a:latin typeface="Arial" panose="020B0604020202020204" pitchFamily="34" charset="0"/>
                      </a:endParaRPr>
                    </a:p>
                  </a:txBody>
                  <a:tcPr marL="3810" marR="3810" marT="3810" marB="0" anchor="ctr">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Zack Miller, </a:t>
                      </a:r>
                      <a:r>
                        <a:rPr lang="en-US" sz="800" b="0" i="0" u="none" strike="noStrike">
                          <a:solidFill>
                            <a:srgbClr val="000000"/>
                          </a:solidFill>
                          <a:effectLst/>
                          <a:latin typeface="Arial Narrow" panose="020B0606020202030204" pitchFamily="34" charset="0"/>
                        </a:rPr>
                        <a:t>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zack.miller@pitchbook.com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1026404111"/>
                  </a:ext>
                </a:extLst>
              </a:tr>
              <a:tr h="189186">
                <a:tc>
                  <a:txBody>
                    <a:bodyPr/>
                    <a:lstStyle/>
                    <a:p>
                      <a:pPr algn="l" rtl="0" fontAlgn="b"/>
                      <a:r>
                        <a:rPr lang="en-US" sz="800" b="1" i="0" u="none" strike="noStrike">
                          <a:solidFill>
                            <a:srgbClr val="000000"/>
                          </a:solidFill>
                          <a:effectLst/>
                          <a:latin typeface="Arial Narrow" panose="020B0606020202030204" pitchFamily="34" charset="0"/>
                        </a:rPr>
                        <a:t>Brenn Jones</a:t>
                      </a:r>
                      <a:r>
                        <a:rPr lang="en-US" sz="800" b="0" i="0" u="none" strike="noStrike">
                          <a:solidFill>
                            <a:srgbClr val="000000"/>
                          </a:solidFill>
                          <a:effectLst/>
                          <a:latin typeface="Arial Narrow" panose="020B0606020202030204" pitchFamily="34" charset="0"/>
                        </a:rPr>
                        <a:t>, News Desk Manager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brenn.jones@pitchbook.com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Claire Mcdonnell, </a:t>
                      </a:r>
                      <a:r>
                        <a:rPr lang="en-US" sz="800" b="0" i="0" u="none" strike="noStrike">
                          <a:solidFill>
                            <a:srgbClr val="000000"/>
                          </a:solidFill>
                          <a:effectLst/>
                          <a:latin typeface="Arial Narrow" panose="020B0606020202030204" pitchFamily="34" charset="0"/>
                        </a:rPr>
                        <a:t>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claire.mcdonnell@pitchbook.com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117192987"/>
                  </a:ext>
                </a:extLst>
              </a:tr>
              <a:tr h="186183">
                <a:tc>
                  <a:txBody>
                    <a:bodyPr/>
                    <a:lstStyle/>
                    <a:p>
                      <a:pPr algn="l" rtl="0" fontAlgn="b"/>
                      <a:r>
                        <a:rPr lang="en-US" sz="800" b="1" i="0" u="none" strike="noStrike">
                          <a:solidFill>
                            <a:srgbClr val="000000"/>
                          </a:solidFill>
                          <a:effectLst/>
                          <a:latin typeface="Arial Narrow" panose="020B0606020202030204" pitchFamily="34" charset="0"/>
                        </a:rPr>
                        <a:t>Michael Baron, </a:t>
                      </a:r>
                      <a:r>
                        <a:rPr lang="en-US" sz="800" b="0" i="0" u="none" strike="noStrike">
                          <a:solidFill>
                            <a:srgbClr val="000000"/>
                          </a:solidFill>
                          <a:effectLst/>
                          <a:latin typeface="Arial Narrow" panose="020B0606020202030204" pitchFamily="34" charset="0"/>
                        </a:rPr>
                        <a:t>Sr. Copy &amp; Production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michael.baron@pitchbook.com</a:t>
                      </a:r>
                    </a:p>
                  </a:txBody>
                  <a:tcPr marL="3810" marR="3810" marT="3810" marB="0" anchor="b">
                    <a:lnL>
                      <a:noFill/>
                    </a:lnL>
                    <a:lnR>
                      <a:noFill/>
                    </a:lnR>
                    <a:lnT>
                      <a:noFill/>
                    </a:lnT>
                    <a:lnB>
                      <a:noFill/>
                    </a:lnB>
                    <a:noFill/>
                  </a:tcPr>
                </a:tc>
                <a:tc>
                  <a:txBody>
                    <a:bodyPr/>
                    <a:lstStyle/>
                    <a:p>
                      <a:pPr algn="l" rtl="0" fontAlgn="b"/>
                      <a:r>
                        <a:rPr lang="en-US" sz="800" b="1" i="0" u="none" strike="noStrike">
                          <a:solidFill>
                            <a:srgbClr val="000000"/>
                          </a:solidFill>
                          <a:effectLst/>
                          <a:latin typeface="Arial Narrow" panose="020B0606020202030204" pitchFamily="34" charset="0"/>
                        </a:rPr>
                        <a:t>Jean-Marc Poilpre, </a:t>
                      </a:r>
                      <a:r>
                        <a:rPr lang="en-US" sz="800" b="0" i="0" u="none" strike="noStrike">
                          <a:solidFill>
                            <a:srgbClr val="000000"/>
                          </a:solidFill>
                          <a:effectLst/>
                          <a:latin typeface="Arial Narrow" panose="020B0606020202030204" pitchFamily="34" charset="0"/>
                        </a:rPr>
                        <a:t>Reporter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hlinkClick r:id="rId2"/>
                        </a:rPr>
                        <a:t>jean-marc.poilpre@pitchbook.com</a:t>
                      </a:r>
                      <a:endParaRPr lang="en-US" sz="800" b="0"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extLst>
                  <a:ext uri="{0D108BD9-81ED-4DB2-BD59-A6C34878D82A}">
                    <a16:rowId xmlns:a16="http://schemas.microsoft.com/office/drawing/2014/main" val="2736647664"/>
                  </a:ext>
                </a:extLst>
              </a:tr>
              <a:tr h="186183">
                <a:tc>
                  <a:txBody>
                    <a:bodyPr/>
                    <a:lstStyle/>
                    <a:p>
                      <a:pPr algn="l" rtl="0" fontAlgn="b"/>
                      <a:r>
                        <a:rPr lang="en-US" sz="800" b="1" i="0" u="none" strike="noStrike">
                          <a:solidFill>
                            <a:srgbClr val="000000"/>
                          </a:solidFill>
                          <a:effectLst/>
                          <a:latin typeface="Arial Narrow" panose="020B0606020202030204" pitchFamily="34" charset="0"/>
                        </a:rPr>
                        <a:t>Alex Poole</a:t>
                      </a:r>
                      <a:r>
                        <a:rPr lang="en-US" sz="800" b="0" i="0" u="none" strike="noStrike">
                          <a:solidFill>
                            <a:srgbClr val="000000"/>
                          </a:solidFill>
                          <a:effectLst/>
                          <a:latin typeface="Arial Narrow" panose="020B0606020202030204" pitchFamily="34" charset="0"/>
                        </a:rPr>
                        <a:t>, Chief Copy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alexander.poole@pitchbook.com</a:t>
                      </a: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extLst>
                  <a:ext uri="{0D108BD9-81ED-4DB2-BD59-A6C34878D82A}">
                    <a16:rowId xmlns:a16="http://schemas.microsoft.com/office/drawing/2014/main" val="1580332786"/>
                  </a:ext>
                </a:extLst>
              </a:tr>
              <a:tr h="186183">
                <a:tc>
                  <a:txBody>
                    <a:bodyPr/>
                    <a:lstStyle/>
                    <a:p>
                      <a:pPr algn="l" rtl="0" fontAlgn="b"/>
                      <a:r>
                        <a:rPr lang="en-US" sz="800" b="1" i="0" u="none" strike="noStrike">
                          <a:solidFill>
                            <a:srgbClr val="000000"/>
                          </a:solidFill>
                          <a:effectLst/>
                          <a:latin typeface="Arial Narrow" panose="020B0606020202030204" pitchFamily="34" charset="0"/>
                        </a:rPr>
                        <a:t>Jamie Tebaldi</a:t>
                      </a:r>
                      <a:r>
                        <a:rPr lang="en-US" sz="800" b="0" i="0" u="none" strike="noStrike">
                          <a:solidFill>
                            <a:srgbClr val="000000"/>
                          </a:solidFill>
                          <a:effectLst/>
                          <a:latin typeface="Arial Narrow" panose="020B0606020202030204" pitchFamily="34" charset="0"/>
                        </a:rPr>
                        <a:t>, Sr. Copy &amp; Production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jamie.tebaldi@pitchbook.com</a:t>
                      </a: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tc>
                  <a:txBody>
                    <a:bodyPr/>
                    <a:lstStyle/>
                    <a:p>
                      <a:pPr algn="l" fontAlgn="b"/>
                      <a:endParaRPr lang="en-US" sz="1000" b="0" i="0" u="none" strike="noStrike">
                        <a:effectLst/>
                        <a:latin typeface="Arial" panose="020B0604020202020204" pitchFamily="34" charset="0"/>
                      </a:endParaRPr>
                    </a:p>
                  </a:txBody>
                  <a:tcPr marL="3810" marR="3810" marT="3810" marB="0" anchor="b">
                    <a:lnL>
                      <a:noFill/>
                    </a:lnL>
                    <a:lnR>
                      <a:noFill/>
                    </a:lnR>
                    <a:lnT>
                      <a:noFill/>
                    </a:lnT>
                    <a:lnB>
                      <a:noFill/>
                    </a:lnB>
                    <a:noFill/>
                  </a:tcPr>
                </a:tc>
                <a:extLst>
                  <a:ext uri="{0D108BD9-81ED-4DB2-BD59-A6C34878D82A}">
                    <a16:rowId xmlns:a16="http://schemas.microsoft.com/office/drawing/2014/main" val="3189933379"/>
                  </a:ext>
                </a:extLst>
              </a:tr>
              <a:tr h="189186">
                <a:tc>
                  <a:txBody>
                    <a:bodyPr/>
                    <a:lstStyle/>
                    <a:p>
                      <a:pPr algn="l" rtl="0" fontAlgn="b"/>
                      <a:r>
                        <a:rPr lang="en-US" sz="800" b="1" i="0" u="none" strike="noStrike">
                          <a:solidFill>
                            <a:srgbClr val="000000"/>
                          </a:solidFill>
                          <a:effectLst/>
                          <a:latin typeface="Arial Narrow" panose="020B0606020202030204" pitchFamily="34" charset="0"/>
                        </a:rPr>
                        <a:t>Katie Dowd</a:t>
                      </a:r>
                      <a:r>
                        <a:rPr lang="en-US" sz="800" b="0" i="0" u="none" strike="noStrike">
                          <a:solidFill>
                            <a:srgbClr val="000000"/>
                          </a:solidFill>
                          <a:effectLst/>
                          <a:latin typeface="Arial Narrow" panose="020B0606020202030204" pitchFamily="34" charset="0"/>
                        </a:rPr>
                        <a:t>, Copy &amp; Production Editor</a:t>
                      </a:r>
                      <a:endParaRPr lang="en-US" sz="800" b="1" i="0" u="none" strike="noStrike">
                        <a:solidFill>
                          <a:srgbClr val="000000"/>
                        </a:solidFill>
                        <a:effectLst/>
                        <a:latin typeface="Arial Narrow" panose="020B0606020202030204" pitchFamily="34" charset="0"/>
                      </a:endParaRPr>
                    </a:p>
                  </a:txBody>
                  <a:tcPr marL="3810" marR="3810" marT="3810" marB="0" anchor="b">
                    <a:lnL>
                      <a:noFill/>
                    </a:lnL>
                    <a:lnR>
                      <a:noFill/>
                    </a:lnR>
                    <a:lnT>
                      <a:noFill/>
                    </a:lnT>
                    <a:lnB>
                      <a:noFill/>
                    </a:lnB>
                    <a:noFill/>
                  </a:tcPr>
                </a:tc>
                <a:tc>
                  <a:txBody>
                    <a:bodyPr/>
                    <a:lstStyle/>
                    <a:p>
                      <a:pPr algn="l" rtl="0" fontAlgn="b"/>
                      <a:r>
                        <a:rPr lang="en-US" sz="800" b="0" i="0" u="none" strike="noStrike">
                          <a:solidFill>
                            <a:srgbClr val="000000"/>
                          </a:solidFill>
                          <a:effectLst/>
                          <a:latin typeface="Arial Narrow" panose="020B0606020202030204" pitchFamily="34" charset="0"/>
                        </a:rPr>
                        <a:t>katie.dowd@pitchbook.com</a:t>
                      </a:r>
                    </a:p>
                  </a:txBody>
                  <a:tcPr marL="3810" marR="3810" marT="3810" marB="0" anchor="b">
                    <a:lnL>
                      <a:noFill/>
                    </a:lnL>
                    <a:lnR>
                      <a:noFill/>
                    </a:lnR>
                    <a:lnT>
                      <a:noFill/>
                    </a:lnT>
                    <a:lnB>
                      <a:noFill/>
                    </a:lnB>
                    <a:noFill/>
                  </a:tcPr>
                </a:tc>
                <a:tc>
                  <a:txBody>
                    <a:bodyPr/>
                    <a:lstStyle/>
                    <a:p>
                      <a:pPr algn="l" rtl="0" fontAlgn="b"/>
                      <a:r>
                        <a:rPr lang="en-US" sz="1000" b="1" i="0" u="none" strike="noStrike">
                          <a:solidFill>
                            <a:srgbClr val="000000"/>
                          </a:solidFill>
                          <a:effectLst/>
                          <a:latin typeface="Arial Narrow" panose="020B0606020202030204" pitchFamily="34" charset="0"/>
                        </a:rPr>
                        <a:t>Questions/Support</a:t>
                      </a:r>
                    </a:p>
                  </a:txBody>
                  <a:tcPr marL="3810" marR="3810" marT="3810" marB="0" anchor="b">
                    <a:lnL>
                      <a:noFill/>
                    </a:lnL>
                    <a:lnR>
                      <a:noFill/>
                    </a:lnR>
                    <a:lnT>
                      <a:noFill/>
                    </a:lnT>
                    <a:lnB>
                      <a:noFill/>
                    </a:lnB>
                    <a:noFill/>
                  </a:tcPr>
                </a:tc>
                <a:tc>
                  <a:txBody>
                    <a:bodyPr/>
                    <a:lstStyle/>
                    <a:p>
                      <a:pPr algn="l" rtl="0" fontAlgn="b"/>
                      <a:r>
                        <a:rPr lang="en-US" sz="1000" b="1" i="0" u="none" strike="noStrike" dirty="0">
                          <a:solidFill>
                            <a:srgbClr val="000000"/>
                          </a:solidFill>
                          <a:effectLst/>
                          <a:latin typeface="Arial Narrow" panose="020B0606020202030204" pitchFamily="34" charset="0"/>
                        </a:rPr>
                        <a:t>support@pitchbook.com</a:t>
                      </a:r>
                    </a:p>
                  </a:txBody>
                  <a:tcPr marL="3810" marR="3810" marT="3810" marB="0" anchor="b">
                    <a:lnL>
                      <a:noFill/>
                    </a:lnL>
                    <a:lnR>
                      <a:noFill/>
                    </a:lnR>
                    <a:lnT>
                      <a:noFill/>
                    </a:lnT>
                    <a:lnB>
                      <a:noFill/>
                    </a:lnB>
                    <a:noFill/>
                  </a:tcPr>
                </a:tc>
                <a:extLst>
                  <a:ext uri="{0D108BD9-81ED-4DB2-BD59-A6C34878D82A}">
                    <a16:rowId xmlns:a16="http://schemas.microsoft.com/office/drawing/2014/main" val="3548665110"/>
                  </a:ext>
                </a:extLst>
              </a:tr>
            </a:tbl>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Quarterly ($B)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Annually ($B)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Total US LBO Loan Volume</a:t>
            </a:r>
          </a:p>
        </p:txBody>
      </p:sp>
      <p:grpSp>
        <p:nvGrpSpPr>
          <p:cNvPr id="4" name="Group 7">
            <a:extLst>
              <a:ext uri="{FF2B5EF4-FFF2-40B4-BE49-F238E27FC236}">
                <a16:creationId xmlns:a16="http://schemas.microsoft.com/office/drawing/2014/main" id="{BB9114CA-FCD5-66F8-6A96-C702AAC52D30}"/>
              </a:ext>
            </a:extLst>
          </p:cNvPr>
          <p:cNvGrpSpPr>
            <a:grpSpLocks/>
          </p:cNvGrpSpPr>
          <p:nvPr/>
        </p:nvGrpSpPr>
        <p:grpSpPr bwMode="auto">
          <a:xfrm>
            <a:off x="2209800" y="5683250"/>
            <a:ext cx="5791200" cy="336550"/>
            <a:chOff x="1828800" y="5759860"/>
            <a:chExt cx="5791200" cy="336140"/>
          </a:xfrm>
        </p:grpSpPr>
        <p:grpSp>
          <p:nvGrpSpPr>
            <p:cNvPr id="5" name="Group 4">
              <a:extLst>
                <a:ext uri="{FF2B5EF4-FFF2-40B4-BE49-F238E27FC236}">
                  <a16:creationId xmlns:a16="http://schemas.microsoft.com/office/drawing/2014/main" id="{9582440A-F719-510C-172B-6705D27EE3FE}"/>
                </a:ext>
              </a:extLst>
            </p:cNvPr>
            <p:cNvGrpSpPr>
              <a:grpSpLocks/>
            </p:cNvGrpSpPr>
            <p:nvPr/>
          </p:nvGrpSpPr>
          <p:grpSpPr bwMode="auto">
            <a:xfrm>
              <a:off x="1924594" y="5773761"/>
              <a:ext cx="5695406" cy="276999"/>
              <a:chOff x="1238794" y="5711306"/>
              <a:chExt cx="5695406" cy="276999"/>
            </a:xfrm>
          </p:grpSpPr>
          <p:sp>
            <p:nvSpPr>
              <p:cNvPr id="12" name="TextBox 1">
                <a:extLst>
                  <a:ext uri="{FF2B5EF4-FFF2-40B4-BE49-F238E27FC236}">
                    <a16:creationId xmlns:a16="http://schemas.microsoft.com/office/drawing/2014/main" id="{D6B1F2AD-7877-DDB5-06C9-D162DF40FA1B}"/>
                  </a:ext>
                </a:extLst>
              </p:cNvPr>
              <p:cNvSpPr txBox="1">
                <a:spLocks noChangeArrowheads="1"/>
              </p:cNvSpPr>
              <p:nvPr/>
            </p:nvSpPr>
            <p:spPr bwMode="auto">
              <a:xfrm>
                <a:off x="1391194" y="5711306"/>
                <a:ext cx="13716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Pro Rata</a:t>
                </a:r>
              </a:p>
            </p:txBody>
          </p:sp>
          <p:sp>
            <p:nvSpPr>
              <p:cNvPr id="13" name="TextBox 5">
                <a:extLst>
                  <a:ext uri="{FF2B5EF4-FFF2-40B4-BE49-F238E27FC236}">
                    <a16:creationId xmlns:a16="http://schemas.microsoft.com/office/drawing/2014/main" id="{317EEE8F-A982-0A00-1ACA-947D4E4E20BF}"/>
                  </a:ext>
                </a:extLst>
              </p:cNvPr>
              <p:cNvSpPr txBox="1">
                <a:spLocks noChangeArrowheads="1"/>
              </p:cNvSpPr>
              <p:nvPr/>
            </p:nvSpPr>
            <p:spPr bwMode="auto">
              <a:xfrm>
                <a:off x="5562600" y="5711306"/>
                <a:ext cx="13716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Institutional</a:t>
                </a:r>
              </a:p>
            </p:txBody>
          </p:sp>
          <p:sp>
            <p:nvSpPr>
              <p:cNvPr id="14" name="Rectangle 3">
                <a:extLst>
                  <a:ext uri="{FF2B5EF4-FFF2-40B4-BE49-F238E27FC236}">
                    <a16:creationId xmlns:a16="http://schemas.microsoft.com/office/drawing/2014/main" id="{C7ACD64C-5BF7-D03B-14E9-0B95980D65C8}"/>
                  </a:ext>
                </a:extLst>
              </p:cNvPr>
              <p:cNvSpPr>
                <a:spLocks noChangeAspect="1" noChangeArrowheads="1"/>
              </p:cNvSpPr>
              <p:nvPr/>
            </p:nvSpPr>
            <p:spPr bwMode="auto">
              <a:xfrm>
                <a:off x="1238794" y="5773605"/>
                <a:ext cx="152400" cy="152400"/>
              </a:xfrm>
              <a:prstGeom prst="rect">
                <a:avLst/>
              </a:prstGeom>
              <a:solidFill>
                <a:srgbClr val="1D5080"/>
              </a:solidFill>
              <a:ln w="19050"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Times New Roman" panose="02020603050405020304" pitchFamily="18" charset="0"/>
                </a:endParaRPr>
              </a:p>
            </p:txBody>
          </p:sp>
          <p:sp>
            <p:nvSpPr>
              <p:cNvPr id="15" name="Rectangle 8">
                <a:extLst>
                  <a:ext uri="{FF2B5EF4-FFF2-40B4-BE49-F238E27FC236}">
                    <a16:creationId xmlns:a16="http://schemas.microsoft.com/office/drawing/2014/main" id="{382A23D1-FE53-B840-3105-256DE1E6EC69}"/>
                  </a:ext>
                </a:extLst>
              </p:cNvPr>
              <p:cNvSpPr>
                <a:spLocks noChangeAspect="1" noChangeArrowheads="1"/>
              </p:cNvSpPr>
              <p:nvPr/>
            </p:nvSpPr>
            <p:spPr bwMode="auto">
              <a:xfrm>
                <a:off x="5429794" y="5773605"/>
                <a:ext cx="152400" cy="152400"/>
              </a:xfrm>
              <a:prstGeom prst="rect">
                <a:avLst/>
              </a:prstGeom>
              <a:solidFill>
                <a:srgbClr val="6185A6"/>
              </a:solidFill>
              <a:ln w="19050" algn="ctr">
                <a:noFill/>
                <a:round/>
                <a:headEnd/>
                <a:tailEnd/>
              </a:ln>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Times New Roman" panose="02020603050405020304" pitchFamily="18" charset="0"/>
                </a:endParaRPr>
              </a:p>
            </p:txBody>
          </p:sp>
        </p:grpSp>
        <p:sp>
          <p:nvSpPr>
            <p:cNvPr id="6" name="Rectangle 6">
              <a:extLst>
                <a:ext uri="{FF2B5EF4-FFF2-40B4-BE49-F238E27FC236}">
                  <a16:creationId xmlns:a16="http://schemas.microsoft.com/office/drawing/2014/main" id="{5DDA597D-395A-3C0F-B904-8B9A80C9D313}"/>
                </a:ext>
              </a:extLst>
            </p:cNvPr>
            <p:cNvSpPr>
              <a:spLocks noChangeArrowheads="1"/>
            </p:cNvSpPr>
            <p:nvPr/>
          </p:nvSpPr>
          <p:spPr bwMode="auto">
            <a:xfrm>
              <a:off x="1828800" y="5759860"/>
              <a:ext cx="5410200" cy="336140"/>
            </a:xfrm>
            <a:prstGeom prst="rect">
              <a:avLst/>
            </a:prstGeom>
            <a:noFill/>
            <a:ln w="3175" algn="ctr">
              <a:noFill/>
              <a:round/>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Times New Roman" panose="02020603050405020304" pitchFamily="18" charset="0"/>
              </a:endParaRPr>
            </a:p>
          </p:txBody>
        </p:sp>
      </p:grpSp>
      <p:graphicFrame>
        <p:nvGraphicFramePr>
          <p:cNvPr id="16" name="Object 11">
            <a:extLst>
              <a:ext uri="{FF2B5EF4-FFF2-40B4-BE49-F238E27FC236}">
                <a16:creationId xmlns:a16="http://schemas.microsoft.com/office/drawing/2014/main" id="{561DBF9A-CE9D-D8EE-07F3-9C84ACAD64C0}"/>
              </a:ext>
            </a:extLst>
          </p:cNvPr>
          <p:cNvGraphicFramePr>
            <a:graphicFrameLocks/>
          </p:cNvGraphicFramePr>
          <p:nvPr>
            <p:extLst>
              <p:ext uri="{D42A27DB-BD31-4B8C-83A1-F6EECF244321}">
                <p14:modId xmlns:p14="http://schemas.microsoft.com/office/powerpoint/2010/main" val="3372307319"/>
              </p:ext>
            </p:extLst>
          </p:nvPr>
        </p:nvGraphicFramePr>
        <p:xfrm>
          <a:off x="457200" y="1346183"/>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bject 10">
            <a:extLst>
              <a:ext uri="{FF2B5EF4-FFF2-40B4-BE49-F238E27FC236}">
                <a16:creationId xmlns:a16="http://schemas.microsoft.com/office/drawing/2014/main" id="{F3F215E2-0F44-C458-DE07-0EE3E07C6ACC}"/>
              </a:ext>
            </a:extLst>
          </p:cNvPr>
          <p:cNvGraphicFramePr>
            <a:graphicFrameLocks/>
          </p:cNvGraphicFramePr>
          <p:nvPr>
            <p:extLst>
              <p:ext uri="{D42A27DB-BD31-4B8C-83A1-F6EECF244321}">
                <p14:modId xmlns:p14="http://schemas.microsoft.com/office/powerpoint/2010/main" val="1677983487"/>
              </p:ext>
            </p:extLst>
          </p:nvPr>
        </p:nvGraphicFramePr>
        <p:xfrm>
          <a:off x="4787098" y="1341213"/>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524395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Quarterly ($B)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Annually ($B)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Total US Sponsored Transaction Volume</a:t>
            </a: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6032956"/>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Includes all Total Sources (loans, secured debt, unsecured debt, sub debt, and equity) involved in any sponsored transaction, regardless of purpose.</a:t>
            </a:r>
          </a:p>
        </p:txBody>
      </p:sp>
      <p:grpSp>
        <p:nvGrpSpPr>
          <p:cNvPr id="4" name="Group 7">
            <a:extLst>
              <a:ext uri="{FF2B5EF4-FFF2-40B4-BE49-F238E27FC236}">
                <a16:creationId xmlns:a16="http://schemas.microsoft.com/office/drawing/2014/main" id="{BB9114CA-FCD5-66F8-6A96-C702AAC52D30}"/>
              </a:ext>
            </a:extLst>
          </p:cNvPr>
          <p:cNvGrpSpPr>
            <a:grpSpLocks/>
          </p:cNvGrpSpPr>
          <p:nvPr/>
        </p:nvGrpSpPr>
        <p:grpSpPr bwMode="auto">
          <a:xfrm>
            <a:off x="1600200" y="5683250"/>
            <a:ext cx="6400800" cy="336550"/>
            <a:chOff x="1828800" y="5759860"/>
            <a:chExt cx="5791200" cy="336140"/>
          </a:xfrm>
        </p:grpSpPr>
        <p:grpSp>
          <p:nvGrpSpPr>
            <p:cNvPr id="5" name="Group 4">
              <a:extLst>
                <a:ext uri="{FF2B5EF4-FFF2-40B4-BE49-F238E27FC236}">
                  <a16:creationId xmlns:a16="http://schemas.microsoft.com/office/drawing/2014/main" id="{9582440A-F719-510C-172B-6705D27EE3FE}"/>
                </a:ext>
              </a:extLst>
            </p:cNvPr>
            <p:cNvGrpSpPr>
              <a:grpSpLocks/>
            </p:cNvGrpSpPr>
            <p:nvPr/>
          </p:nvGrpSpPr>
          <p:grpSpPr bwMode="auto">
            <a:xfrm>
              <a:off x="1924594" y="5773761"/>
              <a:ext cx="5695406" cy="276999"/>
              <a:chOff x="1238794" y="5711306"/>
              <a:chExt cx="5695406" cy="276999"/>
            </a:xfrm>
          </p:grpSpPr>
          <p:sp>
            <p:nvSpPr>
              <p:cNvPr id="12" name="TextBox 1">
                <a:extLst>
                  <a:ext uri="{FF2B5EF4-FFF2-40B4-BE49-F238E27FC236}">
                    <a16:creationId xmlns:a16="http://schemas.microsoft.com/office/drawing/2014/main" id="{D6B1F2AD-7877-DDB5-06C9-D162DF40FA1B}"/>
                  </a:ext>
                </a:extLst>
              </p:cNvPr>
              <p:cNvSpPr txBox="1">
                <a:spLocks noChangeArrowheads="1"/>
              </p:cNvSpPr>
              <p:nvPr/>
            </p:nvSpPr>
            <p:spPr bwMode="auto">
              <a:xfrm>
                <a:off x="1391194" y="5711306"/>
                <a:ext cx="2329104" cy="276662"/>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wrap="square">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Total Common &amp; Preferred Equity</a:t>
                </a:r>
              </a:p>
            </p:txBody>
          </p:sp>
          <p:sp>
            <p:nvSpPr>
              <p:cNvPr id="13" name="TextBox 5">
                <a:extLst>
                  <a:ext uri="{FF2B5EF4-FFF2-40B4-BE49-F238E27FC236}">
                    <a16:creationId xmlns:a16="http://schemas.microsoft.com/office/drawing/2014/main" id="{317EEE8F-A982-0A00-1ACA-947D4E4E20BF}"/>
                  </a:ext>
                </a:extLst>
              </p:cNvPr>
              <p:cNvSpPr txBox="1">
                <a:spLocks noChangeArrowheads="1"/>
              </p:cNvSpPr>
              <p:nvPr/>
            </p:nvSpPr>
            <p:spPr bwMode="auto">
              <a:xfrm>
                <a:off x="5562600" y="5711306"/>
                <a:ext cx="1371600" cy="276999"/>
              </a:xfrm>
              <a:prstGeom prst="rect">
                <a:avLst/>
              </a:prstGeom>
              <a:noFill/>
              <a:ln w="9525">
                <a:noFill/>
                <a:miter lim="800000"/>
                <a:headEnd/>
                <a:tailEnd/>
              </a:ln>
              <a:extLst>
                <a:ext uri="{909E8E84-426E-40DD-AFC4-6F175D3DCCD1}">
                  <a14:hiddenFill xmlns:a14="http://schemas.microsoft.com/office/drawing/2010/main">
                    <a:solidFill>
                      <a:srgbClr val="FFFFFF"/>
                    </a:solidFill>
                  </a14:hiddenFill>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eaLnBrk="1" hangingPunct="1">
                  <a:lnSpc>
                    <a:spcPct val="100000"/>
                  </a:lnSpc>
                  <a:spcBef>
                    <a:spcPct val="0"/>
                  </a:spcBef>
                  <a:buClrTx/>
                  <a:buFontTx/>
                  <a:buNone/>
                </a:pPr>
                <a:r>
                  <a:rPr lang="en-US" altLang="en-US" sz="1200" b="0" dirty="0">
                    <a:solidFill>
                      <a:schemeClr val="tx1"/>
                    </a:solidFill>
                    <a:latin typeface="Arial Narrow" panose="020B0606020202030204" pitchFamily="34" charset="0"/>
                  </a:rPr>
                  <a:t>Other Sources</a:t>
                </a:r>
              </a:p>
            </p:txBody>
          </p:sp>
          <p:sp>
            <p:nvSpPr>
              <p:cNvPr id="14" name="Rectangle 3">
                <a:extLst>
                  <a:ext uri="{FF2B5EF4-FFF2-40B4-BE49-F238E27FC236}">
                    <a16:creationId xmlns:a16="http://schemas.microsoft.com/office/drawing/2014/main" id="{C7ACD64C-5BF7-D03B-14E9-0B95980D65C8}"/>
                  </a:ext>
                </a:extLst>
              </p:cNvPr>
              <p:cNvSpPr>
                <a:spLocks noChangeAspect="1" noChangeArrowheads="1"/>
              </p:cNvSpPr>
              <p:nvPr/>
            </p:nvSpPr>
            <p:spPr bwMode="auto">
              <a:xfrm>
                <a:off x="1238794" y="5773605"/>
                <a:ext cx="143933" cy="155259"/>
              </a:xfrm>
              <a:prstGeom prst="rect">
                <a:avLst/>
              </a:prstGeom>
              <a:solidFill>
                <a:srgbClr val="1D5080"/>
              </a:solidFill>
              <a:ln w="19050" algn="ctr">
                <a:no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dirty="0">
                  <a:solidFill>
                    <a:schemeClr val="tx1"/>
                  </a:solidFill>
                  <a:latin typeface="Times New Roman" panose="02020603050405020304" pitchFamily="18" charset="0"/>
                </a:endParaRPr>
              </a:p>
            </p:txBody>
          </p:sp>
          <p:sp>
            <p:nvSpPr>
              <p:cNvPr id="15" name="Rectangle 8">
                <a:extLst>
                  <a:ext uri="{FF2B5EF4-FFF2-40B4-BE49-F238E27FC236}">
                    <a16:creationId xmlns:a16="http://schemas.microsoft.com/office/drawing/2014/main" id="{382A23D1-FE53-B840-3105-256DE1E6EC69}"/>
                  </a:ext>
                </a:extLst>
              </p:cNvPr>
              <p:cNvSpPr>
                <a:spLocks noChangeAspect="1" noChangeArrowheads="1"/>
              </p:cNvSpPr>
              <p:nvPr/>
            </p:nvSpPr>
            <p:spPr bwMode="auto">
              <a:xfrm>
                <a:off x="5429794" y="5773605"/>
                <a:ext cx="143933" cy="155259"/>
              </a:xfrm>
              <a:prstGeom prst="rect">
                <a:avLst/>
              </a:prstGeom>
              <a:solidFill>
                <a:srgbClr val="6185A6"/>
              </a:solidFill>
              <a:ln w="19050" algn="ctr">
                <a:noFill/>
                <a:round/>
                <a:headEnd/>
                <a:tailEnd/>
              </a:ln>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Times New Roman" panose="02020603050405020304" pitchFamily="18" charset="0"/>
                </a:endParaRPr>
              </a:p>
            </p:txBody>
          </p:sp>
        </p:grpSp>
        <p:sp>
          <p:nvSpPr>
            <p:cNvPr id="6" name="Rectangle 6">
              <a:extLst>
                <a:ext uri="{FF2B5EF4-FFF2-40B4-BE49-F238E27FC236}">
                  <a16:creationId xmlns:a16="http://schemas.microsoft.com/office/drawing/2014/main" id="{5DDA597D-395A-3C0F-B904-8B9A80C9D313}"/>
                </a:ext>
              </a:extLst>
            </p:cNvPr>
            <p:cNvSpPr>
              <a:spLocks noChangeArrowheads="1"/>
            </p:cNvSpPr>
            <p:nvPr/>
          </p:nvSpPr>
          <p:spPr bwMode="auto">
            <a:xfrm>
              <a:off x="1828800" y="5759860"/>
              <a:ext cx="5410200" cy="336140"/>
            </a:xfrm>
            <a:prstGeom prst="rect">
              <a:avLst/>
            </a:prstGeom>
            <a:noFill/>
            <a:ln w="3175" algn="ctr">
              <a:noFill/>
              <a:round/>
              <a:headEnd/>
              <a:tailEnd/>
            </a:ln>
            <a:extLst>
              <a:ext uri="{909E8E84-426E-40DD-AFC4-6F175D3DCCD1}">
                <a14:hiddenFill xmlns:a14="http://schemas.microsoft.com/office/drawing/2010/main">
                  <a:solidFill>
                    <a:srgbClr val="FFFFFF"/>
                  </a:solidFill>
                </a14:hiddenFill>
              </a:ext>
            </a:extLst>
          </p:spPr>
          <p:txBody>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nSpc>
                  <a:spcPct val="100000"/>
                </a:lnSpc>
                <a:spcBef>
                  <a:spcPct val="0"/>
                </a:spcBef>
                <a:buClrTx/>
                <a:buFontTx/>
                <a:buNone/>
              </a:pPr>
              <a:endParaRPr lang="en-US" altLang="en-US" sz="1200" b="0">
                <a:solidFill>
                  <a:schemeClr val="tx1"/>
                </a:solidFill>
                <a:latin typeface="Times New Roman" panose="02020603050405020304" pitchFamily="18" charset="0"/>
              </a:endParaRPr>
            </a:p>
          </p:txBody>
        </p:sp>
      </p:grpSp>
      <p:graphicFrame>
        <p:nvGraphicFramePr>
          <p:cNvPr id="8" name="Object 11">
            <a:extLst>
              <a:ext uri="{FF2B5EF4-FFF2-40B4-BE49-F238E27FC236}">
                <a16:creationId xmlns:a16="http://schemas.microsoft.com/office/drawing/2014/main" id="{822710FA-8A34-9742-7567-61985E109106}"/>
              </a:ext>
            </a:extLst>
          </p:cNvPr>
          <p:cNvGraphicFramePr>
            <a:graphicFrameLocks/>
          </p:cNvGraphicFramePr>
          <p:nvPr>
            <p:extLst>
              <p:ext uri="{D42A27DB-BD31-4B8C-83A1-F6EECF244321}">
                <p14:modId xmlns:p14="http://schemas.microsoft.com/office/powerpoint/2010/main" val="3421055040"/>
              </p:ext>
            </p:extLst>
          </p:nvPr>
        </p:nvGraphicFramePr>
        <p:xfrm>
          <a:off x="546894" y="1377263"/>
          <a:ext cx="3886200" cy="429768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Object 10">
            <a:extLst>
              <a:ext uri="{FF2B5EF4-FFF2-40B4-BE49-F238E27FC236}">
                <a16:creationId xmlns:a16="http://schemas.microsoft.com/office/drawing/2014/main" id="{B597EEC8-EDBC-4A31-E1D6-FC5A4946B688}"/>
              </a:ext>
            </a:extLst>
          </p:cNvPr>
          <p:cNvGraphicFramePr>
            <a:graphicFrameLocks/>
          </p:cNvGraphicFramePr>
          <p:nvPr>
            <p:extLst>
              <p:ext uri="{D42A27DB-BD31-4B8C-83A1-F6EECF244321}">
                <p14:modId xmlns:p14="http://schemas.microsoft.com/office/powerpoint/2010/main" val="4043437981"/>
              </p:ext>
            </p:extLst>
          </p:nvPr>
        </p:nvGraphicFramePr>
        <p:xfrm>
          <a:off x="4791073" y="1339974"/>
          <a:ext cx="3886200" cy="429768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569068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Quarterly ($B)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Annually ($B)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388620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Total US Sponsored Loan Volume</a:t>
            </a:r>
          </a:p>
        </p:txBody>
      </p:sp>
      <p:sp>
        <p:nvSpPr>
          <p:cNvPr id="11" name="Text Box 4">
            <a:extLst>
              <a:ext uri="{FF2B5EF4-FFF2-40B4-BE49-F238E27FC236}">
                <a16:creationId xmlns:a16="http://schemas.microsoft.com/office/drawing/2014/main" id="{22720AA9-B516-8499-9606-457E9150F3E6}"/>
              </a:ext>
            </a:extLst>
          </p:cNvPr>
          <p:cNvSpPr txBox="1">
            <a:spLocks noChangeArrowheads="1"/>
          </p:cNvSpPr>
          <p:nvPr/>
        </p:nvSpPr>
        <p:spPr bwMode="auto">
          <a:xfrm>
            <a:off x="533400" y="5943600"/>
            <a:ext cx="815340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lnSpc>
                <a:spcPct val="120000"/>
              </a:lnSpc>
              <a:spcBef>
                <a:spcPct val="40000"/>
              </a:spcBef>
              <a:buClr>
                <a:schemeClr val="tx1"/>
              </a:buClr>
              <a:buFont typeface="Arial" panose="020B0604020202020204" pitchFamily="34" charset="0"/>
              <a:buChar char="•"/>
              <a:defRPr sz="2000" b="1">
                <a:solidFill>
                  <a:srgbClr val="003366"/>
                </a:solidFill>
                <a:latin typeface="Arial" panose="020B0604020202020204" pitchFamily="34" charset="0"/>
              </a:defRPr>
            </a:lvl1pPr>
            <a:lvl2pPr marL="742950" indent="-285750">
              <a:lnSpc>
                <a:spcPct val="120000"/>
              </a:lnSpc>
              <a:spcBef>
                <a:spcPct val="40000"/>
              </a:spcBef>
              <a:buClr>
                <a:schemeClr val="tx1"/>
              </a:buClr>
              <a:buFont typeface="Arial" panose="020B0604020202020204" pitchFamily="34" charset="0"/>
              <a:buChar char="–"/>
              <a:defRPr>
                <a:solidFill>
                  <a:srgbClr val="003366"/>
                </a:solidFill>
                <a:latin typeface="Arial" panose="020B0604020202020204" pitchFamily="34" charset="0"/>
              </a:defRPr>
            </a:lvl2pPr>
            <a:lvl3pPr marL="1143000" indent="-228600">
              <a:lnSpc>
                <a:spcPct val="120000"/>
              </a:lnSpc>
              <a:spcBef>
                <a:spcPct val="40000"/>
              </a:spcBef>
              <a:buClr>
                <a:schemeClr val="tx1"/>
              </a:buClr>
              <a:buFont typeface="Wingdings" panose="05000000000000000000" pitchFamily="2" charset="2"/>
              <a:buChar char="§"/>
              <a:defRPr sz="1600">
                <a:solidFill>
                  <a:srgbClr val="003366"/>
                </a:solidFill>
                <a:latin typeface="Arial" panose="020B0604020202020204" pitchFamily="34" charset="0"/>
              </a:defRPr>
            </a:lvl3pPr>
            <a:lvl4pPr marL="16002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4pPr>
            <a:lvl5pPr marL="2057400" indent="-228600">
              <a:spcBef>
                <a:spcPct val="20000"/>
              </a:spcBef>
              <a:buClr>
                <a:schemeClr val="tx1"/>
              </a:buClr>
              <a:buFont typeface="Arial" panose="020B0604020202020204" pitchFamily="34" charset="0"/>
              <a:buChar char="»"/>
              <a:defRPr sz="1600">
                <a:solidFill>
                  <a:schemeClr val="tx1"/>
                </a:solidFill>
                <a:latin typeface="Arial" panose="020B0604020202020204" pitchFamily="34" charset="0"/>
              </a:defRPr>
            </a:lvl5pPr>
            <a:lvl6pPr marL="25146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6pPr>
            <a:lvl7pPr marL="29718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7pPr>
            <a:lvl8pPr marL="34290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8pPr>
            <a:lvl9pPr marL="3886200" indent="-22860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Arial" panose="020B0604020202020204" pitchFamily="34" charset="0"/>
              </a:defRPr>
            </a:lvl9pPr>
          </a:lstStyle>
          <a:p>
            <a:pPr algn="r">
              <a:lnSpc>
                <a:spcPct val="100000"/>
              </a:lnSpc>
              <a:spcBef>
                <a:spcPct val="0"/>
              </a:spcBef>
              <a:buClrTx/>
              <a:buFontTx/>
              <a:buNone/>
            </a:pPr>
            <a:r>
              <a:rPr lang="en-US" altLang="en-US" sz="800" b="0" dirty="0">
                <a:solidFill>
                  <a:schemeClr val="tx1"/>
                </a:solidFill>
                <a:latin typeface="+mn-lt"/>
              </a:rPr>
              <a:t>Includes all sponsored loan volume, regardless of purpose. </a:t>
            </a:r>
          </a:p>
        </p:txBody>
      </p:sp>
      <p:graphicFrame>
        <p:nvGraphicFramePr>
          <p:cNvPr id="16" name="Object 4">
            <a:extLst>
              <a:ext uri="{FF2B5EF4-FFF2-40B4-BE49-F238E27FC236}">
                <a16:creationId xmlns:a16="http://schemas.microsoft.com/office/drawing/2014/main" id="{2566A5A2-33B9-649A-A16F-4730051C37FD}"/>
              </a:ext>
            </a:extLst>
          </p:cNvPr>
          <p:cNvGraphicFramePr>
            <a:graphicFrameLocks/>
          </p:cNvGraphicFramePr>
          <p:nvPr>
            <p:extLst>
              <p:ext uri="{D42A27DB-BD31-4B8C-83A1-F6EECF244321}">
                <p14:modId xmlns:p14="http://schemas.microsoft.com/office/powerpoint/2010/main" val="676693072"/>
              </p:ext>
            </p:extLst>
          </p:nvPr>
        </p:nvGraphicFramePr>
        <p:xfrm>
          <a:off x="447674" y="1338842"/>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7" name="Object 5">
            <a:extLst>
              <a:ext uri="{FF2B5EF4-FFF2-40B4-BE49-F238E27FC236}">
                <a16:creationId xmlns:a16="http://schemas.microsoft.com/office/drawing/2014/main" id="{03449F3F-E0FD-02C2-1ACE-CA97A716ABC1}"/>
              </a:ext>
            </a:extLst>
          </p:cNvPr>
          <p:cNvGraphicFramePr>
            <a:graphicFrameLocks/>
          </p:cNvGraphicFramePr>
          <p:nvPr>
            <p:extLst>
              <p:ext uri="{D42A27DB-BD31-4B8C-83A1-F6EECF244321}">
                <p14:modId xmlns:p14="http://schemas.microsoft.com/office/powerpoint/2010/main" val="1825404403"/>
              </p:ext>
            </p:extLst>
          </p:nvPr>
        </p:nvGraphicFramePr>
        <p:xfrm>
          <a:off x="4791073" y="1340167"/>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730726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E6B89E9B-A7C4-5A81-96C6-CEFCC4C29291}"/>
              </a:ext>
            </a:extLst>
          </p:cNvPr>
          <p:cNvSpPr>
            <a:spLocks noGrp="1"/>
          </p:cNvSpPr>
          <p:nvPr>
            <p:ph type="body" idx="1"/>
          </p:nvPr>
        </p:nvSpPr>
        <p:spPr>
          <a:xfrm>
            <a:off x="457200" y="1056956"/>
            <a:ext cx="3886200" cy="284164"/>
          </a:xfrm>
        </p:spPr>
        <p:txBody>
          <a:bodyPr lIns="0"/>
          <a:lstStyle/>
          <a:p>
            <a:r>
              <a:rPr lang="en-US" dirty="0"/>
              <a:t>Total ($307.45B)</a:t>
            </a:r>
          </a:p>
        </p:txBody>
      </p:sp>
      <p:sp>
        <p:nvSpPr>
          <p:cNvPr id="3" name="Text Placeholder 2">
            <a:extLst>
              <a:ext uri="{FF2B5EF4-FFF2-40B4-BE49-F238E27FC236}">
                <a16:creationId xmlns:a16="http://schemas.microsoft.com/office/drawing/2014/main" id="{F84C7DCC-5E4F-16FC-D527-433361D46351}"/>
              </a:ext>
            </a:extLst>
          </p:cNvPr>
          <p:cNvSpPr>
            <a:spLocks noGrp="1"/>
          </p:cNvSpPr>
          <p:nvPr>
            <p:ph type="body" idx="10"/>
          </p:nvPr>
        </p:nvSpPr>
        <p:spPr>
          <a:xfrm>
            <a:off x="4791074" y="1056956"/>
            <a:ext cx="3895726" cy="284164"/>
          </a:xfrm>
        </p:spPr>
        <p:txBody>
          <a:bodyPr lIns="0"/>
          <a:lstStyle/>
          <a:p>
            <a:r>
              <a:rPr lang="en-US" dirty="0"/>
              <a:t>Institutional ($268.31B)</a:t>
            </a:r>
          </a:p>
        </p:txBody>
      </p:sp>
      <p:sp>
        <p:nvSpPr>
          <p:cNvPr id="7" name="Title 6">
            <a:extLst>
              <a:ext uri="{FF2B5EF4-FFF2-40B4-BE49-F238E27FC236}">
                <a16:creationId xmlns:a16="http://schemas.microsoft.com/office/drawing/2014/main" id="{9BC26401-A8FE-B114-A395-28AD1654DCED}"/>
              </a:ext>
            </a:extLst>
          </p:cNvPr>
          <p:cNvSpPr>
            <a:spLocks noGrp="1"/>
          </p:cNvSpPr>
          <p:nvPr>
            <p:ph type="title"/>
          </p:nvPr>
        </p:nvSpPr>
        <p:spPr/>
        <p:txBody>
          <a:bodyPr/>
          <a:lstStyle/>
          <a:p>
            <a:r>
              <a:rPr lang="en-US" dirty="0"/>
              <a:t>Volume</a:t>
            </a:r>
          </a:p>
        </p:txBody>
      </p:sp>
      <p:sp>
        <p:nvSpPr>
          <p:cNvPr id="10" name="Text Placeholder 1">
            <a:extLst>
              <a:ext uri="{FF2B5EF4-FFF2-40B4-BE49-F238E27FC236}">
                <a16:creationId xmlns:a16="http://schemas.microsoft.com/office/drawing/2014/main" id="{96235C65-16F9-D087-BB19-0EAFE558CACD}"/>
              </a:ext>
            </a:extLst>
          </p:cNvPr>
          <p:cNvSpPr txBox="1">
            <a:spLocks/>
          </p:cNvSpPr>
          <p:nvPr/>
        </p:nvSpPr>
        <p:spPr>
          <a:xfrm>
            <a:off x="457200" y="706436"/>
            <a:ext cx="4389120" cy="284164"/>
          </a:xfrm>
          <a:prstGeom prst="rect">
            <a:avLst/>
          </a:prstGeom>
        </p:spPr>
        <p:txBody>
          <a:bodyPr lIns="0" anchor="ctr"/>
          <a:lstStyle>
            <a:lvl1pPr marL="2286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sz="2000" b="1">
                <a:solidFill>
                  <a:srgbClr val="003366"/>
                </a:solidFill>
                <a:latin typeface="+mn-lt"/>
                <a:ea typeface="+mn-ea"/>
                <a:cs typeface="+mn-cs"/>
              </a:defRPr>
            </a:lvl1pPr>
            <a:lvl2pPr marL="685800" indent="-228600" algn="l" rtl="0" eaLnBrk="0" fontAlgn="base" hangingPunct="0">
              <a:lnSpc>
                <a:spcPct val="120000"/>
              </a:lnSpc>
              <a:spcBef>
                <a:spcPct val="40000"/>
              </a:spcBef>
              <a:spcAft>
                <a:spcPct val="0"/>
              </a:spcAft>
              <a:buClr>
                <a:schemeClr val="tx1"/>
              </a:buClr>
              <a:buFont typeface="Arial" panose="020B0604020202020204" pitchFamily="34" charset="0"/>
              <a:buChar char="–"/>
              <a:defRPr>
                <a:solidFill>
                  <a:srgbClr val="003366"/>
                </a:solidFill>
                <a:latin typeface="+mn-lt"/>
              </a:defRPr>
            </a:lvl2pPr>
            <a:lvl3pPr marL="1143000" indent="-228600" algn="l" rtl="0" eaLnBrk="0" fontAlgn="base" hangingPunct="0">
              <a:lnSpc>
                <a:spcPct val="120000"/>
              </a:lnSpc>
              <a:spcBef>
                <a:spcPct val="40000"/>
              </a:spcBef>
              <a:spcAft>
                <a:spcPct val="0"/>
              </a:spcAft>
              <a:buClr>
                <a:schemeClr val="tx1"/>
              </a:buClr>
              <a:buFont typeface="Wingdings" panose="05000000000000000000" pitchFamily="2" charset="2"/>
              <a:buChar char="§"/>
              <a:defRPr sz="1600">
                <a:solidFill>
                  <a:srgbClr val="003366"/>
                </a:solidFill>
                <a:latin typeface="+mn-lt"/>
              </a:defRPr>
            </a:lvl3pPr>
            <a:lvl4pPr marL="14859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4pPr>
            <a:lvl5pPr marL="1943100" indent="-228600" algn="l" rtl="0" eaLnBrk="0" fontAlgn="base" hangingPunct="0">
              <a:spcBef>
                <a:spcPct val="20000"/>
              </a:spcBef>
              <a:spcAft>
                <a:spcPct val="0"/>
              </a:spcAft>
              <a:buClr>
                <a:schemeClr val="tx1"/>
              </a:buClr>
              <a:buFont typeface="Arial" panose="020B0604020202020204" pitchFamily="34" charset="0"/>
              <a:buChar char="»"/>
              <a:defRPr sz="1600">
                <a:solidFill>
                  <a:schemeClr val="tx1"/>
                </a:solidFill>
                <a:latin typeface="+mn-lt"/>
              </a:defRPr>
            </a:lvl5pPr>
            <a:lvl6pPr marL="24003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6pPr>
            <a:lvl7pPr marL="28575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7pPr>
            <a:lvl8pPr marL="33147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8pPr>
            <a:lvl9pPr marL="3771900" indent="-228600" algn="l" rtl="0" eaLnBrk="0" fontAlgn="base" hangingPunct="0">
              <a:spcBef>
                <a:spcPct val="20000"/>
              </a:spcBef>
              <a:spcAft>
                <a:spcPct val="0"/>
              </a:spcAft>
              <a:buClr>
                <a:schemeClr val="tx1"/>
              </a:buClr>
              <a:buFont typeface="Arial" charset="0"/>
              <a:buChar char="»"/>
              <a:defRPr sz="1600">
                <a:solidFill>
                  <a:schemeClr val="tx1"/>
                </a:solidFill>
                <a:latin typeface="+mn-lt"/>
              </a:defRPr>
            </a:lvl9pPr>
          </a:lstStyle>
          <a:p>
            <a:pPr marL="0" indent="0">
              <a:buNone/>
            </a:pPr>
            <a:r>
              <a:rPr lang="en-US" sz="1200" kern="0" dirty="0">
                <a:solidFill>
                  <a:schemeClr val="tx1"/>
                </a:solidFill>
                <a:latin typeface="Arial Narrow" panose="020B0606020202030204" pitchFamily="34" charset="0"/>
              </a:rPr>
              <a:t>US Sponsored New-Issue Loan Volume by Purpose – 2024</a:t>
            </a:r>
          </a:p>
        </p:txBody>
      </p:sp>
      <p:graphicFrame>
        <p:nvGraphicFramePr>
          <p:cNvPr id="4" name="Object 5">
            <a:extLst>
              <a:ext uri="{FF2B5EF4-FFF2-40B4-BE49-F238E27FC236}">
                <a16:creationId xmlns:a16="http://schemas.microsoft.com/office/drawing/2014/main" id="{1166575C-D4C0-08E5-3A19-9637475EE132}"/>
              </a:ext>
            </a:extLst>
          </p:cNvPr>
          <p:cNvGraphicFramePr>
            <a:graphicFrameLocks/>
          </p:cNvGraphicFramePr>
          <p:nvPr>
            <p:extLst>
              <p:ext uri="{D42A27DB-BD31-4B8C-83A1-F6EECF244321}">
                <p14:modId xmlns:p14="http://schemas.microsoft.com/office/powerpoint/2010/main" val="2298381505"/>
              </p:ext>
            </p:extLst>
          </p:nvPr>
        </p:nvGraphicFramePr>
        <p:xfrm>
          <a:off x="447675" y="1341120"/>
          <a:ext cx="3886200" cy="429768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Object 4">
            <a:extLst>
              <a:ext uri="{FF2B5EF4-FFF2-40B4-BE49-F238E27FC236}">
                <a16:creationId xmlns:a16="http://schemas.microsoft.com/office/drawing/2014/main" id="{1DF311CD-D16C-5D9E-6E07-F4994A29A41B}"/>
              </a:ext>
            </a:extLst>
          </p:cNvPr>
          <p:cNvGraphicFramePr>
            <a:graphicFrameLocks/>
          </p:cNvGraphicFramePr>
          <p:nvPr>
            <p:extLst>
              <p:ext uri="{D42A27DB-BD31-4B8C-83A1-F6EECF244321}">
                <p14:modId xmlns:p14="http://schemas.microsoft.com/office/powerpoint/2010/main" val="1169817690"/>
              </p:ext>
            </p:extLst>
          </p:nvPr>
        </p:nvGraphicFramePr>
        <p:xfrm>
          <a:off x="4795838" y="1341120"/>
          <a:ext cx="3886200" cy="429768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68678641"/>
      </p:ext>
    </p:extLst>
  </p:cSld>
  <p:clrMapOvr>
    <a:masterClrMapping/>
  </p:clrMapOvr>
</p:sld>
</file>

<file path=ppt/theme/theme1.xml><?xml version="1.0" encoding="utf-8"?>
<a:theme xmlns:a="http://schemas.openxmlformats.org/drawingml/2006/main" name="SP_PPT_EXTERNAL">
  <a:themeElements>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itchFamily="18"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2075" tIns="46038" rIns="92075" bIns="46038"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2"/>
            </a:solidFill>
            <a:effectLst>
              <a:outerShdw blurRad="38100" dist="38100" dir="2700000" algn="tl">
                <a:srgbClr val="000000">
                  <a:alpha val="43137"/>
                </a:srgbClr>
              </a:outerShdw>
            </a:effectLst>
            <a:latin typeface="Times New Roman" pitchFamily="18" charset="0"/>
          </a:defRPr>
        </a:defPPr>
      </a:lstStyle>
    </a:lnDef>
  </a:objectDefaults>
  <a:extraClrSchemeLst>
    <a:extraClrScheme>
      <a:clrScheme name="SP_PPT_EXTERNAL 1">
        <a:dk1>
          <a:srgbClr val="000000"/>
        </a:dk1>
        <a:lt1>
          <a:srgbClr val="FFFFFF"/>
        </a:lt1>
        <a:dk2>
          <a:srgbClr val="CC6600"/>
        </a:dk2>
        <a:lt2>
          <a:srgbClr val="999999"/>
        </a:lt2>
        <a:accent1>
          <a:srgbClr val="336699"/>
        </a:accent1>
        <a:accent2>
          <a:srgbClr val="FFCC00"/>
        </a:accent2>
        <a:accent3>
          <a:srgbClr val="FFFFFF"/>
        </a:accent3>
        <a:accent4>
          <a:srgbClr val="000000"/>
        </a:accent4>
        <a:accent5>
          <a:srgbClr val="ADB8CA"/>
        </a:accent5>
        <a:accent6>
          <a:srgbClr val="E7B900"/>
        </a:accent6>
        <a:hlink>
          <a:srgbClr val="006633"/>
        </a:hlink>
        <a:folHlink>
          <a:srgbClr val="99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9.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0.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3.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4.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5.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6.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7.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8.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9.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0.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1.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2.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LCD">
    <a:dk1>
      <a:srgbClr val="000000"/>
    </a:dk1>
    <a:lt1>
      <a:srgbClr val="FFFFFF"/>
    </a:lt1>
    <a:dk2>
      <a:srgbClr val="001C3A"/>
    </a:dk2>
    <a:lt2>
      <a:srgbClr val="F0EBDE"/>
    </a:lt2>
    <a:accent1>
      <a:srgbClr val="FF3800"/>
    </a:accent1>
    <a:accent2>
      <a:srgbClr val="B32700"/>
    </a:accent2>
    <a:accent3>
      <a:srgbClr val="730008"/>
    </a:accent3>
    <a:accent4>
      <a:srgbClr val="1D5080"/>
    </a:accent4>
    <a:accent5>
      <a:srgbClr val="6185A6"/>
    </a:accent5>
    <a:accent6>
      <a:srgbClr val="40C2C9"/>
    </a:accent6>
    <a:hlink>
      <a:srgbClr val="1D5080"/>
    </a:hlink>
    <a:folHlink>
      <a:srgbClr val="E88F36"/>
    </a:folHlink>
  </a:clrScheme>
  <a:fontScheme name="SP_PPT_EXTERNA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6e78ff2e-7cd1-4db1-a5aa-e80c3081f3be" xsi:nil="true"/>
    <lcf76f155ced4ddcb4097134ff3c332f xmlns="f0abecb8-a286-4093-8d73-b68799abf9c6">
      <Terms xmlns="http://schemas.microsoft.com/office/infopath/2007/PartnerControls"/>
    </lcf76f155ced4ddcb4097134ff3c332f>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534DED4CDD996544A64F4F908A9B6C91" ma:contentTypeVersion="16" ma:contentTypeDescription="Create a new document." ma:contentTypeScope="" ma:versionID="18e58b4504e238546cc27c481f6f78ea">
  <xsd:schema xmlns:xsd="http://www.w3.org/2001/XMLSchema" xmlns:xs="http://www.w3.org/2001/XMLSchema" xmlns:p="http://schemas.microsoft.com/office/2006/metadata/properties" xmlns:ns2="f0abecb8-a286-4093-8d73-b68799abf9c6" xmlns:ns3="a9f75129-9d9b-4f89-a9e4-00ed9b168d42" xmlns:ns4="6e78ff2e-7cd1-4db1-a5aa-e80c3081f3be" targetNamespace="http://schemas.microsoft.com/office/2006/metadata/properties" ma:root="true" ma:fieldsID="07e3a5058e1046e59a63dd2d1c85deb8" ns2:_="" ns3:_="" ns4:_="">
    <xsd:import namespace="f0abecb8-a286-4093-8d73-b68799abf9c6"/>
    <xsd:import namespace="a9f75129-9d9b-4f89-a9e4-00ed9b168d42"/>
    <xsd:import namespace="6e78ff2e-7cd1-4db1-a5aa-e80c3081f3be"/>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LengthInSeconds" minOccurs="0"/>
                <xsd:element ref="ns2:lcf76f155ced4ddcb4097134ff3c332f" minOccurs="0"/>
                <xsd:element ref="ns4:TaxCatchAll" minOccurs="0"/>
                <xsd:element ref="ns2:MediaServiceOCR" minOccurs="0"/>
                <xsd:element ref="ns2:MediaServiceGenerationTime" minOccurs="0"/>
                <xsd:element ref="ns2:MediaServiceEventHashCode"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0abecb8-a286-4093-8d73-b68799abf9c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LengthInSeconds" ma:index="15" nillable="true" ma:displayName="MediaLengthInSeconds" ma:hidden="true" ma:internalName="MediaLengthInSeconds" ma:readOnly="true">
      <xsd:simpleType>
        <xsd:restriction base="dms:Unknown"/>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f957a171-654f-4563-9f59-7d53f9f43257"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ObjectDetectorVersions" ma:index="22" nillable="true" ma:displayName="MediaServiceObjectDetectorVersions"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9f75129-9d9b-4f89-a9e4-00ed9b168d42"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e78ff2e-7cd1-4db1-a5aa-e80c3081f3be"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757390e-33f7-4e72-92f7-34143a5fc9f1}" ma:internalName="TaxCatchAll" ma:showField="CatchAllData" ma:web="a9f75129-9d9b-4f89-a9e4-00ed9b168d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0A13D9-376D-4B8E-8029-5ECC6D22C3BC}">
  <ds:schemaRefs>
    <ds:schemaRef ds:uri="http://schemas.microsoft.com/office/2006/documentManagement/types"/>
    <ds:schemaRef ds:uri="a9f75129-9d9b-4f89-a9e4-00ed9b168d42"/>
    <ds:schemaRef ds:uri="http://purl.org/dc/elements/1.1/"/>
    <ds:schemaRef ds:uri="http://purl.org/dc/dcmitype/"/>
    <ds:schemaRef ds:uri="http://schemas.microsoft.com/office/infopath/2007/PartnerControls"/>
    <ds:schemaRef ds:uri="http://purl.org/dc/terms/"/>
    <ds:schemaRef ds:uri="http://schemas.openxmlformats.org/package/2006/metadata/core-properties"/>
    <ds:schemaRef ds:uri="http://www.w3.org/XML/1998/namespace"/>
    <ds:schemaRef ds:uri="6e78ff2e-7cd1-4db1-a5aa-e80c3081f3be"/>
    <ds:schemaRef ds:uri="f0abecb8-a286-4093-8d73-b68799abf9c6"/>
    <ds:schemaRef ds:uri="http://schemas.microsoft.com/office/2006/metadata/properties"/>
    <ds:schemaRef ds:uri="99229586-6409-45d0-b894-0355e98b2b72"/>
  </ds:schemaRefs>
</ds:datastoreItem>
</file>

<file path=customXml/itemProps2.xml><?xml version="1.0" encoding="utf-8"?>
<ds:datastoreItem xmlns:ds="http://schemas.openxmlformats.org/officeDocument/2006/customXml" ds:itemID="{88FC9806-ABB6-402D-A2CE-1DB5DD494ECF}">
  <ds:schemaRefs>
    <ds:schemaRef ds:uri="http://schemas.microsoft.com/sharepoint/v3/contenttype/forms"/>
  </ds:schemaRefs>
</ds:datastoreItem>
</file>

<file path=customXml/itemProps3.xml><?xml version="1.0" encoding="utf-8"?>
<ds:datastoreItem xmlns:ds="http://schemas.openxmlformats.org/officeDocument/2006/customXml" ds:itemID="{1DB8334B-128D-4A30-A7A9-F8E6A03E78E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0abecb8-a286-4093-8d73-b68799abf9c6"/>
    <ds:schemaRef ds:uri="a9f75129-9d9b-4f89-a9e4-00ed9b168d42"/>
    <ds:schemaRef ds:uri="6e78ff2e-7cd1-4db1-a5aa-e80c3081f3b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246989</TotalTime>
  <Words>9409</Words>
  <Application>Microsoft Office PowerPoint</Application>
  <PresentationFormat>On-screen Show (4:3)</PresentationFormat>
  <Paragraphs>4656</Paragraphs>
  <Slides>59</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59</vt:i4>
      </vt:variant>
    </vt:vector>
  </HeadingPairs>
  <TitlesOfParts>
    <vt:vector size="66" baseType="lpstr">
      <vt:lpstr>Arial</vt:lpstr>
      <vt:lpstr>Arial Narrow</vt:lpstr>
      <vt:lpstr>Calibri</vt:lpstr>
      <vt:lpstr>Georgia</vt:lpstr>
      <vt:lpstr>Times New Roman</vt:lpstr>
      <vt:lpstr>Wingdings</vt:lpstr>
      <vt:lpstr>SP_PPT_EXTERNAL</vt:lpstr>
      <vt:lpstr>Leveraged Commentary &amp; Data US LBO Debt Report</vt:lpstr>
      <vt:lpstr>Methodology</vt:lpstr>
      <vt:lpstr>Table of contents</vt:lpstr>
      <vt:lpstr>Table of contents</vt:lpstr>
      <vt:lpstr>Volume</vt:lpstr>
      <vt:lpstr>Volume</vt:lpstr>
      <vt:lpstr>Volume</vt:lpstr>
      <vt:lpstr>Volume</vt:lpstr>
      <vt:lpstr>Volume</vt:lpstr>
      <vt:lpstr>Volume</vt:lpstr>
      <vt:lpstr>Volume</vt:lpstr>
      <vt:lpstr>Volume</vt:lpstr>
      <vt:lpstr>Volume</vt:lpstr>
      <vt:lpstr>Volume</vt:lpstr>
      <vt:lpstr>Volume</vt:lpstr>
      <vt:lpstr>Purchase Price Multiples</vt:lpstr>
      <vt:lpstr>Purchase Price Multiples</vt:lpstr>
      <vt:lpstr>Purchase Price Multiples</vt:lpstr>
      <vt:lpstr>Purchase Price Multiples</vt:lpstr>
      <vt:lpstr>Spreads</vt:lpstr>
      <vt:lpstr>Spreads</vt:lpstr>
      <vt:lpstr>Spreads</vt:lpstr>
      <vt:lpstr>Yield to Maturity of Institutional LBO Loans </vt:lpstr>
      <vt:lpstr>All-in Spreads of Institutional Loans backing Large Corp LBOs</vt:lpstr>
      <vt:lpstr>Credit Statistics </vt:lpstr>
      <vt:lpstr>Credit Stats</vt:lpstr>
      <vt:lpstr>Credit Stats</vt:lpstr>
      <vt:lpstr>Credit Stats</vt:lpstr>
      <vt:lpstr>Sources of Proceeds </vt:lpstr>
      <vt:lpstr>Sources of Proceeds</vt:lpstr>
      <vt:lpstr>Sources of Proceeds</vt:lpstr>
      <vt:lpstr>Sources of Proceeds</vt:lpstr>
      <vt:lpstr>Sources of Proceeds</vt:lpstr>
      <vt:lpstr>Industry</vt:lpstr>
      <vt:lpstr>Industry</vt:lpstr>
      <vt:lpstr>Industry</vt:lpstr>
      <vt:lpstr>Industry</vt:lpstr>
      <vt:lpstr>Industry</vt:lpstr>
      <vt:lpstr>Industry</vt:lpstr>
      <vt:lpstr>Industry</vt:lpstr>
      <vt:lpstr>Public-to-Private LBOs</vt:lpstr>
      <vt:lpstr>Public-to-Private LBOs</vt:lpstr>
      <vt:lpstr>Public-to-Private LBOs</vt:lpstr>
      <vt:lpstr>Public-to-Private LBOs</vt:lpstr>
      <vt:lpstr>Public-to-Private LBOs</vt:lpstr>
      <vt:lpstr>Public-to-Private LBOs</vt:lpstr>
      <vt:lpstr>Public-to-Private LBOs</vt:lpstr>
      <vt:lpstr>Recapitalizations</vt:lpstr>
      <vt:lpstr>Recapitalizations</vt:lpstr>
      <vt:lpstr>Recapitalizations</vt:lpstr>
      <vt:lpstr>Recapitalizations</vt:lpstr>
      <vt:lpstr>Morningstar LSTA US LL Index</vt:lpstr>
      <vt:lpstr>Morningstar LSTA US LL Index</vt:lpstr>
      <vt:lpstr>Morningstar LSTA US LL Index</vt:lpstr>
      <vt:lpstr>Morningstar LSTA US LL Index</vt:lpstr>
      <vt:lpstr>Morningstar LSTA US LL Index</vt:lpstr>
      <vt:lpstr>Morningstar LSTA US LL Index</vt:lpstr>
      <vt:lpstr>Contact</vt:lpstr>
      <vt:lpstr>PowerPoint Presentation</vt:lpstr>
    </vt:vector>
  </TitlesOfParts>
  <Company>PMD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Slide Title</dc:title>
  <dc:creator>Lukatsky, Marina</dc:creator>
  <cp:lastModifiedBy>Sara Wahba</cp:lastModifiedBy>
  <cp:revision>41855</cp:revision>
  <cp:lastPrinted>2016-06-21T14:58:13Z</cp:lastPrinted>
  <dcterms:created xsi:type="dcterms:W3CDTF">2000-11-08T22:13:31Z</dcterms:created>
  <dcterms:modified xsi:type="dcterms:W3CDTF">2024-10-30T20:30:49Z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TitusGUID">
    <vt:lpwstr>735f1d96-d79d-40e1-9bef-4d7a00adea2d</vt:lpwstr>
  </property>
  <property fmtid="{D5CDD505-2E9C-101B-9397-08002B2CF9AE}" pid="3" name="ContentTypeId">
    <vt:lpwstr>0x010100534DED4CDD996544A64F4F908A9B6C91</vt:lpwstr>
  </property>
  <property fmtid="{D5CDD505-2E9C-101B-9397-08002B2CF9AE}" pid="4" name="MSIP_Label_831f0267-8575-4fc2-99cc-f6b7f9934be9_Enabled">
    <vt:lpwstr>true</vt:lpwstr>
  </property>
  <property fmtid="{D5CDD505-2E9C-101B-9397-08002B2CF9AE}" pid="5" name="MSIP_Label_831f0267-8575-4fc2-99cc-f6b7f9934be9_SetDate">
    <vt:lpwstr>2022-08-24T12:50:25Z</vt:lpwstr>
  </property>
  <property fmtid="{D5CDD505-2E9C-101B-9397-08002B2CF9AE}" pid="6" name="MSIP_Label_831f0267-8575-4fc2-99cc-f6b7f9934be9_Method">
    <vt:lpwstr>Standard</vt:lpwstr>
  </property>
  <property fmtid="{D5CDD505-2E9C-101B-9397-08002B2CF9AE}" pid="7" name="MSIP_Label_831f0267-8575-4fc2-99cc-f6b7f9934be9_Name">
    <vt:lpwstr>831f0267-8575-4fc2-99cc-f6b7f9934be9</vt:lpwstr>
  </property>
  <property fmtid="{D5CDD505-2E9C-101B-9397-08002B2CF9AE}" pid="8" name="MSIP_Label_831f0267-8575-4fc2-99cc-f6b7f9934be9_SiteId">
    <vt:lpwstr>8f3e36ea-8039-4b40-81a7-7dc0599e8645</vt:lpwstr>
  </property>
  <property fmtid="{D5CDD505-2E9C-101B-9397-08002B2CF9AE}" pid="9" name="MSIP_Label_831f0267-8575-4fc2-99cc-f6b7f9934be9_ActionId">
    <vt:lpwstr>5c7ff0a2-432d-49b4-92c6-6143f07cc4a5</vt:lpwstr>
  </property>
  <property fmtid="{D5CDD505-2E9C-101B-9397-08002B2CF9AE}" pid="10" name="MSIP_Label_831f0267-8575-4fc2-99cc-f6b7f9934be9_ContentBits">
    <vt:lpwstr>0</vt:lpwstr>
  </property>
  <property fmtid="{D5CDD505-2E9C-101B-9397-08002B2CF9AE}" pid="11" name="MediaServiceImageTags">
    <vt:lpwstr/>
  </property>
</Properties>
</file>