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4.xml" ContentType="application/vnd.openxmlformats-officedocument.theme+xml"/>
  <Override PartName="/ppt/slideLayouts/slideLayout7.xml" ContentType="application/vnd.openxmlformats-officedocument.presentationml.slideLayout+xml"/>
  <Override PartName="/ppt/theme/theme5.xml" ContentType="application/vnd.openxmlformats-officedocument.theme+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theme/theme7.xml" ContentType="application/vnd.openxmlformats-officedocument.theme+xml"/>
  <Override PartName="/ppt/slideLayouts/slideLayout10.xml" ContentType="application/vnd.openxmlformats-officedocument.presentationml.slideLayout+xml"/>
  <Override PartName="/ppt/theme/theme8.xml" ContentType="application/vnd.openxmlformats-officedocument.theme+xml"/>
  <Override PartName="/ppt/slideLayouts/slideLayout11.xml" ContentType="application/vnd.openxmlformats-officedocument.presentationml.slideLayout+xml"/>
  <Override PartName="/ppt/theme/theme9.xml" ContentType="application/vnd.openxmlformats-officedocument.theme+xml"/>
  <Override PartName="/ppt/slideLayouts/slideLayout12.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4.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notesSlides/notesSlide5.xml" ContentType="application/vnd.openxmlformats-officedocument.presentationml.notesSlide+xml"/>
  <Override PartName="/ppt/charts/chart4.xml" ContentType="application/vnd.openxmlformats-officedocument.drawingml.chart+xml"/>
  <Override PartName="/ppt/drawings/drawing4.xml" ContentType="application/vnd.openxmlformats-officedocument.drawingml.chartshapes+xml"/>
  <Override PartName="/ppt/notesSlides/notesSlide6.xml" ContentType="application/vnd.openxmlformats-officedocument.presentationml.notesSlide+xml"/>
  <Override PartName="/ppt/charts/chart5.xml" ContentType="application/vnd.openxmlformats-officedocument.drawingml.chart+xml"/>
  <Override PartName="/ppt/notesSlides/notesSlide7.xml" ContentType="application/vnd.openxmlformats-officedocument.presentationml.notesSlide+xml"/>
  <Override PartName="/ppt/charts/chart6.xml" ContentType="application/vnd.openxmlformats-officedocument.drawingml.chart+xml"/>
  <Override PartName="/ppt/drawings/drawing5.xml" ContentType="application/vnd.openxmlformats-officedocument.drawingml.chartshapes+xml"/>
  <Override PartName="/ppt/notesSlides/notesSlide8.xml" ContentType="application/vnd.openxmlformats-officedocument.presentationml.notesSlide+xml"/>
  <Override PartName="/ppt/charts/chart7.xml" ContentType="application/vnd.openxmlformats-officedocument.drawingml.chart+xml"/>
  <Override PartName="/ppt/drawings/drawing6.xml" ContentType="application/vnd.openxmlformats-officedocument.drawingml.chartshapes+xml"/>
  <Override PartName="/ppt/notesSlides/notesSlide9.xml" ContentType="application/vnd.openxmlformats-officedocument.presentationml.notesSlide+xml"/>
  <Override PartName="/ppt/charts/chart8.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charts/chart9.xml" ContentType="application/vnd.openxmlformats-officedocument.drawingml.chart+xml"/>
  <Override PartName="/ppt/drawings/drawing7.xml" ContentType="application/vnd.openxmlformats-officedocument.drawingml.chartshapes+xml"/>
  <Override PartName="/ppt/notesSlides/notesSlide11.xml" ContentType="application/vnd.openxmlformats-officedocument.presentationml.notesSlide+xml"/>
  <Override PartName="/ppt/charts/chart10.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8.xml" ContentType="application/vnd.openxmlformats-officedocument.drawingml.chartshapes+xml"/>
  <Override PartName="/ppt/notesSlides/notesSlide13.xml" ContentType="application/vnd.openxmlformats-officedocument.presentationml.notesSlide+xml"/>
  <Override PartName="/ppt/charts/chart12.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charts/chart13.xml" ContentType="application/vnd.openxmlformats-officedocument.drawingml.chart+xml"/>
  <Override PartName="/ppt/theme/themeOverride1.xml" ContentType="application/vnd.openxmlformats-officedocument.themeOverride+xml"/>
  <Override PartName="/ppt/drawings/drawing9.xml" ContentType="application/vnd.openxmlformats-officedocument.drawingml.chartshapes+xml"/>
  <Override PartName="/ppt/notesSlides/notesSlide15.xml" ContentType="application/vnd.openxmlformats-officedocument.presentationml.notesSlide+xml"/>
  <Override PartName="/ppt/charts/chart14.xml" ContentType="application/vnd.openxmlformats-officedocument.drawingml.chart+xml"/>
  <Override PartName="/ppt/theme/themeOverride2.xml" ContentType="application/vnd.openxmlformats-officedocument.themeOverride+xml"/>
  <Override PartName="/ppt/drawings/drawing10.xml" ContentType="application/vnd.openxmlformats-officedocument.drawingml.chartshapes+xml"/>
  <Override PartName="/ppt/notesSlides/notesSlide16.xml" ContentType="application/vnd.openxmlformats-officedocument.presentationml.notesSlide+xml"/>
  <Override PartName="/ppt/charts/chart15.xml" ContentType="application/vnd.openxmlformats-officedocument.drawingml.chart+xml"/>
  <Override PartName="/ppt/theme/themeOverride3.xml" ContentType="application/vnd.openxmlformats-officedocument.themeOverride+xml"/>
  <Override PartName="/ppt/drawings/drawing11.xml" ContentType="application/vnd.openxmlformats-officedocument.drawingml.chartshapes+xml"/>
  <Override PartName="/ppt/notesSlides/notesSlide17.xml" ContentType="application/vnd.openxmlformats-officedocument.presentationml.notesSlide+xml"/>
  <Override PartName="/ppt/charts/chart16.xml" ContentType="application/vnd.openxmlformats-officedocument.drawingml.chart+xml"/>
  <Override PartName="/ppt/theme/themeOverride4.xml" ContentType="application/vnd.openxmlformats-officedocument.themeOverride+xml"/>
  <Override PartName="/ppt/drawings/drawing12.xml" ContentType="application/vnd.openxmlformats-officedocument.drawingml.chartshapes+xml"/>
  <Override PartName="/ppt/notesSlides/notesSlide18.xml" ContentType="application/vnd.openxmlformats-officedocument.presentationml.notesSlide+xml"/>
  <Override PartName="/ppt/charts/chart17.xml" ContentType="application/vnd.openxmlformats-officedocument.drawingml.chart+xml"/>
  <Override PartName="/ppt/theme/themeOverride5.xml" ContentType="application/vnd.openxmlformats-officedocument.themeOverride+xml"/>
  <Override PartName="/ppt/drawings/drawing13.xml" ContentType="application/vnd.openxmlformats-officedocument.drawingml.chartshapes+xml"/>
  <Override PartName="/ppt/notesSlides/notesSlide19.xml" ContentType="application/vnd.openxmlformats-officedocument.presentationml.notesSlide+xml"/>
  <Override PartName="/ppt/charts/chart18.xml" ContentType="application/vnd.openxmlformats-officedocument.drawingml.chart+xml"/>
  <Override PartName="/ppt/theme/themeOverride6.xml" ContentType="application/vnd.openxmlformats-officedocument.themeOverride+xml"/>
  <Override PartName="/ppt/drawings/drawing14.xml" ContentType="application/vnd.openxmlformats-officedocument.drawingml.chartshapes+xml"/>
  <Override PartName="/ppt/notesSlides/notesSlide20.xml" ContentType="application/vnd.openxmlformats-officedocument.presentationml.notesSlide+xml"/>
  <Override PartName="/ppt/charts/chart19.xml" ContentType="application/vnd.openxmlformats-officedocument.drawingml.chart+xml"/>
  <Override PartName="/ppt/theme/themeOverride7.xml" ContentType="application/vnd.openxmlformats-officedocument.themeOverride+xml"/>
  <Override PartName="/ppt/drawings/drawing15.xml" ContentType="application/vnd.openxmlformats-officedocument.drawingml.chartshapes+xml"/>
  <Override PartName="/ppt/notesSlides/notesSlide21.xml" ContentType="application/vnd.openxmlformats-officedocument.presentationml.notesSlide+xml"/>
  <Override PartName="/ppt/charts/chart20.xml" ContentType="application/vnd.openxmlformats-officedocument.drawingml.chart+xml"/>
  <Override PartName="/ppt/theme/themeOverride8.xml" ContentType="application/vnd.openxmlformats-officedocument.themeOverride+xml"/>
  <Override PartName="/ppt/notesSlides/notesSlide22.xml" ContentType="application/vnd.openxmlformats-officedocument.presentationml.notesSlide+xml"/>
  <Override PartName="/ppt/charts/chart21.xml" ContentType="application/vnd.openxmlformats-officedocument.drawingml.chart+xml"/>
  <Override PartName="/ppt/notesSlides/notesSlide23.xml" ContentType="application/vnd.openxmlformats-officedocument.presentationml.notesSlide+xml"/>
  <Override PartName="/ppt/charts/chart22.xml" ContentType="application/vnd.openxmlformats-officedocument.drawingml.chart+xml"/>
  <Override PartName="/ppt/notesSlides/notesSlide24.xml" ContentType="application/vnd.openxmlformats-officedocument.presentationml.notesSlide+xml"/>
  <Override PartName="/ppt/charts/chart23.xml" ContentType="application/vnd.openxmlformats-officedocument.drawingml.chart+xml"/>
  <Override PartName="/ppt/drawings/drawing16.xml" ContentType="application/vnd.openxmlformats-officedocument.drawingml.chartshapes+xml"/>
  <Override PartName="/ppt/notesSlides/notesSlide25.xml" ContentType="application/vnd.openxmlformats-officedocument.presentationml.notesSlide+xml"/>
  <Override PartName="/ppt/charts/chart24.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3"/>
    <p:sldMasterId id="2147483676" r:id="rId4"/>
    <p:sldMasterId id="2147483675" r:id="rId5"/>
    <p:sldMasterId id="2147483689" r:id="rId6"/>
    <p:sldMasterId id="2147483674" r:id="rId7"/>
    <p:sldMasterId id="2147483673" r:id="rId8"/>
    <p:sldMasterId id="2147483671" r:id="rId9"/>
    <p:sldMasterId id="2147483672" r:id="rId10"/>
    <p:sldMasterId id="2147483685" r:id="rId11"/>
    <p:sldMasterId id="2147483687" r:id="rId12"/>
    <p:sldMasterId id="2147483684" r:id="rId13"/>
  </p:sldMasterIdLst>
  <p:notesMasterIdLst>
    <p:notesMasterId r:id="rId50"/>
  </p:notesMasterIdLst>
  <p:handoutMasterIdLst>
    <p:handoutMasterId r:id="rId51"/>
  </p:handoutMasterIdLst>
  <p:sldIdLst>
    <p:sldId id="260" r:id="rId14"/>
    <p:sldId id="263" r:id="rId15"/>
    <p:sldId id="289" r:id="rId16"/>
    <p:sldId id="286" r:id="rId17"/>
    <p:sldId id="291" r:id="rId18"/>
    <p:sldId id="313" r:id="rId19"/>
    <p:sldId id="314" r:id="rId20"/>
    <p:sldId id="274" r:id="rId21"/>
    <p:sldId id="330" r:id="rId22"/>
    <p:sldId id="317" r:id="rId23"/>
    <p:sldId id="331" r:id="rId24"/>
    <p:sldId id="304" r:id="rId25"/>
    <p:sldId id="283" r:id="rId26"/>
    <p:sldId id="282" r:id="rId27"/>
    <p:sldId id="280" r:id="rId28"/>
    <p:sldId id="332" r:id="rId29"/>
    <p:sldId id="322" r:id="rId30"/>
    <p:sldId id="329" r:id="rId31"/>
    <p:sldId id="324" r:id="rId32"/>
    <p:sldId id="328" r:id="rId33"/>
    <p:sldId id="325" r:id="rId34"/>
    <p:sldId id="296" r:id="rId35"/>
    <p:sldId id="298" r:id="rId36"/>
    <p:sldId id="299" r:id="rId37"/>
    <p:sldId id="333" r:id="rId38"/>
    <p:sldId id="295" r:id="rId39"/>
    <p:sldId id="301" r:id="rId40"/>
    <p:sldId id="288" r:id="rId41"/>
    <p:sldId id="302" r:id="rId42"/>
    <p:sldId id="281" r:id="rId43"/>
    <p:sldId id="305" r:id="rId44"/>
    <p:sldId id="276" r:id="rId45"/>
    <p:sldId id="285" r:id="rId46"/>
    <p:sldId id="284" r:id="rId47"/>
    <p:sldId id="308" r:id="rId48"/>
    <p:sldId id="320" r:id="rId49"/>
  </p:sldIdLst>
  <p:sldSz cx="14630400" cy="82296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9325B2E5-28CD-43E7-B6BC-E88FDC457FCD}">
          <p14:sldIdLst>
            <p14:sldId id="260"/>
          </p14:sldIdLst>
        </p14:section>
        <p14:section name="Takeaways" id="{C28228EE-6769-45BB-8704-74917261269B}">
          <p14:sldIdLst>
            <p14:sldId id="263"/>
          </p14:sldIdLst>
        </p14:section>
        <p14:section name="Volume &amp; Counts" id="{53E49320-1CE6-49D8-9CE5-5BCAC7CDD3C4}">
          <p14:sldIdLst>
            <p14:sldId id="289"/>
          </p14:sldIdLst>
        </p14:section>
        <p14:section name="All Count/Vol" id="{883B814C-BE54-495F-A046-84F8E7041653}">
          <p14:sldIdLst>
            <p14:sldId id="286"/>
            <p14:sldId id="291"/>
          </p14:sldIdLst>
        </p14:section>
        <p14:section name="PE Backed Count/Vol" id="{5AD4FF8C-461F-4240-88A8-A426419EC048}">
          <p14:sldIdLst>
            <p14:sldId id="313"/>
            <p14:sldId id="314"/>
            <p14:sldId id="274"/>
          </p14:sldIdLst>
        </p14:section>
        <p14:section name="LBO Count/Volume" id="{515C2315-C7F0-4351-A542-7928FDE616EA}">
          <p14:sldIdLst>
            <p14:sldId id="330"/>
            <p14:sldId id="317"/>
            <p14:sldId id="331"/>
          </p14:sldIdLst>
        </p14:section>
        <p14:section name="Spreads" id="{03E21404-BDAD-4743-B00F-FA2A55029B8C}">
          <p14:sldIdLst>
            <p14:sldId id="304"/>
            <p14:sldId id="283"/>
            <p14:sldId id="282"/>
            <p14:sldId id="280"/>
            <p14:sldId id="332"/>
          </p14:sldIdLst>
        </p14:section>
        <p14:section name="BSL/DL" id="{4B0EF61F-EE3F-4B39-AD78-4B736F3C0B3E}">
          <p14:sldIdLst>
            <p14:sldId id="322"/>
            <p14:sldId id="329"/>
            <p14:sldId id="324"/>
            <p14:sldId id="328"/>
            <p14:sldId id="325"/>
          </p14:sldIdLst>
        </p14:section>
        <p14:section name="BDCs" id="{DC6F8518-0A1B-42D0-8705-C622D98E23E8}">
          <p14:sldIdLst>
            <p14:sldId id="296"/>
            <p14:sldId id="298"/>
            <p14:sldId id="299"/>
            <p14:sldId id="333"/>
            <p14:sldId id="295"/>
          </p14:sldIdLst>
        </p14:section>
        <p14:section name="AUM" id="{1E2F509E-B370-4BE1-8BB5-679C906A5B9E}">
          <p14:sldIdLst>
            <p14:sldId id="301"/>
            <p14:sldId id="288"/>
            <p14:sldId id="302"/>
            <p14:sldId id="281"/>
          </p14:sldIdLst>
        </p14:section>
        <p14:section name="BSL DL Takeouts" id="{29DBE616-CAC6-4F2F-8D76-DD45ADC65A91}">
          <p14:sldIdLst>
            <p14:sldId id="305"/>
            <p14:sldId id="276"/>
            <p14:sldId id="285"/>
            <p14:sldId id="284"/>
          </p14:sldIdLst>
        </p14:section>
        <p14:section name="Methodology" id="{122C3F04-C48C-4D29-8026-22D76EF99EA6}">
          <p14:sldIdLst>
            <p14:sldId id="308"/>
            <p14:sldId id="320"/>
          </p14:sldIdLst>
        </p14:section>
      </p14:sectionLst>
    </p:ext>
    <p:ext uri="{EFAFB233-063F-42B5-8137-9DF3F51BA10A}">
      <p15:sldGuideLst xmlns:p15="http://schemas.microsoft.com/office/powerpoint/2012/main">
        <p15:guide id="1" orient="horz" pos="4992" userDrawn="1">
          <p15:clr>
            <a:srgbClr val="A4A3A4"/>
          </p15:clr>
        </p15:guide>
        <p15:guide id="2" pos="4608">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A5F5D67-1599-E44D-E3AB-0ADC929DEF75}" name="Jamie Tebaldi" initials="JT" userId="S::jamie.tebaldi@pitchbook.com::4ba95d37-8a5b-4bfd-bc7c-33a4a925b7ef" providerId="AD"/>
  <p188:author id="{19CEFF9E-A7F8-B73C-871B-8889402365A9}" name="Marina Lukatsky" initials="ML" userId="S::marina.lukatsky@pitchbook.com::9e4bdd3b-af86-439f-acf0-63e14193cf00" providerId="AD"/>
  <p188:author id="{9DAF1AD5-CC1E-8833-15DA-072C0FC4A481}" name="Nicholas Cisneros" initials="NC" userId="S::nicholas.cisneros@pitchbook.com::8143489c-82e3-4fb5-bfa9-270c4225ddf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C2C9"/>
    <a:srgbClr val="C3EDEB"/>
    <a:srgbClr val="E88F36"/>
    <a:srgbClr val="F5C914"/>
    <a:srgbClr val="267479"/>
    <a:srgbClr val="FAF56B"/>
    <a:srgbClr val="78766F"/>
    <a:srgbClr val="C0BCB2"/>
    <a:srgbClr val="6185A6"/>
    <a:srgbClr val="FFA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37" autoAdjust="0"/>
    <p:restoredTop sz="93557" autoAdjust="0"/>
  </p:normalViewPr>
  <p:slideViewPr>
    <p:cSldViewPr snapToObjects="1">
      <p:cViewPr varScale="1">
        <p:scale>
          <a:sx n="76" d="100"/>
          <a:sy n="76" d="100"/>
        </p:scale>
        <p:origin x="696" y="48"/>
      </p:cViewPr>
      <p:guideLst>
        <p:guide orient="horz" pos="4992"/>
        <p:guide pos="4608"/>
      </p:guideLst>
    </p:cSldViewPr>
  </p:slideViewPr>
  <p:notesTextViewPr>
    <p:cViewPr>
      <p:scale>
        <a:sx n="75" d="100"/>
        <a:sy n="75" d="100"/>
      </p:scale>
      <p:origin x="0" y="0"/>
    </p:cViewPr>
  </p:notesTextViewPr>
  <p:sorterViewPr>
    <p:cViewPr>
      <p:scale>
        <a:sx n="100" d="100"/>
        <a:sy n="100" d="100"/>
      </p:scale>
      <p:origin x="0" y="-14612"/>
    </p:cViewPr>
  </p:sorterViewPr>
  <p:notesViewPr>
    <p:cSldViewPr snapToObjects="1">
      <p:cViewPr varScale="1">
        <p:scale>
          <a:sx n="74" d="100"/>
          <a:sy n="74" d="100"/>
        </p:scale>
        <p:origin x="2964" y="29"/>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1.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slide" Target="slides/slide3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Master" Target="slideMasters/slideMaster5.xml"/><Relationship Id="rId2" Type="http://schemas.openxmlformats.org/officeDocument/2006/relationships/customXml" Target="../customXml/item2.xml"/><Relationship Id="rId16" Type="http://schemas.openxmlformats.org/officeDocument/2006/relationships/slide" Target="slides/slide3.xml"/><Relationship Id="rId29" Type="http://schemas.openxmlformats.org/officeDocument/2006/relationships/slide" Target="slides/slide16.xml"/><Relationship Id="rId11" Type="http://schemas.openxmlformats.org/officeDocument/2006/relationships/slideMaster" Target="slideMasters/slideMaster9.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slide" Target="slides/slide32.xml"/><Relationship Id="rId53" Type="http://schemas.openxmlformats.org/officeDocument/2006/relationships/viewProps" Target="viewProps.xml"/><Relationship Id="rId5" Type="http://schemas.openxmlformats.org/officeDocument/2006/relationships/slideMaster" Target="slideMasters/slideMaster3.xml"/><Relationship Id="rId10" Type="http://schemas.openxmlformats.org/officeDocument/2006/relationships/slideMaster" Target="slideMasters/slideMaster8.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presProps" Target="presProps.xml"/><Relationship Id="rId4" Type="http://schemas.openxmlformats.org/officeDocument/2006/relationships/slideMaster" Target="slideMasters/slideMaster2.xml"/><Relationship Id="rId9" Type="http://schemas.openxmlformats.org/officeDocument/2006/relationships/slideMaster" Target="slideMasters/slideMaster7.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slide" Target="slides/slide30.xml"/><Relationship Id="rId48" Type="http://schemas.openxmlformats.org/officeDocument/2006/relationships/slide" Target="slides/slide35.xml"/><Relationship Id="rId56" Type="http://schemas.microsoft.com/office/2018/10/relationships/authors" Target="authors.xml"/><Relationship Id="rId8" Type="http://schemas.openxmlformats.org/officeDocument/2006/relationships/slideMaster" Target="slideMasters/slideMaster6.xml"/><Relationship Id="rId51" Type="http://schemas.openxmlformats.org/officeDocument/2006/relationships/handoutMaster" Target="handoutMasters/handoutMaster1.xml"/><Relationship Id="rId3" Type="http://schemas.openxmlformats.org/officeDocument/2006/relationships/slideMaster" Target="slideMasters/slideMaster1.xml"/><Relationship Id="rId12" Type="http://schemas.openxmlformats.org/officeDocument/2006/relationships/slideMaster" Target="slideMasters/slideMaster10.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slide" Target="slides/slide33.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2.xml"/><Relationship Id="rId1" Type="http://schemas.microsoft.com/office/2011/relationships/chartStyle" Target="style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8.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4.xml"/><Relationship Id="rId1" Type="http://schemas.microsoft.com/office/2011/relationships/chartStyle" Target="style4.xml"/></Relationships>
</file>

<file path=ppt/charts/_rels/chart13.xml.rels><?xml version="1.0" encoding="UTF-8" standalone="yes"?>
<Relationships xmlns="http://schemas.openxmlformats.org/package/2006/relationships"><Relationship Id="rId3" Type="http://schemas.openxmlformats.org/officeDocument/2006/relationships/chartUserShapes" Target="../drawings/drawing9.xml"/><Relationship Id="rId2" Type="http://schemas.openxmlformats.org/officeDocument/2006/relationships/package" Target="../embeddings/Microsoft_Excel_Worksheet12.xlsx"/><Relationship Id="rId1" Type="http://schemas.openxmlformats.org/officeDocument/2006/relationships/themeOverride" Target="../theme/themeOverride1.xml"/></Relationships>
</file>

<file path=ppt/charts/_rels/chart14.xml.rels><?xml version="1.0" encoding="UTF-8" standalone="yes"?>
<Relationships xmlns="http://schemas.openxmlformats.org/package/2006/relationships"><Relationship Id="rId3" Type="http://schemas.openxmlformats.org/officeDocument/2006/relationships/chartUserShapes" Target="../drawings/drawing10.xml"/><Relationship Id="rId2" Type="http://schemas.openxmlformats.org/officeDocument/2006/relationships/package" Target="../embeddings/Microsoft_Excel_Worksheet13.xlsx"/><Relationship Id="rId1" Type="http://schemas.openxmlformats.org/officeDocument/2006/relationships/themeOverride" Target="../theme/themeOverride2.xml"/></Relationships>
</file>

<file path=ppt/charts/_rels/chart15.xml.rels><?xml version="1.0" encoding="UTF-8" standalone="yes"?>
<Relationships xmlns="http://schemas.openxmlformats.org/package/2006/relationships"><Relationship Id="rId3" Type="http://schemas.openxmlformats.org/officeDocument/2006/relationships/chartUserShapes" Target="../drawings/drawing11.xml"/><Relationship Id="rId2" Type="http://schemas.openxmlformats.org/officeDocument/2006/relationships/package" Target="../embeddings/Microsoft_Excel_Worksheet14.xlsx"/><Relationship Id="rId1" Type="http://schemas.openxmlformats.org/officeDocument/2006/relationships/themeOverride" Target="../theme/themeOverride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12.xml"/><Relationship Id="rId2" Type="http://schemas.openxmlformats.org/officeDocument/2006/relationships/package" Target="../embeddings/Microsoft_Excel_Worksheet15.xlsx"/><Relationship Id="rId1" Type="http://schemas.openxmlformats.org/officeDocument/2006/relationships/themeOverride" Target="../theme/themeOverride4.xml"/></Relationships>
</file>

<file path=ppt/charts/_rels/chart17.xml.rels><?xml version="1.0" encoding="UTF-8" standalone="yes"?>
<Relationships xmlns="http://schemas.openxmlformats.org/package/2006/relationships"><Relationship Id="rId3" Type="http://schemas.openxmlformats.org/officeDocument/2006/relationships/chartUserShapes" Target="../drawings/drawing13.xml"/><Relationship Id="rId2" Type="http://schemas.openxmlformats.org/officeDocument/2006/relationships/package" Target="../embeddings/Microsoft_Excel_Worksheet16.xlsx"/><Relationship Id="rId1" Type="http://schemas.openxmlformats.org/officeDocument/2006/relationships/themeOverride" Target="../theme/themeOverride5.xml"/></Relationships>
</file>

<file path=ppt/charts/_rels/chart18.xml.rels><?xml version="1.0" encoding="UTF-8" standalone="yes"?>
<Relationships xmlns="http://schemas.openxmlformats.org/package/2006/relationships"><Relationship Id="rId3" Type="http://schemas.openxmlformats.org/officeDocument/2006/relationships/chartUserShapes" Target="../drawings/drawing14.xml"/><Relationship Id="rId2" Type="http://schemas.openxmlformats.org/officeDocument/2006/relationships/package" Target="../embeddings/Microsoft_Excel_Worksheet17.xlsx"/><Relationship Id="rId1" Type="http://schemas.openxmlformats.org/officeDocument/2006/relationships/themeOverride" Target="../theme/themeOverride6.xml"/></Relationships>
</file>

<file path=ppt/charts/_rels/chart19.xml.rels><?xml version="1.0" encoding="UTF-8" standalone="yes"?>
<Relationships xmlns="http://schemas.openxmlformats.org/package/2006/relationships"><Relationship Id="rId3" Type="http://schemas.openxmlformats.org/officeDocument/2006/relationships/chartUserShapes" Target="../drawings/drawing15.xml"/><Relationship Id="rId2" Type="http://schemas.openxmlformats.org/officeDocument/2006/relationships/package" Target="../embeddings/Microsoft_Excel_Worksheet18.xlsx"/><Relationship Id="rId1" Type="http://schemas.openxmlformats.org/officeDocument/2006/relationships/themeOverride" Target="../theme/themeOverride7.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themeOverride" Target="../theme/themeOverride8.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2" Type="http://schemas.openxmlformats.org/officeDocument/2006/relationships/chartUserShapes" Target="../drawings/drawing16.xml"/><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xml"/><Relationship Id="rId1" Type="http://schemas.microsoft.com/office/2011/relationships/chartStyle" Target="style1.xml"/></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2"/>
          <c:tx>
            <c:strRef>
              <c:f>'New Issue All Volume Q'!$L$1</c:f>
              <c:strCache>
                <c:ptCount val="1"/>
                <c:pt idx="0">
                  <c:v>Count</c:v>
                </c:pt>
              </c:strCache>
            </c:strRef>
          </c:tx>
          <c:spPr>
            <a:solidFill>
              <a:srgbClr val="40C2C9"/>
            </a:solidFill>
          </c:spPr>
          <c:invertIfNegative val="0"/>
          <c:cat>
            <c:strRef>
              <c:f>'New Issue All Volume Q'!$I$2:$I$24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'New Issue All Volume Q'!$L$2:$L$24</c:f>
              <c:numCache>
                <c:formatCode>#,##0</c:formatCode>
                <c:ptCount val="23"/>
                <c:pt idx="0">
                  <c:v>113</c:v>
                </c:pt>
                <c:pt idx="1">
                  <c:v>54</c:v>
                </c:pt>
                <c:pt idx="2">
                  <c:v>57</c:v>
                </c:pt>
                <c:pt idx="3">
                  <c:v>90</c:v>
                </c:pt>
                <c:pt idx="4">
                  <c:v>93</c:v>
                </c:pt>
                <c:pt idx="5">
                  <c:v>124</c:v>
                </c:pt>
                <c:pt idx="6">
                  <c:v>136</c:v>
                </c:pt>
                <c:pt idx="7">
                  <c:v>186</c:v>
                </c:pt>
                <c:pt idx="8">
                  <c:v>171</c:v>
                </c:pt>
                <c:pt idx="9">
                  <c:v>152</c:v>
                </c:pt>
                <c:pt idx="10">
                  <c:v>157</c:v>
                </c:pt>
                <c:pt idx="11">
                  <c:v>115</c:v>
                </c:pt>
                <c:pt idx="12">
                  <c:v>132</c:v>
                </c:pt>
                <c:pt idx="13">
                  <c:v>126</c:v>
                </c:pt>
                <c:pt idx="14">
                  <c:v>150</c:v>
                </c:pt>
                <c:pt idx="15">
                  <c:v>197</c:v>
                </c:pt>
                <c:pt idx="16">
                  <c:v>238</c:v>
                </c:pt>
                <c:pt idx="17">
                  <c:v>275</c:v>
                </c:pt>
                <c:pt idx="18">
                  <c:v>237</c:v>
                </c:pt>
                <c:pt idx="19">
                  <c:v>252</c:v>
                </c:pt>
                <c:pt idx="20">
                  <c:v>227</c:v>
                </c:pt>
                <c:pt idx="21" formatCode="#,##0.00">
                  <c:v>221</c:v>
                </c:pt>
                <c:pt idx="22" formatCode="#,##0.00">
                  <c:v>202</c:v>
                </c:pt>
              </c:numCache>
            </c:numRef>
          </c:val>
          <c:extLst>
            <c:ext xmlns:c16="http://schemas.microsoft.com/office/drawing/2014/chart" uri="{C3380CC4-5D6E-409C-BE32-E72D297353CC}">
              <c16:uniqueId val="{00000000-A878-4E53-BC38-85C7D77F7CEA}"/>
            </c:ext>
          </c:extLst>
        </c:ser>
        <c:dLbls>
          <c:showLegendKey val="0"/>
          <c:showVal val="0"/>
          <c:showCatName val="0"/>
          <c:showSerName val="0"/>
          <c:showPercent val="0"/>
          <c:showBubbleSize val="0"/>
        </c:dLbls>
        <c:gapWidth val="60"/>
        <c:axId val="123647488"/>
        <c:axId val="123649024"/>
        <c:extLst>
          <c:ext xmlns:c15="http://schemas.microsoft.com/office/drawing/2012/chart" uri="{02D57815-91ED-43cb-92C2-25804820EDAC}">
            <c15:filteredBarSeries>
              <c15:ser>
                <c:idx val="0"/>
                <c:order val="0"/>
                <c:tx>
                  <c:strRef>
                    <c:extLst>
                      <c:ext uri="{02D57815-91ED-43cb-92C2-25804820EDAC}">
                        <c15:formulaRef>
                          <c15:sqref>'New Issue All Volume Q'!$J$1</c15:sqref>
                        </c15:formulaRef>
                      </c:ext>
                    </c:extLst>
                    <c:strCache>
                      <c:ptCount val="1"/>
                    </c:strCache>
                  </c:strRef>
                </c:tx>
                <c:spPr>
                  <a:solidFill>
                    <a:srgbClr val="40C2C9"/>
                  </a:solidFill>
                  <a:ln w="12700">
                    <a:noFill/>
                    <a:prstDash val="solid"/>
                  </a:ln>
                </c:spPr>
                <c:invertIfNegative val="0"/>
                <c:cat>
                  <c:strRef>
                    <c:extLst>
                      <c:ext uri="{02D57815-91ED-43cb-92C2-25804820EDAC}">
                        <c15:formulaRef>
                          <c15:sqref>'New Issue All Volume Q'!$I$2:$I$24</c15:sqref>
                        </c15:formulaRef>
                      </c:ext>
                    </c:extLst>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extLst>
                      <c:ext uri="{02D57815-91ED-43cb-92C2-25804820EDAC}">
                        <c15:formulaRef>
                          <c15:sqref>'New Issue All Volume Q'!$J$2:$J$24</c15:sqref>
                        </c15:formulaRef>
                      </c:ext>
                    </c:extLst>
                    <c:numCache>
                      <c:formatCode>General</c:formatCode>
                      <c:ptCount val="23"/>
                    </c:numCache>
                  </c:numRef>
                </c:val>
                <c:extLst>
                  <c:ext xmlns:c16="http://schemas.microsoft.com/office/drawing/2014/chart" uri="{C3380CC4-5D6E-409C-BE32-E72D297353CC}">
                    <c16:uniqueId val="{00000002-A878-4E53-BC38-85C7D77F7CEA}"/>
                  </c:ext>
                </c:extLst>
              </c15:ser>
            </c15:filteredBarSeries>
          </c:ext>
        </c:extLst>
      </c:barChart>
      <c:lineChart>
        <c:grouping val="standard"/>
        <c:varyColors val="0"/>
        <c:ser>
          <c:idx val="1"/>
          <c:order val="1"/>
          <c:tx>
            <c:strRef>
              <c:f>'New Issue All Volume Q'!$K$1</c:f>
              <c:strCache>
                <c:ptCount val="1"/>
                <c:pt idx="0">
                  <c:v>Estimated volume</c:v>
                </c:pt>
              </c:strCache>
            </c:strRef>
          </c:tx>
          <c:spPr>
            <a:ln w="38100">
              <a:solidFill>
                <a:srgbClr val="F5C914"/>
              </a:solidFill>
            </a:ln>
          </c:spPr>
          <c:marker>
            <c:symbol val="none"/>
          </c:marker>
          <c:cat>
            <c:strRef>
              <c:f>'New Issue All Volume Q'!$I$2:$I$24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'New Issue All Volume Q'!$K$2:$K$24</c:f>
              <c:numCache>
                <c:formatCode>#,##0.00</c:formatCode>
                <c:ptCount val="23"/>
                <c:pt idx="0">
                  <c:v>24.087301</c:v>
                </c:pt>
                <c:pt idx="1">
                  <c:v>12.4535</c:v>
                </c:pt>
                <c:pt idx="2">
                  <c:v>11.953800000000001</c:v>
                </c:pt>
                <c:pt idx="3">
                  <c:v>17.289250000000003</c:v>
                </c:pt>
                <c:pt idx="4">
                  <c:v>17.965520999999999</c:v>
                </c:pt>
                <c:pt idx="5">
                  <c:v>25.504899999999999</c:v>
                </c:pt>
                <c:pt idx="6">
                  <c:v>30.139000490000001</c:v>
                </c:pt>
                <c:pt idx="7">
                  <c:v>53.51643</c:v>
                </c:pt>
                <c:pt idx="8">
                  <c:v>33.845523999999997</c:v>
                </c:pt>
                <c:pt idx="9">
                  <c:v>51.326461439000006</c:v>
                </c:pt>
                <c:pt idx="10">
                  <c:v>30.909960575000003</c:v>
                </c:pt>
                <c:pt idx="11">
                  <c:v>25.289622000000001</c:v>
                </c:pt>
                <c:pt idx="12">
                  <c:v>22.745834000000002</c:v>
                </c:pt>
                <c:pt idx="13">
                  <c:v>27.438780000000001</c:v>
                </c:pt>
                <c:pt idx="14">
                  <c:v>52.222620578000004</c:v>
                </c:pt>
                <c:pt idx="15">
                  <c:v>47.466436999999999</c:v>
                </c:pt>
                <c:pt idx="16">
                  <c:v>56.757982501000001</c:v>
                </c:pt>
                <c:pt idx="17">
                  <c:v>85.329013637999992</c:v>
                </c:pt>
                <c:pt idx="18">
                  <c:v>66.267534539999986</c:v>
                </c:pt>
                <c:pt idx="19">
                  <c:v>66.061756050999989</c:v>
                </c:pt>
                <c:pt idx="20">
                  <c:v>59.690849075999992</c:v>
                </c:pt>
                <c:pt idx="21">
                  <c:v>64.809967176000001</c:v>
                </c:pt>
                <c:pt idx="22">
                  <c:v>49.470538000000005</c:v>
                </c:pt>
              </c:numCache>
            </c:numRef>
          </c:val>
          <c:smooth val="0"/>
          <c:extLst>
            <c:ext xmlns:c16="http://schemas.microsoft.com/office/drawing/2014/chart" uri="{C3380CC4-5D6E-409C-BE32-E72D297353CC}">
              <c16:uniqueId val="{00000001-A878-4E53-BC38-85C7D77F7CEA}"/>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60"/>
      </c:valAx>
      <c:valAx>
        <c:axId val="829221992"/>
        <c:scaling>
          <c:orientation val="minMax"/>
          <c:max val="10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2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8623836793128136E-2"/>
          <c:y val="3.6225818994847857E-2"/>
          <c:w val="0.97133038057742782"/>
          <c:h val="0.7034407504617477"/>
        </c:manualLayout>
      </c:layout>
      <c:barChart>
        <c:barDir val="col"/>
        <c:grouping val="clustered"/>
        <c:varyColors val="0"/>
        <c:ser>
          <c:idx val="0"/>
          <c:order val="0"/>
          <c:tx>
            <c:strRef>
              <c:f>'DL Spread Distribution'!$J$1</c:f>
              <c:strCache>
                <c:ptCount val="1"/>
                <c:pt idx="0">
                  <c:v>Less than 450 bps</c:v>
                </c:pt>
              </c:strCache>
            </c:strRef>
          </c:tx>
          <c:spPr>
            <a:solidFill>
              <a:srgbClr val="1D508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Distribution'!$J$2:$J$9</c:f>
              <c:numCache>
                <c:formatCode>0.00%</c:formatCode>
                <c:ptCount val="8"/>
                <c:pt idx="0">
                  <c:v>7.8703703703703706E-2</c:v>
                </c:pt>
                <c:pt idx="1">
                  <c:v>5.128205128205128E-2</c:v>
                </c:pt>
                <c:pt idx="2">
                  <c:v>2.4844720496894408E-2</c:v>
                </c:pt>
                <c:pt idx="3">
                  <c:v>4.261363636363636E-2</c:v>
                </c:pt>
                <c:pt idx="4">
                  <c:v>1.8691588785046728E-2</c:v>
                </c:pt>
                <c:pt idx="5">
                  <c:v>1.7857142857142856E-2</c:v>
                </c:pt>
                <c:pt idx="6">
                  <c:v>1.7793594306049824E-2</c:v>
                </c:pt>
                <c:pt idx="7" formatCode="0%">
                  <c:v>5.4945054945054944E-2</c:v>
                </c:pt>
              </c:numCache>
            </c:numRef>
          </c:val>
          <c:extLst>
            <c:ext xmlns:c16="http://schemas.microsoft.com/office/drawing/2014/chart" uri="{C3380CC4-5D6E-409C-BE32-E72D297353CC}">
              <c16:uniqueId val="{00000000-974C-418A-AF14-37E392CE270D}"/>
            </c:ext>
          </c:extLst>
        </c:ser>
        <c:ser>
          <c:idx val="1"/>
          <c:order val="1"/>
          <c:tx>
            <c:strRef>
              <c:f>'DL Spread Distribution'!$K$1</c:f>
              <c:strCache>
                <c:ptCount val="1"/>
                <c:pt idx="0">
                  <c:v>450 - 499 bps</c:v>
                </c:pt>
              </c:strCache>
            </c:strRef>
          </c:tx>
          <c:spPr>
            <a:solidFill>
              <a:srgbClr val="6185A6"/>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Distribution'!$K$2:$K$9</c:f>
              <c:numCache>
                <c:formatCode>0.00%</c:formatCode>
                <c:ptCount val="8"/>
                <c:pt idx="0">
                  <c:v>0.18518518518518517</c:v>
                </c:pt>
                <c:pt idx="1">
                  <c:v>0.14529914529914531</c:v>
                </c:pt>
                <c:pt idx="2">
                  <c:v>7.4534161490683232E-2</c:v>
                </c:pt>
                <c:pt idx="3">
                  <c:v>7.3863636363636367E-2</c:v>
                </c:pt>
                <c:pt idx="4">
                  <c:v>2.8037383177570093E-2</c:v>
                </c:pt>
                <c:pt idx="5">
                  <c:v>1.3392857142857142E-2</c:v>
                </c:pt>
                <c:pt idx="6">
                  <c:v>0.18505338078291814</c:v>
                </c:pt>
                <c:pt idx="7" formatCode="0%">
                  <c:v>0.36263736263736263</c:v>
                </c:pt>
              </c:numCache>
            </c:numRef>
          </c:val>
          <c:extLst>
            <c:ext xmlns:c16="http://schemas.microsoft.com/office/drawing/2014/chart" uri="{C3380CC4-5D6E-409C-BE32-E72D297353CC}">
              <c16:uniqueId val="{00000001-974C-418A-AF14-37E392CE270D}"/>
            </c:ext>
          </c:extLst>
        </c:ser>
        <c:ser>
          <c:idx val="2"/>
          <c:order val="2"/>
          <c:tx>
            <c:strRef>
              <c:f>'DL Spread Distribution'!$L$1</c:f>
              <c:strCache>
                <c:ptCount val="1"/>
                <c:pt idx="0">
                  <c:v>500 - 549 bps</c:v>
                </c:pt>
              </c:strCache>
            </c:strRef>
          </c:tx>
          <c:spPr>
            <a:solidFill>
              <a:srgbClr val="BBCBD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Distribution'!$L$2:$L$9</c:f>
              <c:numCache>
                <c:formatCode>0.00%</c:formatCode>
                <c:ptCount val="8"/>
                <c:pt idx="0">
                  <c:v>9.2592592592592587E-2</c:v>
                </c:pt>
                <c:pt idx="1">
                  <c:v>0.12393162393162394</c:v>
                </c:pt>
                <c:pt idx="2">
                  <c:v>4.9689440993788817E-2</c:v>
                </c:pt>
                <c:pt idx="3">
                  <c:v>0.11647727272727272</c:v>
                </c:pt>
                <c:pt idx="4">
                  <c:v>9.657320872274143E-2</c:v>
                </c:pt>
                <c:pt idx="5">
                  <c:v>2.6785714285714284E-2</c:v>
                </c:pt>
                <c:pt idx="6">
                  <c:v>0.42348754448398579</c:v>
                </c:pt>
                <c:pt idx="7" formatCode="0%">
                  <c:v>0.40659340659340659</c:v>
                </c:pt>
              </c:numCache>
            </c:numRef>
          </c:val>
          <c:extLst>
            <c:ext xmlns:c16="http://schemas.microsoft.com/office/drawing/2014/chart" uri="{C3380CC4-5D6E-409C-BE32-E72D297353CC}">
              <c16:uniqueId val="{00000002-974C-418A-AF14-37E392CE270D}"/>
            </c:ext>
          </c:extLst>
        </c:ser>
        <c:ser>
          <c:idx val="3"/>
          <c:order val="3"/>
          <c:tx>
            <c:strRef>
              <c:f>'DL Spread Distribution'!$M$1</c:f>
              <c:strCache>
                <c:ptCount val="1"/>
                <c:pt idx="0">
                  <c:v>550 - 599 bps</c:v>
                </c:pt>
              </c:strCache>
            </c:strRef>
          </c:tx>
          <c:spPr>
            <a:solidFill>
              <a:srgbClr val="FFAF99"/>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Distribution'!$M$2:$M$9</c:f>
              <c:numCache>
                <c:formatCode>0.00%</c:formatCode>
                <c:ptCount val="8"/>
                <c:pt idx="0">
                  <c:v>0.18055555555555555</c:v>
                </c:pt>
                <c:pt idx="1">
                  <c:v>0.26495726495726496</c:v>
                </c:pt>
                <c:pt idx="2">
                  <c:v>0.20496894409937888</c:v>
                </c:pt>
                <c:pt idx="3">
                  <c:v>0.37784090909090912</c:v>
                </c:pt>
                <c:pt idx="4">
                  <c:v>0.2087227414330218</c:v>
                </c:pt>
                <c:pt idx="5">
                  <c:v>0.15625</c:v>
                </c:pt>
                <c:pt idx="6">
                  <c:v>0.19572953736654805</c:v>
                </c:pt>
                <c:pt idx="7" formatCode="0%">
                  <c:v>8.7912087912087919E-2</c:v>
                </c:pt>
              </c:numCache>
            </c:numRef>
          </c:val>
          <c:extLst>
            <c:ext xmlns:c16="http://schemas.microsoft.com/office/drawing/2014/chart" uri="{C3380CC4-5D6E-409C-BE32-E72D297353CC}">
              <c16:uniqueId val="{00000003-974C-418A-AF14-37E392CE270D}"/>
            </c:ext>
          </c:extLst>
        </c:ser>
        <c:ser>
          <c:idx val="4"/>
          <c:order val="4"/>
          <c:tx>
            <c:strRef>
              <c:f>'DL Spread Distribution'!$N$1</c:f>
              <c:strCache>
                <c:ptCount val="1"/>
                <c:pt idx="0">
                  <c:v>600 - 649 bps</c:v>
                </c:pt>
              </c:strCache>
            </c:strRef>
          </c:tx>
          <c:spPr>
            <a:solidFill>
              <a:srgbClr val="FF38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Distribution'!$N$2:$N$9</c:f>
              <c:numCache>
                <c:formatCode>0.00%</c:formatCode>
                <c:ptCount val="8"/>
                <c:pt idx="0">
                  <c:v>0.1388888888888889</c:v>
                </c:pt>
                <c:pt idx="1">
                  <c:v>0.15384615384615385</c:v>
                </c:pt>
                <c:pt idx="2">
                  <c:v>0.2360248447204969</c:v>
                </c:pt>
                <c:pt idx="3">
                  <c:v>0.20170454545454544</c:v>
                </c:pt>
                <c:pt idx="4">
                  <c:v>0.13084112149532709</c:v>
                </c:pt>
                <c:pt idx="5">
                  <c:v>0.38839285714285715</c:v>
                </c:pt>
                <c:pt idx="6">
                  <c:v>9.6085409252669035E-2</c:v>
                </c:pt>
                <c:pt idx="7" formatCode="0%">
                  <c:v>2.197802197802198E-2</c:v>
                </c:pt>
              </c:numCache>
            </c:numRef>
          </c:val>
          <c:extLst>
            <c:ext xmlns:c16="http://schemas.microsoft.com/office/drawing/2014/chart" uri="{C3380CC4-5D6E-409C-BE32-E72D297353CC}">
              <c16:uniqueId val="{00000004-974C-418A-AF14-37E392CE270D}"/>
            </c:ext>
          </c:extLst>
        </c:ser>
        <c:ser>
          <c:idx val="5"/>
          <c:order val="5"/>
          <c:tx>
            <c:strRef>
              <c:f>'DL Spread Distribution'!$O$1</c:f>
              <c:strCache>
                <c:ptCount val="1"/>
                <c:pt idx="0">
                  <c:v>650 - 699 bps</c:v>
                </c:pt>
              </c:strCache>
            </c:strRef>
          </c:tx>
          <c:spPr>
            <a:solidFill>
              <a:srgbClr val="B32700"/>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Distribution'!$O$2:$O$9</c:f>
              <c:numCache>
                <c:formatCode>0.00%</c:formatCode>
                <c:ptCount val="8"/>
                <c:pt idx="0">
                  <c:v>0.1111111111111111</c:v>
                </c:pt>
                <c:pt idx="1">
                  <c:v>0.11538461538461539</c:v>
                </c:pt>
                <c:pt idx="2">
                  <c:v>0.17391304347826086</c:v>
                </c:pt>
                <c:pt idx="3">
                  <c:v>9.0909090909090912E-2</c:v>
                </c:pt>
                <c:pt idx="4">
                  <c:v>0.17445482866043613</c:v>
                </c:pt>
                <c:pt idx="5">
                  <c:v>0.20535714285714285</c:v>
                </c:pt>
                <c:pt idx="6">
                  <c:v>3.9145907473309607E-2</c:v>
                </c:pt>
                <c:pt idx="7" formatCode="0%">
                  <c:v>1.098901098901099E-2</c:v>
                </c:pt>
              </c:numCache>
            </c:numRef>
          </c:val>
          <c:extLst>
            <c:ext xmlns:c16="http://schemas.microsoft.com/office/drawing/2014/chart" uri="{C3380CC4-5D6E-409C-BE32-E72D297353CC}">
              <c16:uniqueId val="{00000005-974C-418A-AF14-37E392CE270D}"/>
            </c:ext>
          </c:extLst>
        </c:ser>
        <c:ser>
          <c:idx val="6"/>
          <c:order val="6"/>
          <c:tx>
            <c:strRef>
              <c:f>'DL Spread Distribution'!$P$1</c:f>
              <c:strCache>
                <c:ptCount val="1"/>
                <c:pt idx="0">
                  <c:v>700 bps or higher</c:v>
                </c:pt>
              </c:strCache>
            </c:strRef>
          </c:tx>
          <c:spPr>
            <a:solidFill>
              <a:srgbClr val="730008"/>
            </a:solidFill>
            <a:ln>
              <a:noFill/>
            </a:ln>
            <a:effectLst/>
          </c:spPr>
          <c:invertIfNegative val="0"/>
          <c:cat>
            <c:strRef>
              <c:f>'DL Spread Distribution'!$I$2:$I$9</c:f>
              <c:strCache>
                <c:ptCount val="8"/>
                <c:pt idx="0">
                  <c:v>2018</c:v>
                </c:pt>
                <c:pt idx="1">
                  <c:v>2019</c:v>
                </c:pt>
                <c:pt idx="2">
                  <c:v>2020</c:v>
                </c:pt>
                <c:pt idx="3">
                  <c:v>2021</c:v>
                </c:pt>
                <c:pt idx="4">
                  <c:v>2022</c:v>
                </c:pt>
                <c:pt idx="5">
                  <c:v>2023</c:v>
                </c:pt>
                <c:pt idx="6">
                  <c:v>2024</c:v>
                </c:pt>
                <c:pt idx="7">
                  <c:v>YTD 2025</c:v>
                </c:pt>
              </c:strCache>
            </c:strRef>
          </c:cat>
          <c:val>
            <c:numRef>
              <c:f>'DL Spread Distribution'!$P$2:$P$9</c:f>
              <c:numCache>
                <c:formatCode>0.00%</c:formatCode>
                <c:ptCount val="8"/>
                <c:pt idx="0">
                  <c:v>0.21296296296296297</c:v>
                </c:pt>
                <c:pt idx="1">
                  <c:v>0.14529914529914531</c:v>
                </c:pt>
                <c:pt idx="2">
                  <c:v>0.2360248447204969</c:v>
                </c:pt>
                <c:pt idx="3">
                  <c:v>9.6590909090909088E-2</c:v>
                </c:pt>
                <c:pt idx="4">
                  <c:v>0.34267912772585668</c:v>
                </c:pt>
                <c:pt idx="5">
                  <c:v>0.19196428571428573</c:v>
                </c:pt>
                <c:pt idx="6">
                  <c:v>4.2704626334519574E-2</c:v>
                </c:pt>
                <c:pt idx="7" formatCode="0%">
                  <c:v>5.4945054945054944E-2</c:v>
                </c:pt>
              </c:numCache>
            </c:numRef>
          </c:val>
          <c:extLst>
            <c:ext xmlns:c16="http://schemas.microsoft.com/office/drawing/2014/chart" uri="{C3380CC4-5D6E-409C-BE32-E72D297353CC}">
              <c16:uniqueId val="{00000006-974C-418A-AF14-37E392CE270D}"/>
            </c:ext>
          </c:extLst>
        </c:ser>
        <c:dLbls>
          <c:showLegendKey val="0"/>
          <c:showVal val="0"/>
          <c:showCatName val="0"/>
          <c:showSerName val="0"/>
          <c:showPercent val="0"/>
          <c:showBubbleSize val="0"/>
        </c:dLbls>
        <c:gapWidth val="60"/>
        <c:axId val="1558518191"/>
        <c:axId val="1558532111"/>
      </c:barChart>
      <c:catAx>
        <c:axId val="15585181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32111"/>
        <c:crosses val="autoZero"/>
        <c:auto val="1"/>
        <c:lblAlgn val="ctr"/>
        <c:lblOffset val="100"/>
        <c:noMultiLvlLbl val="0"/>
      </c:catAx>
      <c:valAx>
        <c:axId val="1558532111"/>
        <c:scaling>
          <c:orientation val="minMax"/>
          <c:max val="0.5"/>
        </c:scaling>
        <c:delete val="0"/>
        <c:axPos val="l"/>
        <c:majorGridlines>
          <c:spPr>
            <a:ln w="9525" cap="flat" cmpd="sng" algn="ctr">
              <a:no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58518191"/>
        <c:crosses val="autoZero"/>
        <c:crossBetween val="between"/>
        <c:majorUnit val="0.1"/>
      </c:valAx>
      <c:spPr>
        <a:solidFill>
          <a:srgbClr val="051C38"/>
        </a:solidFill>
        <a:ln>
          <a:noFill/>
        </a:ln>
        <a:effectLst/>
      </c:spPr>
    </c:plotArea>
    <c:legend>
      <c:legendPos val="b"/>
      <c:layout>
        <c:manualLayout>
          <c:xMode val="edge"/>
          <c:yMode val="edge"/>
          <c:x val="0.20506136661894539"/>
          <c:y val="0.85841012928939442"/>
          <c:w val="0.61781898711524708"/>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showDLblsOverMax val="0"/>
  </c:chart>
  <c:spPr>
    <a:solidFill>
      <a:srgbClr val="051C38"/>
    </a:solidFill>
    <a:ln w="9525" cap="flat" cmpd="sng" algn="ctr">
      <a:noFill/>
      <a:round/>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45938558198354E-2"/>
          <c:y val="0.13896689997083697"/>
          <c:w val="0.85718787483170822"/>
          <c:h val="0.6021410534003302"/>
        </c:manualLayout>
      </c:layout>
      <c:barChart>
        <c:barDir val="col"/>
        <c:grouping val="clustered"/>
        <c:varyColors val="0"/>
        <c:ser>
          <c:idx val="1"/>
          <c:order val="0"/>
          <c:tx>
            <c:strRef>
              <c:f>'LBO Spreads formatted'!$L$1</c:f>
              <c:strCache>
                <c:ptCount val="1"/>
                <c:pt idx="0">
                  <c:v>Difference (right axis)</c:v>
                </c:pt>
              </c:strCache>
            </c:strRef>
          </c:tx>
          <c:spPr>
            <a:solidFill>
              <a:srgbClr val="40C2C9"/>
            </a:solidFill>
            <a:ln>
              <a:noFill/>
            </a:ln>
            <a:effectLst/>
          </c:spPr>
          <c:invertIfNegative val="0"/>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formatted'!$L$2:$L$8</c:f>
              <c:numCache>
                <c:formatCode>0</c:formatCode>
                <c:ptCount val="7"/>
                <c:pt idx="0">
                  <c:v>138.2309070857458</c:v>
                </c:pt>
                <c:pt idx="1">
                  <c:v>193.70383963862224</c:v>
                </c:pt>
                <c:pt idx="2">
                  <c:v>163.4601967253177</c:v>
                </c:pt>
                <c:pt idx="3">
                  <c:v>213.92024005864033</c:v>
                </c:pt>
                <c:pt idx="4">
                  <c:v>219.31994047619042</c:v>
                </c:pt>
                <c:pt idx="5">
                  <c:v>163.34875444839861</c:v>
                </c:pt>
                <c:pt idx="6">
                  <c:v>132.53296703296701</c:v>
                </c:pt>
              </c:numCache>
            </c:numRef>
          </c:val>
          <c:extLst>
            <c:ext xmlns:c16="http://schemas.microsoft.com/office/drawing/2014/chart" uri="{C3380CC4-5D6E-409C-BE32-E72D297353CC}">
              <c16:uniqueId val="{00000000-0E6C-4838-B70D-1E130E7E6C7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formatted'!$J$1</c:f>
              <c:strCache>
                <c:ptCount val="1"/>
                <c:pt idx="0">
                  <c:v>BSL spread</c:v>
                </c:pt>
              </c:strCache>
            </c:strRef>
          </c:tx>
          <c:spPr>
            <a:ln w="38100" cap="rnd">
              <a:solidFill>
                <a:srgbClr val="E88F36"/>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formatted'!$J$2:$J$8</c:f>
              <c:numCache>
                <c:formatCode>0</c:formatCode>
                <c:ptCount val="7"/>
                <c:pt idx="0">
                  <c:v>455.64516129032256</c:v>
                </c:pt>
                <c:pt idx="1">
                  <c:v>432.95454545454544</c:v>
                </c:pt>
                <c:pt idx="2">
                  <c:v>422.84946236559142</c:v>
                </c:pt>
                <c:pt idx="3">
                  <c:v>477.5735294117647</c:v>
                </c:pt>
                <c:pt idx="4">
                  <c:v>441.66666666666669</c:v>
                </c:pt>
                <c:pt idx="5">
                  <c:v>375</c:v>
                </c:pt>
                <c:pt idx="6">
                  <c:v>390</c:v>
                </c:pt>
              </c:numCache>
            </c:numRef>
          </c:val>
          <c:smooth val="0"/>
          <c:extLst>
            <c:ext xmlns:c16="http://schemas.microsoft.com/office/drawing/2014/chart" uri="{C3380CC4-5D6E-409C-BE32-E72D297353CC}">
              <c16:uniqueId val="{00000001-0E6C-4838-B70D-1E130E7E6C7D}"/>
            </c:ext>
          </c:extLst>
        </c:ser>
        <c:ser>
          <c:idx val="0"/>
          <c:order val="2"/>
          <c:tx>
            <c:strRef>
              <c:f>'LBO Spreads formatted'!$K$1</c:f>
              <c:strCache>
                <c:ptCount val="1"/>
                <c:pt idx="0">
                  <c:v>Direct lending spread</c:v>
                </c:pt>
              </c:strCache>
            </c:strRef>
          </c:tx>
          <c:spPr>
            <a:ln w="38100" cap="rnd">
              <a:solidFill>
                <a:srgbClr val="F5C914"/>
              </a:solidFill>
              <a:round/>
            </a:ln>
            <a:effectLst/>
          </c:spPr>
          <c:marker>
            <c:symbol val="none"/>
          </c:marker>
          <c:cat>
            <c:strRef>
              <c:f>'LBO Spreads formatted'!$I$2:$I$8</c:f>
              <c:strCache>
                <c:ptCount val="7"/>
                <c:pt idx="0">
                  <c:v>2019</c:v>
                </c:pt>
                <c:pt idx="1">
                  <c:v>2020</c:v>
                </c:pt>
                <c:pt idx="2">
                  <c:v>2021</c:v>
                </c:pt>
                <c:pt idx="3">
                  <c:v>2022</c:v>
                </c:pt>
                <c:pt idx="4">
                  <c:v>2023</c:v>
                </c:pt>
                <c:pt idx="5">
                  <c:v>2024</c:v>
                </c:pt>
                <c:pt idx="6">
                  <c:v>YTD 2025</c:v>
                </c:pt>
              </c:strCache>
            </c:strRef>
          </c:cat>
          <c:val>
            <c:numRef>
              <c:f>'LBO Spreads formatted'!$K$2:$K$8</c:f>
              <c:numCache>
                <c:formatCode>0</c:formatCode>
                <c:ptCount val="7"/>
                <c:pt idx="0">
                  <c:v>593.87606837606836</c:v>
                </c:pt>
                <c:pt idx="1">
                  <c:v>626.65838509316768</c:v>
                </c:pt>
                <c:pt idx="2">
                  <c:v>586.30965909090912</c:v>
                </c:pt>
                <c:pt idx="3">
                  <c:v>691.49376947040503</c:v>
                </c:pt>
                <c:pt idx="4">
                  <c:v>660.98660714285711</c:v>
                </c:pt>
                <c:pt idx="5">
                  <c:v>538.34875444839861</c:v>
                </c:pt>
                <c:pt idx="6">
                  <c:v>522.53296703296701</c:v>
                </c:pt>
              </c:numCache>
            </c:numRef>
          </c:val>
          <c:smooth val="0"/>
          <c:extLst>
            <c:ext xmlns:c16="http://schemas.microsoft.com/office/drawing/2014/chart" uri="{C3380CC4-5D6E-409C-BE32-E72D297353CC}">
              <c16:uniqueId val="{00000002-0E6C-4838-B70D-1E130E7E6C7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7189914732161072E-2"/>
              <c:y val="0.20448667318119143"/>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8.505564055677875E-2"/>
          <c:y val="0.84217991033577122"/>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userShapes r:id="rId4"/>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753378717748626E-2"/>
          <c:y val="0.13896689997083697"/>
          <c:w val="0.84948042314141547"/>
          <c:h val="0.63235332600306315"/>
        </c:manualLayout>
      </c:layout>
      <c:barChart>
        <c:barDir val="col"/>
        <c:grouping val="clustered"/>
        <c:varyColors val="0"/>
        <c:ser>
          <c:idx val="1"/>
          <c:order val="0"/>
          <c:tx>
            <c:strRef>
              <c:f>'LBO Spreads formatted (2)'!$L$1</c:f>
              <c:strCache>
                <c:ptCount val="1"/>
                <c:pt idx="0">
                  <c:v>Difference (right axis)</c:v>
                </c:pt>
              </c:strCache>
            </c:strRef>
          </c:tx>
          <c:spPr>
            <a:solidFill>
              <a:srgbClr val="40C2C9"/>
            </a:solidFill>
            <a:ln>
              <a:noFill/>
            </a:ln>
            <a:effectLst/>
          </c:spPr>
          <c:invertIfNegative val="0"/>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(2)'!$L$2:$L$9</c:f>
              <c:numCache>
                <c:formatCode>0</c:formatCode>
                <c:ptCount val="8"/>
                <c:pt idx="0">
                  <c:v>198.10140382317809</c:v>
                </c:pt>
                <c:pt idx="1">
                  <c:v>131.92916572120112</c:v>
                </c:pt>
                <c:pt idx="2">
                  <c:v>199.52022719843086</c:v>
                </c:pt>
                <c:pt idx="3">
                  <c:v>173.34787565141869</c:v>
                </c:pt>
                <c:pt idx="4">
                  <c:v>213.86219052303659</c:v>
                </c:pt>
                <c:pt idx="5">
                  <c:v>214.55803571428567</c:v>
                </c:pt>
                <c:pt idx="6">
                  <c:v>149.80708778173192</c:v>
                </c:pt>
                <c:pt idx="7">
                  <c:v>160.03296703296701</c:v>
                </c:pt>
              </c:numCache>
            </c:numRef>
          </c:val>
          <c:extLst>
            <c:ext xmlns:c16="http://schemas.microsoft.com/office/drawing/2014/chart" uri="{C3380CC4-5D6E-409C-BE32-E72D297353CC}">
              <c16:uniqueId val="{00000000-09D1-4885-963D-B353068A901D}"/>
            </c:ext>
          </c:extLst>
        </c:ser>
        <c:dLbls>
          <c:showLegendKey val="0"/>
          <c:showVal val="0"/>
          <c:showCatName val="0"/>
          <c:showSerName val="0"/>
          <c:showPercent val="0"/>
          <c:showBubbleSize val="0"/>
        </c:dLbls>
        <c:gapWidth val="60"/>
        <c:axId val="1569572543"/>
        <c:axId val="1569580223"/>
      </c:barChart>
      <c:lineChart>
        <c:grouping val="standard"/>
        <c:varyColors val="0"/>
        <c:ser>
          <c:idx val="2"/>
          <c:order val="1"/>
          <c:tx>
            <c:strRef>
              <c:f>'LBO Spreads formatted (2)'!$J$1</c:f>
              <c:strCache>
                <c:ptCount val="1"/>
                <c:pt idx="0">
                  <c:v>BSL spread</c:v>
                </c:pt>
              </c:strCache>
            </c:strRef>
          </c:tx>
          <c:spPr>
            <a:ln w="38100" cap="rnd">
              <a:solidFill>
                <a:srgbClr val="E88F36"/>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(2)'!$J$2:$J$9</c:f>
              <c:numCache>
                <c:formatCode>0</c:formatCode>
                <c:ptCount val="8"/>
                <c:pt idx="0">
                  <c:v>417.90322580645159</c:v>
                </c:pt>
                <c:pt idx="1">
                  <c:v>461.94690265486724</c:v>
                </c:pt>
                <c:pt idx="2">
                  <c:v>427.13815789473682</c:v>
                </c:pt>
                <c:pt idx="3">
                  <c:v>412.96178343949043</c:v>
                </c:pt>
                <c:pt idx="4">
                  <c:v>477.63157894736844</c:v>
                </c:pt>
                <c:pt idx="5">
                  <c:v>446.42857142857144</c:v>
                </c:pt>
                <c:pt idx="6">
                  <c:v>388.54166666666669</c:v>
                </c:pt>
                <c:pt idx="7">
                  <c:v>362.5</c:v>
                </c:pt>
              </c:numCache>
            </c:numRef>
          </c:val>
          <c:smooth val="0"/>
          <c:extLst>
            <c:ext xmlns:c16="http://schemas.microsoft.com/office/drawing/2014/chart" uri="{C3380CC4-5D6E-409C-BE32-E72D297353CC}">
              <c16:uniqueId val="{00000001-09D1-4885-963D-B353068A901D}"/>
            </c:ext>
          </c:extLst>
        </c:ser>
        <c:ser>
          <c:idx val="0"/>
          <c:order val="2"/>
          <c:tx>
            <c:strRef>
              <c:f>'LBO Spreads formatted (2)'!$K$1</c:f>
              <c:strCache>
                <c:ptCount val="1"/>
                <c:pt idx="0">
                  <c:v>Direct lending spread</c:v>
                </c:pt>
              </c:strCache>
            </c:strRef>
          </c:tx>
          <c:spPr>
            <a:ln w="38100" cap="rnd">
              <a:solidFill>
                <a:srgbClr val="F5C914"/>
              </a:solidFill>
              <a:round/>
            </a:ln>
            <a:effectLst/>
          </c:spPr>
          <c:marker>
            <c:symbol val="none"/>
          </c:marker>
          <c:cat>
            <c:strRef>
              <c:f>'LBO Spreads formatted (2)'!$I$2:$I$9</c:f>
              <c:strCache>
                <c:ptCount val="8"/>
                <c:pt idx="0">
                  <c:v>2018</c:v>
                </c:pt>
                <c:pt idx="1">
                  <c:v>2019</c:v>
                </c:pt>
                <c:pt idx="2">
                  <c:v>2020</c:v>
                </c:pt>
                <c:pt idx="3">
                  <c:v>2021</c:v>
                </c:pt>
                <c:pt idx="4">
                  <c:v>2022</c:v>
                </c:pt>
                <c:pt idx="5">
                  <c:v>2023</c:v>
                </c:pt>
                <c:pt idx="6">
                  <c:v>2024</c:v>
                </c:pt>
                <c:pt idx="7">
                  <c:v>YTD 2025</c:v>
                </c:pt>
              </c:strCache>
            </c:strRef>
          </c:cat>
          <c:val>
            <c:numRef>
              <c:f>'LBO Spreads formatted (2)'!$K$2:$K$9</c:f>
              <c:numCache>
                <c:formatCode>0</c:formatCode>
                <c:ptCount val="8"/>
                <c:pt idx="0">
                  <c:v>616.00462962962968</c:v>
                </c:pt>
                <c:pt idx="1">
                  <c:v>593.87606837606836</c:v>
                </c:pt>
                <c:pt idx="2">
                  <c:v>626.65838509316768</c:v>
                </c:pt>
                <c:pt idx="3">
                  <c:v>586.30965909090912</c:v>
                </c:pt>
                <c:pt idx="4">
                  <c:v>691.49376947040503</c:v>
                </c:pt>
                <c:pt idx="5">
                  <c:v>660.98660714285711</c:v>
                </c:pt>
                <c:pt idx="6">
                  <c:v>538.34875444839861</c:v>
                </c:pt>
                <c:pt idx="7">
                  <c:v>522.53296703296701</c:v>
                </c:pt>
              </c:numCache>
            </c:numRef>
          </c:val>
          <c:smooth val="0"/>
          <c:extLst>
            <c:ext xmlns:c16="http://schemas.microsoft.com/office/drawing/2014/chart" uri="{C3380CC4-5D6E-409C-BE32-E72D297353CC}">
              <c16:uniqueId val="{00000002-09D1-4885-963D-B353068A901D}"/>
            </c:ext>
          </c:extLst>
        </c:ser>
        <c:dLbls>
          <c:showLegendKey val="0"/>
          <c:showVal val="0"/>
          <c:showCatName val="0"/>
          <c:showSerName val="0"/>
          <c:showPercent val="0"/>
          <c:showBubbleSize val="0"/>
        </c:dLbls>
        <c:marker val="1"/>
        <c:smooth val="0"/>
        <c:axId val="1481874015"/>
        <c:axId val="1481874495"/>
      </c:lineChart>
      <c:catAx>
        <c:axId val="14818740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495"/>
        <c:crosses val="autoZero"/>
        <c:auto val="1"/>
        <c:lblAlgn val="ctr"/>
        <c:lblOffset val="100"/>
        <c:noMultiLvlLbl val="0"/>
      </c:catAx>
      <c:valAx>
        <c:axId val="1481874495"/>
        <c:scaling>
          <c:orientation val="minMax"/>
        </c:scaling>
        <c:delete val="0"/>
        <c:axPos val="l"/>
        <c:majorGridlines>
          <c:spPr>
            <a:ln w="9525" cap="flat" cmpd="sng" algn="ctr">
              <a:noFill/>
              <a:round/>
            </a:ln>
            <a:effectLst/>
          </c:spPr>
        </c:majorGridlines>
        <c:title>
          <c:tx>
            <c:rich>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r>
                  <a:rPr lang="en-US" sz="1200" dirty="0">
                    <a:solidFill>
                      <a:schemeClr val="tx1"/>
                    </a:solidFill>
                  </a:rPr>
                  <a:t>Spread (bps) over base rate</a:t>
                </a:r>
              </a:p>
            </c:rich>
          </c:tx>
          <c:layout>
            <c:manualLayout>
              <c:xMode val="edge"/>
              <c:yMode val="edge"/>
              <c:x val="1.8226159230096239E-2"/>
              <c:y val="0.20125400991542725"/>
            </c:manualLayout>
          </c:layout>
          <c:overlay val="0"/>
          <c:spPr>
            <a:noFill/>
            <a:ln>
              <a:noFill/>
            </a:ln>
            <a:effectLst/>
          </c:spPr>
          <c:txPr>
            <a:bodyPr rot="-5400000" spcFirstLastPara="1" vertOverflow="ellipsis" vert="horz" wrap="square" anchor="ctr" anchorCtr="1"/>
            <a:lstStyle/>
            <a:p>
              <a:pPr>
                <a:defRPr sz="1000" b="0" i="0" u="none" strike="noStrike" kern="1200" baseline="0">
                  <a:solidFill>
                    <a:sysClr val="windowText" lastClr="000000"/>
                  </a:solidFill>
                  <a:latin typeface="Arial Narrow"/>
                  <a:ea typeface="Arial Narrow"/>
                  <a:cs typeface="Arial Narrow"/>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481874015"/>
        <c:crosses val="autoZero"/>
        <c:crossBetween val="between"/>
        <c:majorUnit val="200"/>
      </c:valAx>
      <c:valAx>
        <c:axId val="1569580223"/>
        <c:scaling>
          <c:orientation val="minMax"/>
          <c:max val="24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crossAx val="1569572543"/>
        <c:crosses val="max"/>
        <c:crossBetween val="between"/>
        <c:majorUnit val="60"/>
      </c:valAx>
      <c:catAx>
        <c:axId val="1569572543"/>
        <c:scaling>
          <c:orientation val="minMax"/>
        </c:scaling>
        <c:delete val="1"/>
        <c:axPos val="b"/>
        <c:numFmt formatCode="General" sourceLinked="1"/>
        <c:majorTickMark val="out"/>
        <c:minorTickMark val="none"/>
        <c:tickLblPos val="nextTo"/>
        <c:crossAx val="1569580223"/>
        <c:crosses val="autoZero"/>
        <c:auto val="1"/>
        <c:lblAlgn val="ctr"/>
        <c:lblOffset val="100"/>
        <c:noMultiLvlLbl val="0"/>
      </c:catAx>
      <c:spPr>
        <a:noFill/>
        <a:ln>
          <a:noFill/>
        </a:ln>
        <a:effectLst/>
      </c:spPr>
    </c:plotArea>
    <c:legend>
      <c:legendPos val="b"/>
      <c:layout>
        <c:manualLayout>
          <c:xMode val="edge"/>
          <c:yMode val="edge"/>
          <c:x val="6.4202559988058364E-2"/>
          <c:y val="0.85082075395841739"/>
          <c:w val="0.87039459811113351"/>
          <c:h val="8.136011478829859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Arial Narrow"/>
              <a:ea typeface="Arial Narrow"/>
              <a:cs typeface="Arial Narrow"/>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Quarterly Volume'!$J$1</c:f>
              <c:strCache>
                <c:ptCount val="1"/>
                <c:pt idx="0">
                  <c:v>Institutional leveraged loans</c:v>
                </c:pt>
              </c:strCache>
            </c:strRef>
          </c:tx>
          <c:spPr>
            <a:solidFill>
              <a:srgbClr val="C4EDEB"/>
            </a:solidFill>
            <a:ln>
              <a:noFill/>
            </a:ln>
            <a:effectLst/>
          </c:spPr>
          <c:invertIfNegative val="0"/>
          <c:cat>
            <c:strRef>
              <c:f>'LBO Quarterly Volume'!$I$2:$I$24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Volume'!$J$2:$J$24</c:f>
              <c:numCache>
                <c:formatCode>General</c:formatCode>
                <c:ptCount val="23"/>
                <c:pt idx="0">
                  <c:v>22</c:v>
                </c:pt>
                <c:pt idx="1">
                  <c:v>11</c:v>
                </c:pt>
                <c:pt idx="2">
                  <c:v>10</c:v>
                </c:pt>
                <c:pt idx="3">
                  <c:v>32</c:v>
                </c:pt>
                <c:pt idx="4">
                  <c:v>36</c:v>
                </c:pt>
                <c:pt idx="5">
                  <c:v>46</c:v>
                </c:pt>
                <c:pt idx="6">
                  <c:v>47</c:v>
                </c:pt>
                <c:pt idx="7">
                  <c:v>26</c:v>
                </c:pt>
                <c:pt idx="8">
                  <c:v>30</c:v>
                </c:pt>
                <c:pt idx="9">
                  <c:v>18</c:v>
                </c:pt>
                <c:pt idx="10">
                  <c:v>8</c:v>
                </c:pt>
                <c:pt idx="11">
                  <c:v>1</c:v>
                </c:pt>
                <c:pt idx="12">
                  <c:v>5</c:v>
                </c:pt>
                <c:pt idx="13">
                  <c:v>7</c:v>
                </c:pt>
                <c:pt idx="14">
                  <c:v>12</c:v>
                </c:pt>
                <c:pt idx="15">
                  <c:v>4</c:v>
                </c:pt>
                <c:pt idx="16">
                  <c:v>12</c:v>
                </c:pt>
                <c:pt idx="17">
                  <c:v>9</c:v>
                </c:pt>
                <c:pt idx="18">
                  <c:v>19</c:v>
                </c:pt>
                <c:pt idx="19">
                  <c:v>8</c:v>
                </c:pt>
                <c:pt idx="20">
                  <c:v>12</c:v>
                </c:pt>
                <c:pt idx="21">
                  <c:v>10</c:v>
                </c:pt>
                <c:pt idx="22">
                  <c:v>9</c:v>
                </c:pt>
              </c:numCache>
            </c:numRef>
          </c:val>
          <c:extLst>
            <c:ext xmlns:c16="http://schemas.microsoft.com/office/drawing/2014/chart" uri="{C3380CC4-5D6E-409C-BE32-E72D297353CC}">
              <c16:uniqueId val="{00000000-969F-442D-8120-4A13230C13EA}"/>
            </c:ext>
          </c:extLst>
        </c:ser>
        <c:ser>
          <c:idx val="2"/>
          <c:order val="1"/>
          <c:tx>
            <c:strRef>
              <c:f>'LBO Quarterly Volume'!$K$1</c:f>
              <c:strCache>
                <c:ptCount val="1"/>
                <c:pt idx="0">
                  <c:v>Direct lending</c:v>
                </c:pt>
              </c:strCache>
            </c:strRef>
          </c:tx>
          <c:spPr>
            <a:solidFill>
              <a:srgbClr val="40C2C9"/>
            </a:solidFill>
            <a:ln>
              <a:noFill/>
            </a:ln>
            <a:effectLst/>
          </c:spPr>
          <c:invertIfNegative val="0"/>
          <c:cat>
            <c:strRef>
              <c:f>'LBO Quarterly Volume'!$I$2:$I$24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Volume'!$K$2:$K$24</c:f>
              <c:numCache>
                <c:formatCode>#,##0</c:formatCode>
                <c:ptCount val="23"/>
                <c:pt idx="0">
                  <c:v>60</c:v>
                </c:pt>
                <c:pt idx="1">
                  <c:v>19</c:v>
                </c:pt>
                <c:pt idx="2">
                  <c:v>21</c:v>
                </c:pt>
                <c:pt idx="3">
                  <c:v>41</c:v>
                </c:pt>
                <c:pt idx="4">
                  <c:v>45</c:v>
                </c:pt>
                <c:pt idx="5">
                  <c:v>49</c:v>
                </c:pt>
                <c:pt idx="6">
                  <c:v>62</c:v>
                </c:pt>
                <c:pt idx="7">
                  <c:v>82</c:v>
                </c:pt>
                <c:pt idx="8">
                  <c:v>63</c:v>
                </c:pt>
                <c:pt idx="9">
                  <c:v>58</c:v>
                </c:pt>
                <c:pt idx="10">
                  <c:v>58</c:v>
                </c:pt>
                <c:pt idx="11">
                  <c:v>39</c:v>
                </c:pt>
                <c:pt idx="12">
                  <c:v>55</c:v>
                </c:pt>
                <c:pt idx="13">
                  <c:v>38</c:v>
                </c:pt>
                <c:pt idx="14">
                  <c:v>37</c:v>
                </c:pt>
                <c:pt idx="15">
                  <c:v>55</c:v>
                </c:pt>
                <c:pt idx="16" formatCode="#,##0.00">
                  <c:v>67</c:v>
                </c:pt>
                <c:pt idx="17" formatCode="#,##0.00">
                  <c:v>54</c:v>
                </c:pt>
                <c:pt idx="18" formatCode="#,##0.00">
                  <c:v>59</c:v>
                </c:pt>
                <c:pt idx="19" formatCode="#,##0.00">
                  <c:v>67</c:v>
                </c:pt>
                <c:pt idx="20" formatCode="#,##0.00">
                  <c:v>63</c:v>
                </c:pt>
                <c:pt idx="21" formatCode="#,##0.00">
                  <c:v>50</c:v>
                </c:pt>
                <c:pt idx="22" formatCode="#,##0.00">
                  <c:v>42</c:v>
                </c:pt>
              </c:numCache>
            </c:numRef>
          </c:val>
          <c:extLst>
            <c:ext xmlns:c16="http://schemas.microsoft.com/office/drawing/2014/chart" uri="{C3380CC4-5D6E-409C-BE32-E72D297353CC}">
              <c16:uniqueId val="{00000001-969F-442D-8120-4A13230C13E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'LBO Volume 2'!$J$1</c:f>
              <c:strCache>
                <c:ptCount val="1"/>
                <c:pt idx="0">
                  <c:v>Institutional leveraged loans</c:v>
                </c:pt>
              </c:strCache>
            </c:strRef>
          </c:tx>
          <c:spPr>
            <a:solidFill>
              <a:srgbClr val="C4EDEB"/>
            </a:solidFill>
            <a:ln>
              <a:noFill/>
            </a:ln>
            <a:effectLst/>
          </c:spPr>
          <c:invertIfNegative val="0"/>
          <c:cat>
            <c:strRef>
              <c:f>'LBO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Volume 2'!$J$2:$J$24</c:f>
              <c:numCache>
                <c:formatCode>#,##0.00</c:formatCode>
                <c:ptCount val="23"/>
                <c:pt idx="0">
                  <c:v>19.799999999999997</c:v>
                </c:pt>
                <c:pt idx="1">
                  <c:v>12.0725</c:v>
                </c:pt>
                <c:pt idx="2">
                  <c:v>11.535</c:v>
                </c:pt>
                <c:pt idx="3">
                  <c:v>23.308</c:v>
                </c:pt>
                <c:pt idx="4">
                  <c:v>36.888999999999996</c:v>
                </c:pt>
                <c:pt idx="5">
                  <c:v>42.572534999999995</c:v>
                </c:pt>
                <c:pt idx="6">
                  <c:v>46.135280000000016</c:v>
                </c:pt>
                <c:pt idx="7">
                  <c:v>20.3995</c:v>
                </c:pt>
                <c:pt idx="8">
                  <c:v>41.446646999999999</c:v>
                </c:pt>
                <c:pt idx="9">
                  <c:v>19.302968</c:v>
                </c:pt>
                <c:pt idx="10">
                  <c:v>11.082874</c:v>
                </c:pt>
                <c:pt idx="11">
                  <c:v>2.1</c:v>
                </c:pt>
                <c:pt idx="12">
                  <c:v>5.3040000000000003</c:v>
                </c:pt>
                <c:pt idx="13">
                  <c:v>7.9749999999999996</c:v>
                </c:pt>
                <c:pt idx="14">
                  <c:v>15.288000000000002</c:v>
                </c:pt>
                <c:pt idx="15">
                  <c:v>2.16</c:v>
                </c:pt>
                <c:pt idx="16">
                  <c:v>17.305</c:v>
                </c:pt>
                <c:pt idx="17">
                  <c:v>12.898</c:v>
                </c:pt>
                <c:pt idx="18">
                  <c:v>22.139999999999997</c:v>
                </c:pt>
                <c:pt idx="19">
                  <c:v>7.9599999999999991</c:v>
                </c:pt>
                <c:pt idx="20">
                  <c:v>22.471814999999999</c:v>
                </c:pt>
                <c:pt idx="21">
                  <c:v>15.995000000000001</c:v>
                </c:pt>
                <c:pt idx="22">
                  <c:v>11</c:v>
                </c:pt>
              </c:numCache>
            </c:numRef>
          </c:val>
          <c:extLst>
            <c:ext xmlns:c16="http://schemas.microsoft.com/office/drawing/2014/chart" uri="{C3380CC4-5D6E-409C-BE32-E72D297353CC}">
              <c16:uniqueId val="{00000000-B301-462B-987E-5F9E76DC3AC3}"/>
            </c:ext>
          </c:extLst>
        </c:ser>
        <c:ser>
          <c:idx val="2"/>
          <c:order val="1"/>
          <c:tx>
            <c:strRef>
              <c:f>'LBO Volume 2'!$K$1</c:f>
              <c:strCache>
                <c:ptCount val="1"/>
                <c:pt idx="0">
                  <c:v>Direct lending (estimate)</c:v>
                </c:pt>
              </c:strCache>
            </c:strRef>
          </c:tx>
          <c:spPr>
            <a:solidFill>
              <a:srgbClr val="40C2C9"/>
            </a:solidFill>
            <a:ln>
              <a:noFill/>
            </a:ln>
            <a:effectLst/>
          </c:spPr>
          <c:invertIfNegative val="0"/>
          <c:cat>
            <c:strRef>
              <c:f>'LBO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Volume 2'!$K$2:$K$24</c:f>
              <c:numCache>
                <c:formatCode>#,##0.00</c:formatCode>
                <c:ptCount val="23"/>
                <c:pt idx="0">
                  <c:v>13.223201</c:v>
                </c:pt>
                <c:pt idx="1">
                  <c:v>4.0049999999999999</c:v>
                </c:pt>
                <c:pt idx="2">
                  <c:v>4.5266000000000002</c:v>
                </c:pt>
                <c:pt idx="3">
                  <c:v>8.1662499999999998</c:v>
                </c:pt>
                <c:pt idx="4">
                  <c:v>9.3157209999999999</c:v>
                </c:pt>
                <c:pt idx="5">
                  <c:v>13.96</c:v>
                </c:pt>
                <c:pt idx="6">
                  <c:v>14.253940489999998</c:v>
                </c:pt>
                <c:pt idx="7">
                  <c:v>22.569099999999999</c:v>
                </c:pt>
                <c:pt idx="8">
                  <c:v>12.043574000000001</c:v>
                </c:pt>
                <c:pt idx="9">
                  <c:v>29.817777</c:v>
                </c:pt>
                <c:pt idx="10">
                  <c:v>15.325911574999999</c:v>
                </c:pt>
                <c:pt idx="11">
                  <c:v>13.123200000000001</c:v>
                </c:pt>
                <c:pt idx="12">
                  <c:v>11.601988</c:v>
                </c:pt>
                <c:pt idx="13">
                  <c:v>13.39</c:v>
                </c:pt>
                <c:pt idx="14">
                  <c:v>10.87843112</c:v>
                </c:pt>
                <c:pt idx="15">
                  <c:v>15.492483</c:v>
                </c:pt>
                <c:pt idx="16">
                  <c:v>16.788736</c:v>
                </c:pt>
                <c:pt idx="17">
                  <c:v>18.977758999999999</c:v>
                </c:pt>
                <c:pt idx="18">
                  <c:v>16.824899539999997</c:v>
                </c:pt>
                <c:pt idx="19">
                  <c:v>20.497140000000002</c:v>
                </c:pt>
                <c:pt idx="20">
                  <c:v>16.948980915</c:v>
                </c:pt>
                <c:pt idx="21">
                  <c:v>21.47781282</c:v>
                </c:pt>
                <c:pt idx="22">
                  <c:v>11.074199999999999</c:v>
                </c:pt>
              </c:numCache>
            </c:numRef>
          </c:val>
          <c:extLst>
            <c:ext xmlns:c16="http://schemas.microsoft.com/office/drawing/2014/chart" uri="{C3380CC4-5D6E-409C-BE32-E72D297353CC}">
              <c16:uniqueId val="{00000001-B301-462B-987E-5F9E76DC3AC3}"/>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'PE Deal Count Q'!$J$1</c:f>
              <c:strCache>
                <c:ptCount val="1"/>
                <c:pt idx="0">
                  <c:v>Institutional leveraged loans</c:v>
                </c:pt>
              </c:strCache>
            </c:strRef>
          </c:tx>
          <c:spPr>
            <a:solidFill>
              <a:srgbClr val="C4EDEB"/>
            </a:solidFill>
            <a:ln>
              <a:noFill/>
            </a:ln>
            <a:effectLst/>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Q'!$J$6:$J$28</c:f>
              <c:numCache>
                <c:formatCode>#,##0</c:formatCode>
                <c:ptCount val="23"/>
                <c:pt idx="0">
                  <c:v>83</c:v>
                </c:pt>
                <c:pt idx="1">
                  <c:v>34</c:v>
                </c:pt>
                <c:pt idx="2">
                  <c:v>65</c:v>
                </c:pt>
                <c:pt idx="3">
                  <c:v>113</c:v>
                </c:pt>
                <c:pt idx="4">
                  <c:v>174</c:v>
                </c:pt>
                <c:pt idx="5">
                  <c:v>135</c:v>
                </c:pt>
                <c:pt idx="6">
                  <c:v>151</c:v>
                </c:pt>
                <c:pt idx="7">
                  <c:v>154</c:v>
                </c:pt>
                <c:pt idx="8">
                  <c:v>94</c:v>
                </c:pt>
                <c:pt idx="9">
                  <c:v>51</c:v>
                </c:pt>
                <c:pt idx="10">
                  <c:v>21</c:v>
                </c:pt>
                <c:pt idx="11">
                  <c:v>26</c:v>
                </c:pt>
                <c:pt idx="12">
                  <c:v>46</c:v>
                </c:pt>
                <c:pt idx="13">
                  <c:v>47</c:v>
                </c:pt>
                <c:pt idx="14">
                  <c:v>84</c:v>
                </c:pt>
                <c:pt idx="15">
                  <c:v>53</c:v>
                </c:pt>
                <c:pt idx="16">
                  <c:v>138</c:v>
                </c:pt>
                <c:pt idx="17">
                  <c:v>124</c:v>
                </c:pt>
                <c:pt idx="18">
                  <c:v>105</c:v>
                </c:pt>
                <c:pt idx="19">
                  <c:v>115</c:v>
                </c:pt>
                <c:pt idx="20" formatCode="#,##0.00">
                  <c:v>111</c:v>
                </c:pt>
                <c:pt idx="21" formatCode="#,##0.00">
                  <c:v>74</c:v>
                </c:pt>
                <c:pt idx="22" formatCode="#,##0.00">
                  <c:v>118</c:v>
                </c:pt>
              </c:numCache>
            </c:numRef>
          </c:val>
          <c:extLst>
            <c:ext xmlns:c16="http://schemas.microsoft.com/office/drawing/2014/chart" uri="{C3380CC4-5D6E-409C-BE32-E72D297353CC}">
              <c16:uniqueId val="{00000000-FCC5-4E3E-B685-54FEEDA572CC}"/>
            </c:ext>
          </c:extLst>
        </c:ser>
        <c:ser>
          <c:idx val="2"/>
          <c:order val="1"/>
          <c:tx>
            <c:strRef>
              <c:f>'PE Deal Count Q'!$K$1</c:f>
              <c:strCache>
                <c:ptCount val="1"/>
                <c:pt idx="0">
                  <c:v>Direct lending</c:v>
                </c:pt>
              </c:strCache>
            </c:strRef>
          </c:tx>
          <c:spPr>
            <a:solidFill>
              <a:srgbClr val="40C2C9"/>
            </a:solidFill>
            <a:ln>
              <a:noFill/>
            </a:ln>
            <a:effectLst/>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Q'!$K$6:$K$28</c:f>
              <c:numCache>
                <c:formatCode>#,##0</c:formatCode>
                <c:ptCount val="23"/>
                <c:pt idx="0">
                  <c:v>92</c:v>
                </c:pt>
                <c:pt idx="1">
                  <c:v>35</c:v>
                </c:pt>
                <c:pt idx="2">
                  <c:v>46</c:v>
                </c:pt>
                <c:pt idx="3">
                  <c:v>70</c:v>
                </c:pt>
                <c:pt idx="4">
                  <c:v>76</c:v>
                </c:pt>
                <c:pt idx="5">
                  <c:v>93</c:v>
                </c:pt>
                <c:pt idx="6">
                  <c:v>110</c:v>
                </c:pt>
                <c:pt idx="7">
                  <c:v>146</c:v>
                </c:pt>
                <c:pt idx="8">
                  <c:v>122</c:v>
                </c:pt>
                <c:pt idx="9">
                  <c:v>103</c:v>
                </c:pt>
                <c:pt idx="10">
                  <c:v>103</c:v>
                </c:pt>
                <c:pt idx="11">
                  <c:v>72</c:v>
                </c:pt>
                <c:pt idx="12">
                  <c:v>99</c:v>
                </c:pt>
                <c:pt idx="13">
                  <c:v>82</c:v>
                </c:pt>
                <c:pt idx="14">
                  <c:v>101</c:v>
                </c:pt>
                <c:pt idx="15">
                  <c:v>139</c:v>
                </c:pt>
                <c:pt idx="16" formatCode="#,##0.00">
                  <c:v>165</c:v>
                </c:pt>
                <c:pt idx="17" formatCode="#,##0.00">
                  <c:v>182</c:v>
                </c:pt>
                <c:pt idx="18" formatCode="#,##0.00">
                  <c:v>149</c:v>
                </c:pt>
                <c:pt idx="19" formatCode="#,##0.00">
                  <c:v>170</c:v>
                </c:pt>
                <c:pt idx="20" formatCode="#,##0.00">
                  <c:v>143</c:v>
                </c:pt>
                <c:pt idx="21" formatCode="#,##0.00">
                  <c:v>123</c:v>
                </c:pt>
                <c:pt idx="22" formatCode="#,##0.00">
                  <c:v>111</c:v>
                </c:pt>
              </c:numCache>
            </c:numRef>
          </c:val>
          <c:extLst>
            <c:ext xmlns:c16="http://schemas.microsoft.com/office/drawing/2014/chart" uri="{C3380CC4-5D6E-409C-BE32-E72D297353CC}">
              <c16:uniqueId val="{00000001-FCC5-4E3E-B685-54FEEDA572C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Genera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'NI PE-Backed Volume 2'!$J$1</c:f>
              <c:strCache>
                <c:ptCount val="1"/>
                <c:pt idx="0">
                  <c:v>Institutional leveraged loans</c:v>
                </c:pt>
              </c:strCache>
            </c:strRef>
          </c:tx>
          <c:spPr>
            <a:solidFill>
              <a:srgbClr val="C4EDEB"/>
            </a:solidFill>
            <a:ln>
              <a:noFill/>
            </a:ln>
            <a:effectLst/>
          </c:spPr>
          <c:invertIfNegative val="0"/>
          <c:cat>
            <c:strRef>
              <c:f>'NI PE-Backed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'NI PE-Backed Volume 2'!$J$2:$J$24</c:f>
              <c:numCache>
                <c:formatCode>#,##0.00</c:formatCode>
                <c:ptCount val="23"/>
                <c:pt idx="0">
                  <c:v>44.787600000000005</c:v>
                </c:pt>
                <c:pt idx="1">
                  <c:v>20.793500000000002</c:v>
                </c:pt>
                <c:pt idx="2">
                  <c:v>42.130699999999983</c:v>
                </c:pt>
                <c:pt idx="3">
                  <c:v>62.166499999999978</c:v>
                </c:pt>
                <c:pt idx="4">
                  <c:v>117.70899999999999</c:v>
                </c:pt>
                <c:pt idx="5">
                  <c:v>86.920434999999998</c:v>
                </c:pt>
                <c:pt idx="6">
                  <c:v>112.80147999999997</c:v>
                </c:pt>
                <c:pt idx="7">
                  <c:v>83.426249999999968</c:v>
                </c:pt>
                <c:pt idx="8">
                  <c:v>73.709958999999998</c:v>
                </c:pt>
                <c:pt idx="9">
                  <c:v>32.852967999999997</c:v>
                </c:pt>
                <c:pt idx="10">
                  <c:v>14.838873999999999</c:v>
                </c:pt>
                <c:pt idx="11">
                  <c:v>10.033999999999997</c:v>
                </c:pt>
                <c:pt idx="12">
                  <c:v>31.704000000000001</c:v>
                </c:pt>
                <c:pt idx="13">
                  <c:v>35.528299999999994</c:v>
                </c:pt>
                <c:pt idx="14">
                  <c:v>44.717250000000014</c:v>
                </c:pt>
                <c:pt idx="15">
                  <c:v>24.274000000000001</c:v>
                </c:pt>
                <c:pt idx="16">
                  <c:v>98.53421000000003</c:v>
                </c:pt>
                <c:pt idx="17">
                  <c:v>95.152099999999962</c:v>
                </c:pt>
                <c:pt idx="18">
                  <c:v>79.020229999999984</c:v>
                </c:pt>
                <c:pt idx="19">
                  <c:v>63.514600000000009</c:v>
                </c:pt>
                <c:pt idx="20">
                  <c:v>102.05145899999999</c:v>
                </c:pt>
                <c:pt idx="21">
                  <c:v>51.431899999999978</c:v>
                </c:pt>
                <c:pt idx="22">
                  <c:v>80.236499999999992</c:v>
                </c:pt>
              </c:numCache>
            </c:numRef>
          </c:val>
          <c:extLst>
            <c:ext xmlns:c16="http://schemas.microsoft.com/office/drawing/2014/chart" uri="{C3380CC4-5D6E-409C-BE32-E72D297353CC}">
              <c16:uniqueId val="{00000000-7A64-45F1-A6A7-90A6A5C1FD5C}"/>
            </c:ext>
          </c:extLst>
        </c:ser>
        <c:ser>
          <c:idx val="2"/>
          <c:order val="1"/>
          <c:tx>
            <c:strRef>
              <c:f>'NI PE-Backed Volume 2'!$K$1</c:f>
              <c:strCache>
                <c:ptCount val="1"/>
                <c:pt idx="0">
                  <c:v>Direct lending (estimate)</c:v>
                </c:pt>
              </c:strCache>
            </c:strRef>
          </c:tx>
          <c:spPr>
            <a:solidFill>
              <a:srgbClr val="40C2C9"/>
            </a:solidFill>
            <a:ln>
              <a:noFill/>
            </a:ln>
            <a:effectLst/>
          </c:spPr>
          <c:invertIfNegative val="0"/>
          <c:cat>
            <c:strRef>
              <c:f>'NI PE-Backed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'NI PE-Backed Volume 2'!$K$2:$K$24</c:f>
              <c:numCache>
                <c:formatCode>#,##0.00</c:formatCode>
                <c:ptCount val="23"/>
                <c:pt idx="0">
                  <c:v>20.300001000000002</c:v>
                </c:pt>
                <c:pt idx="1">
                  <c:v>6.1985000000000001</c:v>
                </c:pt>
                <c:pt idx="2">
                  <c:v>9.9987999999999992</c:v>
                </c:pt>
                <c:pt idx="3">
                  <c:v>13.779250000000001</c:v>
                </c:pt>
                <c:pt idx="4">
                  <c:v>14.058021</c:v>
                </c:pt>
                <c:pt idx="5">
                  <c:v>21.1127</c:v>
                </c:pt>
                <c:pt idx="6">
                  <c:v>25.036500490000002</c:v>
                </c:pt>
                <c:pt idx="7">
                  <c:v>39.807279999999999</c:v>
                </c:pt>
                <c:pt idx="8">
                  <c:v>24.905174000000002</c:v>
                </c:pt>
                <c:pt idx="9">
                  <c:v>42.702645000000004</c:v>
                </c:pt>
                <c:pt idx="10">
                  <c:v>22.638790575000002</c:v>
                </c:pt>
                <c:pt idx="11">
                  <c:v>19.019814</c:v>
                </c:pt>
                <c:pt idx="12">
                  <c:v>19.766933999999999</c:v>
                </c:pt>
                <c:pt idx="13">
                  <c:v>20.433299999999999</c:v>
                </c:pt>
                <c:pt idx="14">
                  <c:v>39.119120578</c:v>
                </c:pt>
                <c:pt idx="15">
                  <c:v>41.496336999999997</c:v>
                </c:pt>
                <c:pt idx="16">
                  <c:v>44.603482501000002</c:v>
                </c:pt>
                <c:pt idx="17">
                  <c:v>60.901377999999994</c:v>
                </c:pt>
                <c:pt idx="18">
                  <c:v>53.008934539999998</c:v>
                </c:pt>
                <c:pt idx="19">
                  <c:v>49.897996051</c:v>
                </c:pt>
                <c:pt idx="20">
                  <c:v>41.023732076000002</c:v>
                </c:pt>
                <c:pt idx="21">
                  <c:v>45.951637175999998</c:v>
                </c:pt>
                <c:pt idx="22">
                  <c:v>30.175937999999999</c:v>
                </c:pt>
              </c:numCache>
            </c:numRef>
          </c:val>
          <c:extLst>
            <c:ext xmlns:c16="http://schemas.microsoft.com/office/drawing/2014/chart" uri="{C3380CC4-5D6E-409C-BE32-E72D297353CC}">
              <c16:uniqueId val="{00000001-7A64-45F1-A6A7-90A6A5C1FD5C}"/>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Chart1!$K$35</c:f>
              <c:strCache>
                <c:ptCount val="1"/>
                <c:pt idx="0">
                  <c:v>3Q24</c:v>
                </c:pt>
              </c:strCache>
            </c:strRef>
          </c:tx>
          <c:spPr>
            <a:solidFill>
              <a:srgbClr val="C4EDEB"/>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Chart1!$K$36:$K$45</c:f>
              <c:numCache>
                <c:formatCode>0.00%</c:formatCode>
                <c:ptCount val="10"/>
                <c:pt idx="0">
                  <c:v>7.756739409499358E-2</c:v>
                </c:pt>
                <c:pt idx="1">
                  <c:v>3.0263157894736843E-2</c:v>
                </c:pt>
                <c:pt idx="2">
                  <c:v>9.7047496790757387E-2</c:v>
                </c:pt>
                <c:pt idx="3">
                  <c:v>0.21880616174582798</c:v>
                </c:pt>
                <c:pt idx="4">
                  <c:v>0.21039794608472401</c:v>
                </c:pt>
                <c:pt idx="5">
                  <c:v>0.14688703465982028</c:v>
                </c:pt>
                <c:pt idx="6">
                  <c:v>9.4576379974326052E-2</c:v>
                </c:pt>
                <c:pt idx="7">
                  <c:v>4.6758664955070604E-2</c:v>
                </c:pt>
                <c:pt idx="8">
                  <c:v>2.6668806161745828E-2</c:v>
                </c:pt>
                <c:pt idx="9">
                  <c:v>5.102695763799743E-2</c:v>
                </c:pt>
              </c:numCache>
            </c:numRef>
          </c:val>
          <c:extLst xmlns:c15="http://schemas.microsoft.com/office/drawing/2012/chart">
            <c:ext xmlns:c16="http://schemas.microsoft.com/office/drawing/2014/chart" uri="{C3380CC4-5D6E-409C-BE32-E72D297353CC}">
              <c16:uniqueId val="{00000003-4721-4380-A1A5-1E96372F30DA}"/>
            </c:ext>
          </c:extLst>
        </c:ser>
        <c:ser>
          <c:idx val="1"/>
          <c:order val="1"/>
          <c:tx>
            <c:strRef>
              <c:f>Chart1!$L$35</c:f>
              <c:strCache>
                <c:ptCount val="1"/>
                <c:pt idx="0">
                  <c:v>4Q24</c:v>
                </c:pt>
              </c:strCache>
            </c:strRef>
          </c:tx>
          <c:spPr>
            <a:solidFill>
              <a:srgbClr val="6185A6"/>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Chart1!$L$36:$L$45</c:f>
              <c:numCache>
                <c:formatCode>0.00%</c:formatCode>
                <c:ptCount val="10"/>
                <c:pt idx="0">
                  <c:v>8.9392499003342632E-2</c:v>
                </c:pt>
                <c:pt idx="1">
                  <c:v>2.888773038118311E-2</c:v>
                </c:pt>
                <c:pt idx="2">
                  <c:v>0.1327547609555644</c:v>
                </c:pt>
                <c:pt idx="3">
                  <c:v>0.25189364899260941</c:v>
                </c:pt>
                <c:pt idx="4">
                  <c:v>0.18801557852126713</c:v>
                </c:pt>
                <c:pt idx="5">
                  <c:v>0.12002821307001135</c:v>
                </c:pt>
                <c:pt idx="6">
                  <c:v>7.5193964856328011E-2</c:v>
                </c:pt>
                <c:pt idx="7">
                  <c:v>3.9927627342144806E-2</c:v>
                </c:pt>
                <c:pt idx="8">
                  <c:v>2.4747769020822472E-2</c:v>
                </c:pt>
                <c:pt idx="9">
                  <c:v>4.9158207856726671E-2</c:v>
                </c:pt>
              </c:numCache>
            </c:numRef>
          </c:val>
          <c:extLst>
            <c:ext xmlns:c16="http://schemas.microsoft.com/office/drawing/2014/chart" uri="{C3380CC4-5D6E-409C-BE32-E72D297353CC}">
              <c16:uniqueId val="{00000000-4721-4380-A1A5-1E96372F30DA}"/>
            </c:ext>
          </c:extLst>
        </c:ser>
        <c:ser>
          <c:idx val="2"/>
          <c:order val="2"/>
          <c:tx>
            <c:strRef>
              <c:f>Chart1!$M$35</c:f>
              <c:strCache>
                <c:ptCount val="1"/>
                <c:pt idx="0">
                  <c:v>1Q25</c:v>
                </c:pt>
              </c:strCache>
            </c:strRef>
          </c:tx>
          <c:spPr>
            <a:solidFill>
              <a:srgbClr val="40C2C9"/>
            </a:solidFill>
            <a:ln>
              <a:noFill/>
            </a:ln>
            <a:effectLst/>
          </c:spPr>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Chart1!$M$36:$M$45</c:f>
              <c:numCache>
                <c:formatCode>0.00%</c:formatCode>
                <c:ptCount val="10"/>
                <c:pt idx="0">
                  <c:v>9.0269636576787812E-2</c:v>
                </c:pt>
                <c:pt idx="1">
                  <c:v>2.7504734421498783E-2</c:v>
                </c:pt>
                <c:pt idx="2">
                  <c:v>0.15790422941653892</c:v>
                </c:pt>
                <c:pt idx="3">
                  <c:v>0.2742958487389906</c:v>
                </c:pt>
                <c:pt idx="4">
                  <c:v>0.17551928337391409</c:v>
                </c:pt>
                <c:pt idx="5">
                  <c:v>0.10496888808729371</c:v>
                </c:pt>
                <c:pt idx="6">
                  <c:v>7.1031352391258601E-2</c:v>
                </c:pt>
                <c:pt idx="7">
                  <c:v>3.4568791895872787E-2</c:v>
                </c:pt>
                <c:pt idx="8">
                  <c:v>2.1522830432560796E-2</c:v>
                </c:pt>
                <c:pt idx="9">
                  <c:v>4.2414404665283914E-2</c:v>
                </c:pt>
              </c:numCache>
            </c:numRef>
          </c:val>
          <c:extLst>
            <c:ext xmlns:c16="http://schemas.microsoft.com/office/drawing/2014/chart" uri="{C3380CC4-5D6E-409C-BE32-E72D297353CC}">
              <c16:uniqueId val="{00000001-4721-4380-A1A5-1E96372F30DA}"/>
            </c:ext>
          </c:extLst>
        </c:ser>
        <c:ser>
          <c:idx val="3"/>
          <c:order val="3"/>
          <c:tx>
            <c:strRef>
              <c:f>Chart1!$N$35</c:f>
              <c:strCache>
                <c:ptCount val="1"/>
                <c:pt idx="0">
                  <c:v>2Q25</c:v>
                </c:pt>
              </c:strCache>
            </c:strRef>
          </c:tx>
          <c:invertIfNegative val="0"/>
          <c:cat>
            <c:strRef>
              <c:f>Chart1!$I$36:$I$45</c:f>
              <c:strCache>
                <c:ptCount val="10"/>
                <c:pt idx="0">
                  <c:v>Under 400</c:v>
                </c:pt>
                <c:pt idx="1">
                  <c:v>400-449</c:v>
                </c:pt>
                <c:pt idx="2">
                  <c:v>450-499</c:v>
                </c:pt>
                <c:pt idx="3">
                  <c:v>500-549</c:v>
                </c:pt>
                <c:pt idx="4">
                  <c:v>550-599</c:v>
                </c:pt>
                <c:pt idx="5">
                  <c:v>600-649</c:v>
                </c:pt>
                <c:pt idx="6">
                  <c:v>650-699</c:v>
                </c:pt>
                <c:pt idx="7">
                  <c:v>700-749</c:v>
                </c:pt>
                <c:pt idx="8">
                  <c:v>750-799</c:v>
                </c:pt>
                <c:pt idx="9">
                  <c:v>800 or higher</c:v>
                </c:pt>
              </c:strCache>
            </c:strRef>
          </c:cat>
          <c:val>
            <c:numRef>
              <c:f>Chart1!$N$36:$N$45</c:f>
              <c:numCache>
                <c:formatCode>0.00%</c:formatCode>
                <c:ptCount val="10"/>
                <c:pt idx="0">
                  <c:v>0.10676114901467014</c:v>
                </c:pt>
                <c:pt idx="1">
                  <c:v>3.3732540774794297E-2</c:v>
                </c:pt>
                <c:pt idx="2">
                  <c:v>0.19445989868525079</c:v>
                </c:pt>
                <c:pt idx="3">
                  <c:v>0.25902609001200549</c:v>
                </c:pt>
                <c:pt idx="4">
                  <c:v>0.16526602442095401</c:v>
                </c:pt>
                <c:pt idx="5">
                  <c:v>9.3350121519135604E-2</c:v>
                </c:pt>
                <c:pt idx="6">
                  <c:v>5.9178354953002839E-2</c:v>
                </c:pt>
                <c:pt idx="7">
                  <c:v>3.0130889285818863E-2</c:v>
                </c:pt>
                <c:pt idx="8">
                  <c:v>1.8125384322567422E-2</c:v>
                </c:pt>
                <c:pt idx="9">
                  <c:v>3.9969547011800534E-2</c:v>
                </c:pt>
              </c:numCache>
            </c:numRef>
          </c:val>
          <c:extLst>
            <c:ext xmlns:c16="http://schemas.microsoft.com/office/drawing/2014/chart" uri="{C3380CC4-5D6E-409C-BE32-E72D297353CC}">
              <c16:uniqueId val="{00000002-4721-4380-A1A5-1E96372F30DA}"/>
            </c:ext>
          </c:extLst>
        </c:ser>
        <c:dLbls>
          <c:showLegendKey val="0"/>
          <c:showVal val="0"/>
          <c:showCatName val="0"/>
          <c:showSerName val="0"/>
          <c:showPercent val="0"/>
          <c:showBubbleSize val="0"/>
        </c:dLbls>
        <c:gapWidth val="6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'01 Spread Range Unitranche '!$L$3</c:f>
              <c:strCache>
                <c:ptCount val="1"/>
                <c:pt idx="0">
                  <c:v>9/30/2024</c:v>
                </c:pt>
              </c:strCache>
            </c:strRef>
          </c:tx>
          <c:spPr>
            <a:solidFill>
              <a:srgbClr val="C4EDEB"/>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'!$L$4:$L$9</c:f>
              <c:numCache>
                <c:formatCode>0.0%</c:formatCode>
                <c:ptCount val="6"/>
                <c:pt idx="0">
                  <c:v>1.0676156583629894E-2</c:v>
                </c:pt>
                <c:pt idx="1">
                  <c:v>9.9644128113879002E-2</c:v>
                </c:pt>
                <c:pt idx="2">
                  <c:v>0.2762455516014235</c:v>
                </c:pt>
                <c:pt idx="3">
                  <c:v>0.27268683274021355</c:v>
                </c:pt>
                <c:pt idx="4">
                  <c:v>0.15791814946619218</c:v>
                </c:pt>
                <c:pt idx="5">
                  <c:v>0.18282918149466193</c:v>
                </c:pt>
              </c:numCache>
            </c:numRef>
          </c:val>
          <c:extLst>
            <c:ext xmlns:c16="http://schemas.microsoft.com/office/drawing/2014/chart" uri="{C3380CC4-5D6E-409C-BE32-E72D297353CC}">
              <c16:uniqueId val="{00000000-AA98-4A8E-AF96-B23196FCDCB6}"/>
            </c:ext>
          </c:extLst>
        </c:ser>
        <c:ser>
          <c:idx val="2"/>
          <c:order val="1"/>
          <c:tx>
            <c:strRef>
              <c:f>'01 Spread Range Unitranche '!$M$3</c:f>
              <c:strCache>
                <c:ptCount val="1"/>
                <c:pt idx="0">
                  <c:v>12/31/2024</c:v>
                </c:pt>
              </c:strCache>
            </c:strRef>
          </c:tx>
          <c:spPr>
            <a:solidFill>
              <a:srgbClr val="40C2C9"/>
            </a:solidFill>
            <a:ln>
              <a:noFill/>
            </a:ln>
            <a:effectLst/>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'!$M$4:$M$9</c:f>
              <c:numCache>
                <c:formatCode>0.0%</c:formatCode>
                <c:ptCount val="6"/>
                <c:pt idx="0">
                  <c:v>1.1723329425556858E-2</c:v>
                </c:pt>
                <c:pt idx="1">
                  <c:v>0.15357561547479484</c:v>
                </c:pt>
                <c:pt idx="2">
                  <c:v>0.340758108636186</c:v>
                </c:pt>
                <c:pt idx="3">
                  <c:v>0.22196170379054317</c:v>
                </c:pt>
                <c:pt idx="4">
                  <c:v>0.11840562719812427</c:v>
                </c:pt>
                <c:pt idx="5">
                  <c:v>0.15357561547479484</c:v>
                </c:pt>
              </c:numCache>
            </c:numRef>
          </c:val>
          <c:extLst>
            <c:ext xmlns:c16="http://schemas.microsoft.com/office/drawing/2014/chart" uri="{C3380CC4-5D6E-409C-BE32-E72D297353CC}">
              <c16:uniqueId val="{00000001-AA98-4A8E-AF96-B23196FCDCB6}"/>
            </c:ext>
          </c:extLst>
        </c:ser>
        <c:ser>
          <c:idx val="0"/>
          <c:order val="2"/>
          <c:tx>
            <c:strRef>
              <c:f>'01 Spread Range Unitranche '!$N$3</c:f>
              <c:strCache>
                <c:ptCount val="1"/>
                <c:pt idx="0">
                  <c:v>3/31/2025</c:v>
                </c:pt>
              </c:strCache>
            </c:strRef>
          </c:tx>
          <c:spPr>
            <a:solidFill>
              <a:srgbClr val="F5C914"/>
            </a:solidFill>
          </c:spPr>
          <c:invertIfNegative val="0"/>
          <c:cat>
            <c:strRef>
              <c:f>'01 Spread Range Unitranche '!$K$4:$K$9</c:f>
              <c:strCache>
                <c:ptCount val="6"/>
                <c:pt idx="0">
                  <c:v>Less than 450</c:v>
                </c:pt>
                <c:pt idx="1">
                  <c:v>450-499</c:v>
                </c:pt>
                <c:pt idx="2">
                  <c:v>500-549</c:v>
                </c:pt>
                <c:pt idx="3">
                  <c:v>550-599</c:v>
                </c:pt>
                <c:pt idx="4">
                  <c:v>600-649</c:v>
                </c:pt>
                <c:pt idx="5">
                  <c:v>650 or higher</c:v>
                </c:pt>
              </c:strCache>
            </c:strRef>
          </c:cat>
          <c:val>
            <c:numRef>
              <c:f>'01 Spread Range Unitranche '!$N$4:$N$9</c:f>
              <c:numCache>
                <c:formatCode>0.0%</c:formatCode>
                <c:ptCount val="6"/>
                <c:pt idx="0">
                  <c:v>7.1770334928229667E-3</c:v>
                </c:pt>
                <c:pt idx="1">
                  <c:v>0.18122009569377989</c:v>
                </c:pt>
                <c:pt idx="2">
                  <c:v>0.34629186602870815</c:v>
                </c:pt>
                <c:pt idx="3">
                  <c:v>0.21889952153110048</c:v>
                </c:pt>
                <c:pt idx="4">
                  <c:v>0.11064593301435406</c:v>
                </c:pt>
                <c:pt idx="5">
                  <c:v>0.13576555023923445</c:v>
                </c:pt>
              </c:numCache>
            </c:numRef>
          </c:val>
          <c:extLst>
            <c:ext xmlns:c16="http://schemas.microsoft.com/office/drawing/2014/chart" uri="{C3380CC4-5D6E-409C-BE32-E72D297353CC}">
              <c16:uniqueId val="{00000000-8228-45CB-8CC6-100FA37F1DDB}"/>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1"/>
          <c:order val="0"/>
          <c:tx>
            <c:strRef>
              <c:f>'02 Spread Range Senior Secured'!$L$3</c:f>
              <c:strCache>
                <c:ptCount val="1"/>
                <c:pt idx="0">
                  <c:v>12/31/2024</c:v>
                </c:pt>
              </c:strCache>
            </c:strRef>
          </c:tx>
          <c:spPr>
            <a:solidFill>
              <a:srgbClr val="C4EDEB"/>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Secured'!$L$4:$L$10</c:f>
              <c:numCache>
                <c:formatCode>0.0%</c:formatCode>
                <c:ptCount val="7"/>
                <c:pt idx="0">
                  <c:v>0.1231787372578321</c:v>
                </c:pt>
                <c:pt idx="1">
                  <c:v>3.8373272135347171E-2</c:v>
                </c:pt>
                <c:pt idx="2">
                  <c:v>0.13262528686556013</c:v>
                </c:pt>
                <c:pt idx="3">
                  <c:v>0.24080695949191439</c:v>
                </c:pt>
                <c:pt idx="4">
                  <c:v>0.18311362544697657</c:v>
                </c:pt>
                <c:pt idx="5">
                  <c:v>0.11901585099001975</c:v>
                </c:pt>
                <c:pt idx="6">
                  <c:v>0.16288626781234988</c:v>
                </c:pt>
              </c:numCache>
            </c:numRef>
          </c:val>
          <c:extLst>
            <c:ext xmlns:c16="http://schemas.microsoft.com/office/drawing/2014/chart" uri="{C3380CC4-5D6E-409C-BE32-E72D297353CC}">
              <c16:uniqueId val="{00000000-0701-49C8-95CE-2B93D844EB0B}"/>
            </c:ext>
          </c:extLst>
        </c:ser>
        <c:ser>
          <c:idx val="2"/>
          <c:order val="1"/>
          <c:tx>
            <c:strRef>
              <c:f>'02 Spread Range Senior Secured'!$M$3</c:f>
              <c:strCache>
                <c:ptCount val="1"/>
                <c:pt idx="0">
                  <c:v>3/31/2025</c:v>
                </c:pt>
              </c:strCache>
            </c:strRef>
          </c:tx>
          <c:spPr>
            <a:solidFill>
              <a:srgbClr val="40C2C9"/>
            </a:solidFill>
            <a:ln>
              <a:noFill/>
            </a:ln>
            <a:effectLst/>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Secured'!$M$4:$M$10</c:f>
              <c:numCache>
                <c:formatCode>0.0%</c:formatCode>
                <c:ptCount val="7"/>
                <c:pt idx="0">
                  <c:v>0.11822297083903568</c:v>
                </c:pt>
                <c:pt idx="1">
                  <c:v>3.6003789872618173E-2</c:v>
                </c:pt>
                <c:pt idx="2">
                  <c:v>0.16538583008737762</c:v>
                </c:pt>
                <c:pt idx="3">
                  <c:v>0.26808085061585429</c:v>
                </c:pt>
                <c:pt idx="4">
                  <c:v>0.17070217917675545</c:v>
                </c:pt>
                <c:pt idx="5">
                  <c:v>0.10190546373302453</c:v>
                </c:pt>
                <c:pt idx="6">
                  <c:v>0.13969891567533424</c:v>
                </c:pt>
              </c:numCache>
            </c:numRef>
          </c:val>
          <c:extLst>
            <c:ext xmlns:c16="http://schemas.microsoft.com/office/drawing/2014/chart" uri="{C3380CC4-5D6E-409C-BE32-E72D297353CC}">
              <c16:uniqueId val="{00000001-0701-49C8-95CE-2B93D844EB0B}"/>
            </c:ext>
          </c:extLst>
        </c:ser>
        <c:ser>
          <c:idx val="0"/>
          <c:order val="2"/>
          <c:tx>
            <c:strRef>
              <c:f>'02 Spread Range Senior Secured'!$N$3</c:f>
              <c:strCache>
                <c:ptCount val="1"/>
                <c:pt idx="0">
                  <c:v>6/30/2025</c:v>
                </c:pt>
              </c:strCache>
            </c:strRef>
          </c:tx>
          <c:spPr>
            <a:solidFill>
              <a:srgbClr val="F5C914"/>
            </a:solidFill>
          </c:spPr>
          <c:invertIfNegative val="0"/>
          <c:cat>
            <c:strRef>
              <c:f>'02 Spread Range Senior Secured'!$K$4:$K$10</c:f>
              <c:strCache>
                <c:ptCount val="7"/>
                <c:pt idx="0">
                  <c:v>Less than 400</c:v>
                </c:pt>
                <c:pt idx="1">
                  <c:v>400-449</c:v>
                </c:pt>
                <c:pt idx="2">
                  <c:v>450-499</c:v>
                </c:pt>
                <c:pt idx="3">
                  <c:v>500-549</c:v>
                </c:pt>
                <c:pt idx="4">
                  <c:v>550-599</c:v>
                </c:pt>
                <c:pt idx="5">
                  <c:v>600-649</c:v>
                </c:pt>
                <c:pt idx="6">
                  <c:v>650 or higher</c:v>
                </c:pt>
              </c:strCache>
            </c:strRef>
          </c:cat>
          <c:val>
            <c:numRef>
              <c:f>'02 Spread Range Senior Secured'!$N$4:$N$10</c:f>
              <c:numCache>
                <c:formatCode>0.0%</c:formatCode>
                <c:ptCount val="7"/>
                <c:pt idx="0">
                  <c:v>0.11554583561144523</c:v>
                </c:pt>
                <c:pt idx="1">
                  <c:v>4.0763015612660228E-2</c:v>
                </c:pt>
                <c:pt idx="2">
                  <c:v>0.19609987242573354</c:v>
                </c:pt>
                <c:pt idx="3">
                  <c:v>0.25508778324524634</c:v>
                </c:pt>
                <c:pt idx="4">
                  <c:v>0.16244456594374582</c:v>
                </c:pt>
                <c:pt idx="5">
                  <c:v>9.6591944596318577E-2</c:v>
                </c:pt>
                <c:pt idx="6">
                  <c:v>0.13346698256485026</c:v>
                </c:pt>
              </c:numCache>
            </c:numRef>
          </c:val>
          <c:extLst>
            <c:ext xmlns:c16="http://schemas.microsoft.com/office/drawing/2014/chart" uri="{C3380CC4-5D6E-409C-BE32-E72D297353CC}">
              <c16:uniqueId val="{00000000-BB36-45D3-B490-774B43050D20}"/>
            </c:ext>
          </c:extLst>
        </c:ser>
        <c:dLbls>
          <c:showLegendKey val="0"/>
          <c:showVal val="0"/>
          <c:showCatName val="0"/>
          <c:showSerName val="0"/>
          <c:showPercent val="0"/>
          <c:showBubbleSize val="0"/>
        </c:dLbls>
        <c:gapWidth val="150"/>
        <c:axId val="2075932560"/>
        <c:axId val="2075928720"/>
        <c:extLst/>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legend>
    <c:plotVisOnly val="1"/>
    <c:dispBlanksAs val="gap"/>
    <c:showDLblsOverMax val="0"/>
  </c:chart>
  <c:spPr>
    <a:solidFill>
      <a:srgbClr val="051C38"/>
    </a:solidFill>
    <a:ln>
      <a:noFill/>
    </a:ln>
    <a:effectLst/>
  </c:spPr>
  <c:txPr>
    <a:bodyPr/>
    <a:lstStyle/>
    <a:p>
      <a:pPr>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'New Issue All Volume ANN'!$L$1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AE1A-4C0F-927D-426FE46E0D88}"/>
              </c:ext>
            </c:extLst>
          </c:dPt>
          <c:dPt>
            <c:idx val="6"/>
            <c:invertIfNegative val="0"/>
            <c:bubble3D val="0"/>
            <c:spPr>
              <a:solidFill>
                <a:srgbClr val="C3EDEB"/>
              </a:solidFill>
            </c:spPr>
            <c:extLst>
              <c:ext xmlns:c16="http://schemas.microsoft.com/office/drawing/2014/chart" uri="{C3380CC4-5D6E-409C-BE32-E72D297353CC}">
                <c16:uniqueId val="{00000001-AE1A-4C0F-927D-426FE46E0D88}"/>
              </c:ext>
            </c:extLst>
          </c:dPt>
          <c:cat>
            <c:strRef>
              <c:f>'New Issue All Volume ANN'!$I$24:$I$30</c:f>
              <c:strCache>
                <c:ptCount val="7"/>
                <c:pt idx="0">
                  <c:v>2020</c:v>
                </c:pt>
                <c:pt idx="1">
                  <c:v>2021</c:v>
                </c:pt>
                <c:pt idx="2">
                  <c:v>2022</c:v>
                </c:pt>
                <c:pt idx="3">
                  <c:v>2023</c:v>
                </c:pt>
                <c:pt idx="4">
                  <c:v>2024</c:v>
                </c:pt>
                <c:pt idx="5">
                  <c:v>YTD 2024</c:v>
                </c:pt>
                <c:pt idx="6">
                  <c:v>YTD 2025</c:v>
                </c:pt>
              </c:strCache>
            </c:strRef>
          </c:cat>
          <c:val>
            <c:numRef>
              <c:f>'New Issue All Volume ANN'!$L$24:$L$30</c:f>
              <c:numCache>
                <c:formatCode>General</c:formatCode>
                <c:ptCount val="7"/>
                <c:pt idx="0">
                  <c:v>314</c:v>
                </c:pt>
                <c:pt idx="1">
                  <c:v>539</c:v>
                </c:pt>
                <c:pt idx="2">
                  <c:v>595</c:v>
                </c:pt>
                <c:pt idx="3">
                  <c:v>605</c:v>
                </c:pt>
                <c:pt idx="4">
                  <c:v>1002</c:v>
                </c:pt>
                <c:pt idx="5">
                  <c:v>668</c:v>
                </c:pt>
                <c:pt idx="6">
                  <c:v>570</c:v>
                </c:pt>
              </c:numCache>
            </c:numRef>
          </c:val>
          <c:extLst>
            <c:ext xmlns:c16="http://schemas.microsoft.com/office/drawing/2014/chart" uri="{C3380CC4-5D6E-409C-BE32-E72D297353CC}">
              <c16:uniqueId val="{00000000-8F22-4C29-8F87-5BF36BE72577}"/>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'New Issue All Volume ANN'!$K$1</c:f>
              <c:strCache>
                <c:ptCount val="1"/>
                <c:pt idx="0">
                  <c:v>Estimated 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AE1A-4C0F-927D-426FE46E0D88}"/>
              </c:ext>
            </c:extLst>
          </c:dPt>
          <c:dPt>
            <c:idx val="6"/>
            <c:marker>
              <c:spPr>
                <a:solidFill>
                  <a:srgbClr val="FAF56B"/>
                </a:solidFill>
              </c:spPr>
            </c:marker>
            <c:bubble3D val="0"/>
            <c:extLst>
              <c:ext xmlns:c16="http://schemas.microsoft.com/office/drawing/2014/chart" uri="{C3380CC4-5D6E-409C-BE32-E72D297353CC}">
                <c16:uniqueId val="{00000003-AE1A-4C0F-927D-426FE46E0D88}"/>
              </c:ext>
            </c:extLst>
          </c:dPt>
          <c:cat>
            <c:strRef>
              <c:f>'New Issue All Volume ANN'!$I$24:$I$30</c:f>
              <c:strCache>
                <c:ptCount val="7"/>
                <c:pt idx="0">
                  <c:v>2020</c:v>
                </c:pt>
                <c:pt idx="1">
                  <c:v>2021</c:v>
                </c:pt>
                <c:pt idx="2">
                  <c:v>2022</c:v>
                </c:pt>
                <c:pt idx="3">
                  <c:v>2023</c:v>
                </c:pt>
                <c:pt idx="4">
                  <c:v>2024</c:v>
                </c:pt>
                <c:pt idx="5">
                  <c:v>YTD 2024</c:v>
                </c:pt>
                <c:pt idx="6">
                  <c:v>YTD 2025</c:v>
                </c:pt>
              </c:strCache>
            </c:strRef>
          </c:cat>
          <c:val>
            <c:numRef>
              <c:f>'New Issue All Volume ANN'!$K$24:$K$30</c:f>
              <c:numCache>
                <c:formatCode>#,##0.00</c:formatCode>
                <c:ptCount val="7"/>
                <c:pt idx="0">
                  <c:v>65.783850999999999</c:v>
                </c:pt>
                <c:pt idx="1">
                  <c:v>127.12585149</c:v>
                </c:pt>
                <c:pt idx="2">
                  <c:v>141.37156801399999</c:v>
                </c:pt>
                <c:pt idx="3">
                  <c:v>149.87367157800003</c:v>
                </c:pt>
                <c:pt idx="4">
                  <c:v>274.41628672999997</c:v>
                </c:pt>
                <c:pt idx="5">
                  <c:v>184.38516313899999</c:v>
                </c:pt>
                <c:pt idx="6">
                  <c:v>153.05815425200001</c:v>
                </c:pt>
              </c:numCache>
            </c:numRef>
          </c:val>
          <c:smooth val="0"/>
          <c:extLst>
            <c:ext xmlns:c16="http://schemas.microsoft.com/office/drawing/2014/chart" uri="{C3380CC4-5D6E-409C-BE32-E72D297353CC}">
              <c16:uniqueId val="{00000001-8F22-4C29-8F87-5BF36BE72577}"/>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738129324743496E-2"/>
          <c:y val="3.6404442500243023E-2"/>
          <c:w val="0.95484520400858985"/>
          <c:h val="0.83323490813648293"/>
        </c:manualLayout>
      </c:layout>
      <c:barChart>
        <c:barDir val="col"/>
        <c:grouping val="clustered"/>
        <c:varyColors val="0"/>
        <c:ser>
          <c:idx val="0"/>
          <c:order val="0"/>
          <c:spPr>
            <a:solidFill>
              <a:srgbClr val="40C2C9"/>
            </a:solidFill>
            <a:ln>
              <a:noFill/>
            </a:ln>
            <a:effectLst/>
          </c:spPr>
          <c:invertIfNegative val="0"/>
          <c:cat>
            <c:strRef>
              <c:f>'BDC Holdings'!$I$6:$I$15</c:f>
              <c:strCache>
                <c:ptCount val="10"/>
                <c:pt idx="0">
                  <c:v>Commercial Services</c:v>
                </c:pt>
                <c:pt idx="1">
                  <c:v>Software</c:v>
                </c:pt>
                <c:pt idx="2">
                  <c:v>Commercial Products</c:v>
                </c:pt>
                <c:pt idx="3">
                  <c:v>Healthcare Services</c:v>
                </c:pt>
                <c:pt idx="4">
                  <c:v>Services (Non-Financial)</c:v>
                </c:pt>
                <c:pt idx="5">
                  <c:v>Other Financial Services</c:v>
                </c:pt>
                <c:pt idx="6">
                  <c:v>Insurance</c:v>
                </c:pt>
                <c:pt idx="7">
                  <c:v>IT Services</c:v>
                </c:pt>
                <c:pt idx="8">
                  <c:v>Healthcare Technology Systems</c:v>
                </c:pt>
                <c:pt idx="9">
                  <c:v>Consumer Non-Durables</c:v>
                </c:pt>
              </c:strCache>
            </c:strRef>
          </c:cat>
          <c:val>
            <c:numRef>
              <c:f>'BDC Holdings'!$K$6:$K$15</c:f>
              <c:numCache>
                <c:formatCode>0%</c:formatCode>
                <c:ptCount val="10"/>
                <c:pt idx="0">
                  <c:v>0.21482202024500716</c:v>
                </c:pt>
                <c:pt idx="1">
                  <c:v>0.19798157886737391</c:v>
                </c:pt>
                <c:pt idx="2">
                  <c:v>8.9065872267987956E-2</c:v>
                </c:pt>
                <c:pt idx="3">
                  <c:v>7.2924582788704131E-2</c:v>
                </c:pt>
                <c:pt idx="4">
                  <c:v>4.0216433109402074E-2</c:v>
                </c:pt>
                <c:pt idx="5">
                  <c:v>3.8818129312703287E-2</c:v>
                </c:pt>
                <c:pt idx="6">
                  <c:v>3.8027783688482232E-2</c:v>
                </c:pt>
                <c:pt idx="7">
                  <c:v>3.0549898167006109E-2</c:v>
                </c:pt>
                <c:pt idx="8">
                  <c:v>3.0397908623886676E-2</c:v>
                </c:pt>
                <c:pt idx="9">
                  <c:v>2.5625436969936469E-2</c:v>
                </c:pt>
              </c:numCache>
            </c:numRef>
          </c:val>
          <c:extLst>
            <c:ext xmlns:c16="http://schemas.microsoft.com/office/drawing/2014/chart" uri="{C3380CC4-5D6E-409C-BE32-E72D297353CC}">
              <c16:uniqueId val="{00000000-C70E-4BA0-9122-0985E708F9F5}"/>
            </c:ext>
          </c:extLst>
        </c:ser>
        <c:dLbls>
          <c:showLegendKey val="0"/>
          <c:showVal val="0"/>
          <c:showCatName val="0"/>
          <c:showSerName val="0"/>
          <c:showPercent val="0"/>
          <c:showBubbleSize val="0"/>
        </c:dLbls>
        <c:gapWidth val="60"/>
        <c:axId val="2075932560"/>
        <c:axId val="2075928720"/>
      </c:barChart>
      <c:catAx>
        <c:axId val="2075932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28720"/>
        <c:crosses val="autoZero"/>
        <c:auto val="1"/>
        <c:lblAlgn val="ctr"/>
        <c:lblOffset val="100"/>
        <c:noMultiLvlLbl val="0"/>
      </c:catAx>
      <c:valAx>
        <c:axId val="2075928720"/>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rgbClr val="FFFFFF"/>
                </a:solidFill>
                <a:latin typeface="Arial Narrow" panose="020B0604020202020204" pitchFamily="34" charset="0"/>
                <a:ea typeface="+mn-ea"/>
                <a:cs typeface="Arial Narrow" panose="020B0604020202020204" pitchFamily="34" charset="0"/>
              </a:defRPr>
            </a:pPr>
            <a:endParaRPr lang="en-US"/>
          </a:p>
        </c:txPr>
        <c:crossAx val="2075932560"/>
        <c:crosses val="autoZero"/>
        <c:crossBetween val="between"/>
      </c:valAx>
    </c:plotArea>
    <c:plotVisOnly val="1"/>
    <c:dispBlanksAs val="gap"/>
    <c:showDLblsOverMax val="0"/>
  </c:chart>
  <c:spPr>
    <a:solidFill>
      <a:srgbClr val="051C38"/>
    </a:solid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'AUM - US DL'!$B$7</c:f>
              <c:strCache>
                <c:ptCount val="1"/>
                <c:pt idx="0">
                  <c:v>Dry powder ($B)</c:v>
                </c:pt>
              </c:strCache>
            </c:strRef>
          </c:tx>
          <c:spPr>
            <a:solidFill>
              <a:srgbClr val="40C2C9"/>
            </a:solidFill>
          </c:spPr>
          <c:invertIfNegative val="0"/>
          <c:cat>
            <c:numRef>
              <c:f>'AUM - US DL'!$C$6:$U$6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'AUM - US DL'!$C$7:$U$7</c:f>
              <c:numCache>
                <c:formatCode>"$"#,##0.0</c:formatCode>
                <c:ptCount val="19"/>
                <c:pt idx="0">
                  <c:v>1.2175065257277959</c:v>
                </c:pt>
                <c:pt idx="1">
                  <c:v>1.7219886001876799</c:v>
                </c:pt>
                <c:pt idx="2">
                  <c:v>8.5791003445242762</c:v>
                </c:pt>
                <c:pt idx="3">
                  <c:v>7.7020708122980475</c:v>
                </c:pt>
                <c:pt idx="4">
                  <c:v>7.2390909470140112</c:v>
                </c:pt>
                <c:pt idx="5">
                  <c:v>8.3273075893805508</c:v>
                </c:pt>
                <c:pt idx="6">
                  <c:v>12.111705262892043</c:v>
                </c:pt>
                <c:pt idx="7">
                  <c:v>15.93772163215648</c:v>
                </c:pt>
                <c:pt idx="8">
                  <c:v>14.955488394803803</c:v>
                </c:pt>
                <c:pt idx="9">
                  <c:v>27.313702298941084</c:v>
                </c:pt>
                <c:pt idx="10">
                  <c:v>26.177197409877962</c:v>
                </c:pt>
                <c:pt idx="11">
                  <c:v>53.069436883761107</c:v>
                </c:pt>
                <c:pt idx="12">
                  <c:v>71.08587486230654</c:v>
                </c:pt>
                <c:pt idx="13">
                  <c:v>58.774946478150838</c:v>
                </c:pt>
                <c:pt idx="14">
                  <c:v>77.578162378333104</c:v>
                </c:pt>
                <c:pt idx="15">
                  <c:v>95.013216854429302</c:v>
                </c:pt>
                <c:pt idx="16">
                  <c:v>94.837030515072399</c:v>
                </c:pt>
                <c:pt idx="17">
                  <c:v>112.77995137404167</c:v>
                </c:pt>
                <c:pt idx="18">
                  <c:v>138.65917429045263</c:v>
                </c:pt>
              </c:numCache>
            </c:numRef>
          </c:val>
          <c:extLst>
            <c:ext xmlns:c16="http://schemas.microsoft.com/office/drawing/2014/chart" uri="{C3380CC4-5D6E-409C-BE32-E72D297353CC}">
              <c16:uniqueId val="{00000000-478D-40C0-8B73-17CD041DEA94}"/>
            </c:ext>
          </c:extLst>
        </c:ser>
        <c:ser>
          <c:idx val="0"/>
          <c:order val="1"/>
          <c:tx>
            <c:strRef>
              <c:f>'AUM - US DL'!$B$8</c:f>
              <c:strCache>
                <c:ptCount val="1"/>
                <c:pt idx="0">
                  <c:v>NAV ($B)</c:v>
                </c:pt>
              </c:strCache>
            </c:strRef>
          </c:tx>
          <c:spPr>
            <a:solidFill>
              <a:srgbClr val="C3EDEB"/>
            </a:solidFill>
          </c:spPr>
          <c:invertIfNegative val="0"/>
          <c:cat>
            <c:numRef>
              <c:f>'AUM - US DL'!$C$6:$U$6</c:f>
              <c:numCache>
                <c:formatCode>General</c:formatCode>
                <c:ptCount val="19"/>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2024</c:v>
                </c:pt>
              </c:numCache>
            </c:numRef>
          </c:cat>
          <c:val>
            <c:numRef>
              <c:f>'AUM - US DL'!$C$8:$U$8</c:f>
              <c:numCache>
                <c:formatCode>"$"#,##0.0</c:formatCode>
                <c:ptCount val="19"/>
                <c:pt idx="0">
                  <c:v>2.3765339670962393</c:v>
                </c:pt>
                <c:pt idx="1">
                  <c:v>3.4398324683863093</c:v>
                </c:pt>
                <c:pt idx="2">
                  <c:v>9.5261110870680152</c:v>
                </c:pt>
                <c:pt idx="3">
                  <c:v>12.301338508587635</c:v>
                </c:pt>
                <c:pt idx="4">
                  <c:v>16.928333987716083</c:v>
                </c:pt>
                <c:pt idx="5">
                  <c:v>18.885466195299408</c:v>
                </c:pt>
                <c:pt idx="6">
                  <c:v>24.652969985342857</c:v>
                </c:pt>
                <c:pt idx="7">
                  <c:v>27.378487002042636</c:v>
                </c:pt>
                <c:pt idx="8">
                  <c:v>30.873372994582621</c:v>
                </c:pt>
                <c:pt idx="9">
                  <c:v>39.379864293746422</c:v>
                </c:pt>
                <c:pt idx="10">
                  <c:v>46.004307562177999</c:v>
                </c:pt>
                <c:pt idx="11">
                  <c:v>58.118481681861425</c:v>
                </c:pt>
                <c:pt idx="12">
                  <c:v>78.866253303827378</c:v>
                </c:pt>
                <c:pt idx="13">
                  <c:v>105.42343743938039</c:v>
                </c:pt>
                <c:pt idx="14">
                  <c:v>129.24736869270322</c:v>
                </c:pt>
                <c:pt idx="15">
                  <c:v>180.57799654950742</c:v>
                </c:pt>
                <c:pt idx="16">
                  <c:v>212.41452122068236</c:v>
                </c:pt>
                <c:pt idx="17">
                  <c:v>244.97067628462725</c:v>
                </c:pt>
                <c:pt idx="18">
                  <c:v>269.12099408267534</c:v>
                </c:pt>
              </c:numCache>
            </c:numRef>
          </c:val>
          <c:extLst>
            <c:ext xmlns:c16="http://schemas.microsoft.com/office/drawing/2014/chart" uri="{C3380CC4-5D6E-409C-BE32-E72D297353CC}">
              <c16:uniqueId val="{00000001-478D-40C0-8B73-17CD041DEA94}"/>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b"/>
      <c:overlay val="0"/>
      <c:txPr>
        <a:bodyPr/>
        <a:lstStyle/>
        <a:p>
          <a:pPr>
            <a:defRPr sz="1200" baseline="0">
              <a:solidFill>
                <a:srgbClr val="FFFFFF"/>
              </a:solidFill>
              <a:latin typeface="Arial Narrow"/>
              <a:ea typeface="Arial Narrow"/>
              <a:cs typeface="Arial Narrow"/>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'Debt by Type'!$B$7</c:f>
              <c:strCache>
                <c:ptCount val="1"/>
                <c:pt idx="0">
                  <c:v>Venture debt</c:v>
                </c:pt>
              </c:strCache>
            </c:strRef>
          </c:tx>
          <c:spPr>
            <a:solidFill>
              <a:srgbClr val="40C2C9"/>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Type'!$C$7:$T$7</c:f>
              <c:numCache>
                <c:formatCode>"$"#,##0.0</c:formatCode>
                <c:ptCount val="18"/>
                <c:pt idx="0">
                  <c:v>0.06</c:v>
                </c:pt>
                <c:pt idx="1">
                  <c:v>0.11600000000000001</c:v>
                </c:pt>
                <c:pt idx="2">
                  <c:v>0.34712500000000002</c:v>
                </c:pt>
                <c:pt idx="3">
                  <c:v>1.0312000000000001</c:v>
                </c:pt>
                <c:pt idx="4">
                  <c:v>0.54320000000000002</c:v>
                </c:pt>
                <c:pt idx="5">
                  <c:v>0.69310000000000005</c:v>
                </c:pt>
                <c:pt idx="6">
                  <c:v>0.29121616499999997</c:v>
                </c:pt>
                <c:pt idx="7">
                  <c:v>0.67385000000000006</c:v>
                </c:pt>
                <c:pt idx="8">
                  <c:v>8.5116033000000008E-2</c:v>
                </c:pt>
                <c:pt idx="9">
                  <c:v>0.93455999999999995</c:v>
                </c:pt>
                <c:pt idx="10">
                  <c:v>0.70713190100000001</c:v>
                </c:pt>
                <c:pt idx="11">
                  <c:v>0.63037684199999999</c:v>
                </c:pt>
                <c:pt idx="12">
                  <c:v>1.7700638199999998</c:v>
                </c:pt>
                <c:pt idx="13">
                  <c:v>2.0250499999999998</c:v>
                </c:pt>
                <c:pt idx="14">
                  <c:v>1.405926</c:v>
                </c:pt>
                <c:pt idx="15">
                  <c:v>0.97536060000000002</c:v>
                </c:pt>
                <c:pt idx="16">
                  <c:v>0.30645599999999995</c:v>
                </c:pt>
                <c:pt idx="17">
                  <c:v>5.2007817999999997E-2</c:v>
                </c:pt>
              </c:numCache>
            </c:numRef>
          </c:val>
          <c:extLst>
            <c:ext xmlns:c16="http://schemas.microsoft.com/office/drawing/2014/chart" uri="{C3380CC4-5D6E-409C-BE32-E72D297353CC}">
              <c16:uniqueId val="{00000000-C20F-4DDE-B6BF-C9384AD719DC}"/>
            </c:ext>
          </c:extLst>
        </c:ser>
        <c:ser>
          <c:idx val="0"/>
          <c:order val="1"/>
          <c:tx>
            <c:strRef>
              <c:f>'Debt by Type'!$B$8</c:f>
              <c:strCache>
                <c:ptCount val="1"/>
                <c:pt idx="0">
                  <c:v>Real estate debt</c:v>
                </c:pt>
              </c:strCache>
            </c:strRef>
          </c:tx>
          <c:spPr>
            <a:solidFill>
              <a:srgbClr val="6185A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Type'!$C$8:$T$8</c:f>
              <c:numCache>
                <c:formatCode>"$"#,##0.0</c:formatCode>
                <c:ptCount val="18"/>
                <c:pt idx="0">
                  <c:v>11.587930579999998</c:v>
                </c:pt>
                <c:pt idx="1">
                  <c:v>4.9258250000000006</c:v>
                </c:pt>
                <c:pt idx="2">
                  <c:v>13.643767321</c:v>
                </c:pt>
                <c:pt idx="3">
                  <c:v>4.0876391055939996</c:v>
                </c:pt>
                <c:pt idx="4">
                  <c:v>6.5579658247410011</c:v>
                </c:pt>
                <c:pt idx="5">
                  <c:v>7.8829397729540007</c:v>
                </c:pt>
                <c:pt idx="6">
                  <c:v>21.287799533173999</c:v>
                </c:pt>
                <c:pt idx="7">
                  <c:v>11.310771044000001</c:v>
                </c:pt>
                <c:pt idx="8">
                  <c:v>13.745210379000001</c:v>
                </c:pt>
                <c:pt idx="9">
                  <c:v>19.392045623425002</c:v>
                </c:pt>
                <c:pt idx="10">
                  <c:v>21.545782111000005</c:v>
                </c:pt>
                <c:pt idx="11">
                  <c:v>13.516788327000004</c:v>
                </c:pt>
                <c:pt idx="12">
                  <c:v>22.775169342621002</c:v>
                </c:pt>
                <c:pt idx="13">
                  <c:v>20.051177646191995</c:v>
                </c:pt>
                <c:pt idx="14">
                  <c:v>24.317174787942001</c:v>
                </c:pt>
                <c:pt idx="15">
                  <c:v>17.433048914</c:v>
                </c:pt>
                <c:pt idx="16">
                  <c:v>18.258998943999998</c:v>
                </c:pt>
                <c:pt idx="17">
                  <c:v>20.081780966</c:v>
                </c:pt>
              </c:numCache>
            </c:numRef>
          </c:val>
          <c:extLst>
            <c:ext xmlns:c16="http://schemas.microsoft.com/office/drawing/2014/chart" uri="{C3380CC4-5D6E-409C-BE32-E72D297353CC}">
              <c16:uniqueId val="{00000001-C20F-4DDE-B6BF-C9384AD719DC}"/>
            </c:ext>
          </c:extLst>
        </c:ser>
        <c:ser>
          <c:idx val="2"/>
          <c:order val="2"/>
          <c:tx>
            <c:strRef>
              <c:f>'Debt by Type'!$B$9</c:f>
              <c:strCache>
                <c:ptCount val="1"/>
                <c:pt idx="0">
                  <c:v>Mezzanine</c:v>
                </c:pt>
              </c:strCache>
            </c:strRef>
          </c:tx>
          <c:spPr>
            <a:solidFill>
              <a:srgbClr val="267479"/>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Type'!$C$9:$T$9</c:f>
              <c:numCache>
                <c:formatCode>"$"#,##0.0</c:formatCode>
                <c:ptCount val="18"/>
                <c:pt idx="0">
                  <c:v>12.80578</c:v>
                </c:pt>
                <c:pt idx="1">
                  <c:v>7.8539003732069999</c:v>
                </c:pt>
                <c:pt idx="2">
                  <c:v>6.3186500099999998</c:v>
                </c:pt>
                <c:pt idx="3">
                  <c:v>9.1877292534800006</c:v>
                </c:pt>
                <c:pt idx="4">
                  <c:v>12.550432998151001</c:v>
                </c:pt>
                <c:pt idx="5">
                  <c:v>13.124239156893998</c:v>
                </c:pt>
                <c:pt idx="6">
                  <c:v>8.1174000000000017</c:v>
                </c:pt>
                <c:pt idx="7">
                  <c:v>15.641989961908003</c:v>
                </c:pt>
                <c:pt idx="8">
                  <c:v>23.538776751999997</c:v>
                </c:pt>
                <c:pt idx="9">
                  <c:v>17.72243825</c:v>
                </c:pt>
                <c:pt idx="10">
                  <c:v>27.125521118999998</c:v>
                </c:pt>
                <c:pt idx="11">
                  <c:v>8.3691116809999997</c:v>
                </c:pt>
                <c:pt idx="12">
                  <c:v>24.49329833707899</c:v>
                </c:pt>
                <c:pt idx="13">
                  <c:v>14.793687262999995</c:v>
                </c:pt>
                <c:pt idx="14">
                  <c:v>21.021541032000002</c:v>
                </c:pt>
                <c:pt idx="15">
                  <c:v>37.965100852000006</c:v>
                </c:pt>
                <c:pt idx="16">
                  <c:v>4.872959228</c:v>
                </c:pt>
                <c:pt idx="17">
                  <c:v>5.6382168120000005</c:v>
                </c:pt>
              </c:numCache>
            </c:numRef>
          </c:val>
          <c:extLst>
            <c:ext xmlns:c16="http://schemas.microsoft.com/office/drawing/2014/chart" uri="{C3380CC4-5D6E-409C-BE32-E72D297353CC}">
              <c16:uniqueId val="{00000002-C20F-4DDE-B6BF-C9384AD719DC}"/>
            </c:ext>
          </c:extLst>
        </c:ser>
        <c:ser>
          <c:idx val="3"/>
          <c:order val="3"/>
          <c:tx>
            <c:strRef>
              <c:f>'Debt by Type'!$B$10</c:f>
              <c:strCache>
                <c:ptCount val="1"/>
                <c:pt idx="0">
                  <c:v>Infrastructure debt</c:v>
                </c:pt>
              </c:strCache>
            </c:strRef>
          </c:tx>
          <c:spPr>
            <a:solidFill>
              <a:srgbClr val="C3EDEB"/>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Type'!$C$10:$T$10</c:f>
              <c:numCache>
                <c:formatCode>"$"#,##0.0</c:formatCode>
                <c:ptCount val="18"/>
                <c:pt idx="0">
                  <c:v>0</c:v>
                </c:pt>
                <c:pt idx="1">
                  <c:v>0</c:v>
                </c:pt>
                <c:pt idx="2">
                  <c:v>0.33500000000000002</c:v>
                </c:pt>
                <c:pt idx="3">
                  <c:v>0</c:v>
                </c:pt>
                <c:pt idx="4">
                  <c:v>0</c:v>
                </c:pt>
                <c:pt idx="5">
                  <c:v>2.7300000000000001E-2</c:v>
                </c:pt>
                <c:pt idx="6">
                  <c:v>1.6439999999999999</c:v>
                </c:pt>
                <c:pt idx="7">
                  <c:v>0</c:v>
                </c:pt>
                <c:pt idx="8">
                  <c:v>0</c:v>
                </c:pt>
                <c:pt idx="9">
                  <c:v>0.60329999999999995</c:v>
                </c:pt>
                <c:pt idx="10">
                  <c:v>4.9428999999999998</c:v>
                </c:pt>
                <c:pt idx="11">
                  <c:v>6.9983000000000004</c:v>
                </c:pt>
                <c:pt idx="12">
                  <c:v>5.4385000000000003</c:v>
                </c:pt>
                <c:pt idx="13">
                  <c:v>1.1367360000000002</c:v>
                </c:pt>
                <c:pt idx="14">
                  <c:v>7.4419039999999992</c:v>
                </c:pt>
                <c:pt idx="15">
                  <c:v>9.7889400000000002</c:v>
                </c:pt>
                <c:pt idx="16">
                  <c:v>3.040022</c:v>
                </c:pt>
                <c:pt idx="17">
                  <c:v>0.37</c:v>
                </c:pt>
              </c:numCache>
            </c:numRef>
          </c:val>
          <c:extLst>
            <c:ext xmlns:c16="http://schemas.microsoft.com/office/drawing/2014/chart" uri="{C3380CC4-5D6E-409C-BE32-E72D297353CC}">
              <c16:uniqueId val="{00000003-C20F-4DDE-B6BF-C9384AD719DC}"/>
            </c:ext>
          </c:extLst>
        </c:ser>
        <c:ser>
          <c:idx val="4"/>
          <c:order val="4"/>
          <c:tx>
            <c:strRef>
              <c:f>'Debt by Type'!$B$11</c:f>
              <c:strCache>
                <c:ptCount val="1"/>
                <c:pt idx="0">
                  <c:v>General debt</c:v>
                </c:pt>
              </c:strCache>
            </c:strRef>
          </c:tx>
          <c:spPr>
            <a:solidFill>
              <a:srgbClr val="F5C914"/>
            </a:solidFill>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Type'!$C$11:$T$11</c:f>
              <c:numCache>
                <c:formatCode>"$"#,##0.0</c:formatCode>
                <c:ptCount val="18"/>
                <c:pt idx="0">
                  <c:v>0.25133040600000001</c:v>
                </c:pt>
                <c:pt idx="1">
                  <c:v>3.0100000000000002E-2</c:v>
                </c:pt>
                <c:pt idx="2">
                  <c:v>9.7727500000000009E-2</c:v>
                </c:pt>
                <c:pt idx="3">
                  <c:v>8.9810000000000001E-2</c:v>
                </c:pt>
                <c:pt idx="4">
                  <c:v>2.0536260000000004</c:v>
                </c:pt>
                <c:pt idx="5">
                  <c:v>0.90714632800000006</c:v>
                </c:pt>
                <c:pt idx="6">
                  <c:v>0.631225967</c:v>
                </c:pt>
                <c:pt idx="7">
                  <c:v>3.0555738459999997</c:v>
                </c:pt>
                <c:pt idx="8">
                  <c:v>0.94421213800000015</c:v>
                </c:pt>
                <c:pt idx="9">
                  <c:v>3.965837402</c:v>
                </c:pt>
                <c:pt idx="10">
                  <c:v>6.2770442870000007</c:v>
                </c:pt>
                <c:pt idx="11">
                  <c:v>31.585228799999999</c:v>
                </c:pt>
                <c:pt idx="12">
                  <c:v>9.0498540870000017</c:v>
                </c:pt>
                <c:pt idx="13">
                  <c:v>11.125611079999999</c:v>
                </c:pt>
                <c:pt idx="14">
                  <c:v>19.193721511445002</c:v>
                </c:pt>
                <c:pt idx="15">
                  <c:v>14.674254905</c:v>
                </c:pt>
                <c:pt idx="16">
                  <c:v>17.486777903000004</c:v>
                </c:pt>
                <c:pt idx="17">
                  <c:v>23.345578432000003</c:v>
                </c:pt>
              </c:numCache>
            </c:numRef>
          </c:val>
          <c:extLst>
            <c:ext xmlns:c16="http://schemas.microsoft.com/office/drawing/2014/chart" uri="{C3380CC4-5D6E-409C-BE32-E72D297353CC}">
              <c16:uniqueId val="{00000004-C20F-4DDE-B6BF-C9384AD719DC}"/>
            </c:ext>
          </c:extLst>
        </c:ser>
        <c:ser>
          <c:idx val="5"/>
          <c:order val="5"/>
          <c:tx>
            <c:strRef>
              <c:f>'Debt by Type'!$B$12</c:f>
              <c:strCache>
                <c:ptCount val="1"/>
                <c:pt idx="0">
                  <c:v>Distressed debt</c:v>
                </c:pt>
              </c:strCache>
            </c:strRef>
          </c:tx>
          <c:spPr>
            <a:solidFill>
              <a:srgbClr val="E88F36"/>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Type'!$C$12:$T$12</c:f>
              <c:numCache>
                <c:formatCode>"$"#,##0.0</c:formatCode>
                <c:ptCount val="18"/>
                <c:pt idx="0">
                  <c:v>47.132481999999996</c:v>
                </c:pt>
                <c:pt idx="1">
                  <c:v>6.0278171</c:v>
                </c:pt>
                <c:pt idx="2">
                  <c:v>23.283436798</c:v>
                </c:pt>
                <c:pt idx="3">
                  <c:v>11.114723209999999</c:v>
                </c:pt>
                <c:pt idx="4">
                  <c:v>22.188437799999999</c:v>
                </c:pt>
                <c:pt idx="5">
                  <c:v>22.297489877000004</c:v>
                </c:pt>
                <c:pt idx="6">
                  <c:v>29.622064555999998</c:v>
                </c:pt>
                <c:pt idx="7">
                  <c:v>23.980604194000009</c:v>
                </c:pt>
                <c:pt idx="8">
                  <c:v>26.783925082</c:v>
                </c:pt>
                <c:pt idx="9">
                  <c:v>38.917703600999999</c:v>
                </c:pt>
                <c:pt idx="10">
                  <c:v>23.942552751000004</c:v>
                </c:pt>
                <c:pt idx="11">
                  <c:v>27.695285999999996</c:v>
                </c:pt>
                <c:pt idx="12">
                  <c:v>29.224807949999999</c:v>
                </c:pt>
                <c:pt idx="13">
                  <c:v>39.881422757999999</c:v>
                </c:pt>
                <c:pt idx="14">
                  <c:v>24.175472222</c:v>
                </c:pt>
                <c:pt idx="15">
                  <c:v>19.112639635000001</c:v>
                </c:pt>
                <c:pt idx="16">
                  <c:v>9.6282746699999997</c:v>
                </c:pt>
                <c:pt idx="17">
                  <c:v>28.001994790000001</c:v>
                </c:pt>
              </c:numCache>
            </c:numRef>
          </c:val>
          <c:extLst>
            <c:ext xmlns:c16="http://schemas.microsoft.com/office/drawing/2014/chart" uri="{C3380CC4-5D6E-409C-BE32-E72D297353CC}">
              <c16:uniqueId val="{00000005-C20F-4DDE-B6BF-C9384AD719DC}"/>
            </c:ext>
          </c:extLst>
        </c:ser>
        <c:ser>
          <c:idx val="6"/>
          <c:order val="6"/>
          <c:tx>
            <c:strRef>
              <c:f>'Debt by Type'!$B$13</c:f>
              <c:strCache>
                <c:ptCount val="1"/>
                <c:pt idx="0">
                  <c:v>Direct lending</c:v>
                </c:pt>
              </c:strCache>
            </c:strRef>
          </c:tx>
          <c:spPr>
            <a:solidFill>
              <a:srgbClr val="FAF56B"/>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Type'!$C$13:$T$13</c:f>
              <c:numCache>
                <c:formatCode>"$"#,##0.0</c:formatCode>
                <c:ptCount val="18"/>
                <c:pt idx="0">
                  <c:v>15.079034999999999</c:v>
                </c:pt>
                <c:pt idx="1">
                  <c:v>1.8527451589999999</c:v>
                </c:pt>
                <c:pt idx="2">
                  <c:v>3.3109271119999999</c:v>
                </c:pt>
                <c:pt idx="3">
                  <c:v>7.050325</c:v>
                </c:pt>
                <c:pt idx="4">
                  <c:v>4.3149929300000007</c:v>
                </c:pt>
                <c:pt idx="5">
                  <c:v>13.744339094937999</c:v>
                </c:pt>
                <c:pt idx="6">
                  <c:v>9.6340882819999987</c:v>
                </c:pt>
                <c:pt idx="7">
                  <c:v>19.112670327614996</c:v>
                </c:pt>
                <c:pt idx="8">
                  <c:v>16.404703070000004</c:v>
                </c:pt>
                <c:pt idx="9">
                  <c:v>36.72356020921</c:v>
                </c:pt>
                <c:pt idx="10">
                  <c:v>30.252391396999997</c:v>
                </c:pt>
                <c:pt idx="11">
                  <c:v>42.15846606800001</c:v>
                </c:pt>
                <c:pt idx="12">
                  <c:v>32.048708606997998</c:v>
                </c:pt>
                <c:pt idx="13">
                  <c:v>97.563933354044011</c:v>
                </c:pt>
                <c:pt idx="14">
                  <c:v>43.123143403</c:v>
                </c:pt>
                <c:pt idx="15">
                  <c:v>47.919438316922992</c:v>
                </c:pt>
                <c:pt idx="16">
                  <c:v>110.45574215068399</c:v>
                </c:pt>
                <c:pt idx="17">
                  <c:v>73.258505966000001</c:v>
                </c:pt>
              </c:numCache>
            </c:numRef>
          </c:val>
          <c:extLst>
            <c:ext xmlns:c16="http://schemas.microsoft.com/office/drawing/2014/chart" uri="{C3380CC4-5D6E-409C-BE32-E72D297353CC}">
              <c16:uniqueId val="{00000006-C20F-4DDE-B6BF-C9384AD719DC}"/>
            </c:ext>
          </c:extLst>
        </c:ser>
        <c:ser>
          <c:idx val="7"/>
          <c:order val="7"/>
          <c:tx>
            <c:strRef>
              <c:f>'Debt by Type'!$B$14</c:f>
              <c:strCache>
                <c:ptCount val="1"/>
                <c:pt idx="0">
                  <c:v>Credit special situations</c:v>
                </c:pt>
              </c:strCache>
            </c:strRef>
          </c:tx>
          <c:spPr>
            <a:solidFill>
              <a:srgbClr val="C0BCB2"/>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Type'!$C$14:$T$14</c:f>
              <c:numCache>
                <c:formatCode>"$"#,##0.0</c:formatCode>
                <c:ptCount val="18"/>
                <c:pt idx="0">
                  <c:v>0.92955933299999993</c:v>
                </c:pt>
                <c:pt idx="1">
                  <c:v>3.9784999999999999</c:v>
                </c:pt>
                <c:pt idx="2">
                  <c:v>1.0220199999999999</c:v>
                </c:pt>
                <c:pt idx="3">
                  <c:v>0.9425</c:v>
                </c:pt>
                <c:pt idx="4">
                  <c:v>6.1695000000000002</c:v>
                </c:pt>
                <c:pt idx="5">
                  <c:v>2.078001</c:v>
                </c:pt>
                <c:pt idx="6">
                  <c:v>2.2497720000000001</c:v>
                </c:pt>
                <c:pt idx="7">
                  <c:v>13.482087424000001</c:v>
                </c:pt>
                <c:pt idx="8">
                  <c:v>8.9624537530000001</c:v>
                </c:pt>
                <c:pt idx="9">
                  <c:v>10.306331910000001</c:v>
                </c:pt>
                <c:pt idx="10">
                  <c:v>9.1452239999999989</c:v>
                </c:pt>
                <c:pt idx="11">
                  <c:v>16.073691462999999</c:v>
                </c:pt>
                <c:pt idx="12">
                  <c:v>36.767238647999996</c:v>
                </c:pt>
                <c:pt idx="13">
                  <c:v>19.666941538</c:v>
                </c:pt>
                <c:pt idx="14">
                  <c:v>24.743056963000001</c:v>
                </c:pt>
                <c:pt idx="15">
                  <c:v>22.389323556000001</c:v>
                </c:pt>
                <c:pt idx="16">
                  <c:v>14.752000000000001</c:v>
                </c:pt>
                <c:pt idx="17">
                  <c:v>21.387</c:v>
                </c:pt>
              </c:numCache>
            </c:numRef>
          </c:val>
          <c:extLst>
            <c:ext xmlns:c16="http://schemas.microsoft.com/office/drawing/2014/chart" uri="{C3380CC4-5D6E-409C-BE32-E72D297353CC}">
              <c16:uniqueId val="{00000007-C20F-4DDE-B6BF-C9384AD719DC}"/>
            </c:ext>
          </c:extLst>
        </c:ser>
        <c:ser>
          <c:idx val="8"/>
          <c:order val="8"/>
          <c:tx>
            <c:strRef>
              <c:f>'Debt by Type'!$B$15</c:f>
              <c:strCache>
                <c:ptCount val="1"/>
                <c:pt idx="0">
                  <c:v>Bridge financing</c:v>
                </c:pt>
              </c:strCache>
            </c:strRef>
          </c:tx>
          <c:spPr>
            <a:solidFill>
              <a:srgbClr val="78766F"/>
            </a:solidFill>
            <a:ln>
              <a:noFill/>
            </a:ln>
          </c:spPr>
          <c:invertIfNegative val="0"/>
          <c:cat>
            <c:strRef>
              <c:f>'Debt by Type'!$C$6:$T$6</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2024</c:v>
                </c:pt>
                <c:pt idx="17">
                  <c:v>TTM</c:v>
                </c:pt>
              </c:strCache>
            </c:strRef>
          </c:cat>
          <c:val>
            <c:numRef>
              <c:f>'Debt by Type'!$C$15:$T$15</c:f>
              <c:numCache>
                <c:formatCode>"$"#,##0.0</c:formatCode>
                <c:ptCount val="18"/>
                <c:pt idx="0">
                  <c:v>7.935618088</c:v>
                </c:pt>
                <c:pt idx="1">
                  <c:v>0</c:v>
                </c:pt>
                <c:pt idx="2">
                  <c:v>0</c:v>
                </c:pt>
                <c:pt idx="3">
                  <c:v>0</c:v>
                </c:pt>
                <c:pt idx="4">
                  <c:v>0</c:v>
                </c:pt>
                <c:pt idx="5">
                  <c:v>0</c:v>
                </c:pt>
                <c:pt idx="6">
                  <c:v>0</c:v>
                </c:pt>
                <c:pt idx="7">
                  <c:v>0.30066383699999999</c:v>
                </c:pt>
                <c:pt idx="8">
                  <c:v>1.1211902999999999E-2</c:v>
                </c:pt>
                <c:pt idx="9">
                  <c:v>0</c:v>
                </c:pt>
                <c:pt idx="10">
                  <c:v>3.0800000000000001E-2</c:v>
                </c:pt>
                <c:pt idx="11">
                  <c:v>0</c:v>
                </c:pt>
                <c:pt idx="12">
                  <c:v>0.63609649999999995</c:v>
                </c:pt>
                <c:pt idx="13">
                  <c:v>0.242228</c:v>
                </c:pt>
                <c:pt idx="14">
                  <c:v>3.8829999999999996E-2</c:v>
                </c:pt>
                <c:pt idx="15">
                  <c:v>3.0763390000000002E-2</c:v>
                </c:pt>
                <c:pt idx="16">
                  <c:v>0</c:v>
                </c:pt>
                <c:pt idx="17">
                  <c:v>0</c:v>
                </c:pt>
              </c:numCache>
            </c:numRef>
          </c:val>
          <c:extLst>
            <c:ext xmlns:c16="http://schemas.microsoft.com/office/drawing/2014/chart" uri="{C3380CC4-5D6E-409C-BE32-E72D297353CC}">
              <c16:uniqueId val="{00000008-C20F-4DDE-B6BF-C9384AD719DC}"/>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General"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scaling>
        <c:delete val="0"/>
        <c:axPos val="l"/>
        <c:numFmt formatCode="&quot;$&quot;#,##0"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valAx>
      <c:spPr>
        <a:solidFill>
          <a:srgbClr val="051C38"/>
        </a:solidFill>
        <a:ln w="25400">
          <a:noFill/>
        </a:ln>
      </c:spPr>
    </c:plotArea>
    <c:legend>
      <c:legendPos val="r"/>
      <c:layout>
        <c:manualLayout>
          <c:xMode val="edge"/>
          <c:yMode val="edge"/>
          <c:x val="0.10116917203531377"/>
          <c:y val="3.732939632545932E-2"/>
          <c:w val="0.13058413863039847"/>
          <c:h val="0.555823612326237"/>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3063743794329659"/>
        </c:manualLayout>
      </c:layout>
      <c:barChart>
        <c:barDir val="col"/>
        <c:grouping val="clustered"/>
        <c:varyColors val="0"/>
        <c:ser>
          <c:idx val="0"/>
          <c:order val="0"/>
          <c:tx>
            <c:strRef>
              <c:f>'CLO demand'!$J$1</c:f>
              <c:strCache>
                <c:ptCount val="1"/>
                <c:pt idx="0">
                  <c:v>Volume ($B)</c:v>
                </c:pt>
              </c:strCache>
            </c:strRef>
          </c:tx>
          <c:spPr>
            <a:solidFill>
              <a:srgbClr val="40C2C9"/>
            </a:solidFill>
            <a:ln w="12700">
              <a:noFill/>
              <a:prstDash val="solid"/>
            </a:ln>
          </c:spPr>
          <c:invertIfNegative val="0"/>
          <c:cat>
            <c:strRef>
              <c:f>'CLO demand'!$I$4:$I$22</c:f>
              <c:strCache>
                <c:ptCount val="19"/>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Last 3 Months</c:v>
                </c:pt>
              </c:strCache>
            </c:strRef>
          </c:cat>
          <c:val>
            <c:numRef>
              <c:f>'CLO demand'!$J$4:$J$22</c:f>
              <c:numCache>
                <c:formatCode>0.00</c:formatCode>
                <c:ptCount val="19"/>
                <c:pt idx="0">
                  <c:v>4.1970850000000004</c:v>
                </c:pt>
                <c:pt idx="1">
                  <c:v>3.4346600000000005</c:v>
                </c:pt>
                <c:pt idx="2">
                  <c:v>5.3315000000000001</c:v>
                </c:pt>
                <c:pt idx="3">
                  <c:v>9.5657899999999998</c:v>
                </c:pt>
                <c:pt idx="4">
                  <c:v>2.5029499999999998</c:v>
                </c:pt>
                <c:pt idx="5">
                  <c:v>3.22682</c:v>
                </c:pt>
                <c:pt idx="6">
                  <c:v>3.6499900000000003</c:v>
                </c:pt>
                <c:pt idx="7">
                  <c:v>2.60222</c:v>
                </c:pt>
                <c:pt idx="8">
                  <c:v>6.5316200000000011</c:v>
                </c:pt>
                <c:pt idx="9">
                  <c:v>5.2607499999999998</c:v>
                </c:pt>
                <c:pt idx="10">
                  <c:v>6.5866300000000004</c:v>
                </c:pt>
                <c:pt idx="11">
                  <c:v>8.7232300000000009</c:v>
                </c:pt>
                <c:pt idx="12">
                  <c:v>9.9912999999999972</c:v>
                </c:pt>
                <c:pt idx="13">
                  <c:v>10.32708</c:v>
                </c:pt>
                <c:pt idx="14">
                  <c:v>6.9296099999999994</c:v>
                </c:pt>
                <c:pt idx="15">
                  <c:v>11.252490000000002</c:v>
                </c:pt>
                <c:pt idx="16">
                  <c:v>12.06203</c:v>
                </c:pt>
                <c:pt idx="17">
                  <c:v>7.0484099999999996</c:v>
                </c:pt>
                <c:pt idx="18">
                  <c:v>11.572255</c:v>
                </c:pt>
              </c:numCache>
            </c:numRef>
          </c:val>
          <c:extLst>
            <c:ext xmlns:c16="http://schemas.microsoft.com/office/drawing/2014/chart" uri="{C3380CC4-5D6E-409C-BE32-E72D297353CC}">
              <c16:uniqueId val="{00000000-92FE-4137-B818-A4C264F85A11}"/>
            </c:ext>
          </c:extLst>
        </c:ser>
        <c:dLbls>
          <c:showLegendKey val="0"/>
          <c:showVal val="0"/>
          <c:showCatName val="0"/>
          <c:showSerName val="0"/>
          <c:showPercent val="0"/>
          <c:showBubbleSize val="0"/>
        </c:dLbls>
        <c:gapWidth val="60"/>
        <c:axId val="123647488"/>
        <c:axId val="123649024"/>
      </c:barChart>
      <c:lineChart>
        <c:grouping val="standard"/>
        <c:varyColors val="0"/>
        <c:ser>
          <c:idx val="1"/>
          <c:order val="1"/>
          <c:tx>
            <c:strRef>
              <c:f>'CLO demand'!$K$1</c:f>
              <c:strCache>
                <c:ptCount val="1"/>
                <c:pt idx="0">
                  <c:v>Count</c:v>
                </c:pt>
              </c:strCache>
            </c:strRef>
          </c:tx>
          <c:spPr>
            <a:ln w="38100">
              <a:solidFill>
                <a:srgbClr val="F5C914"/>
              </a:solidFill>
            </a:ln>
          </c:spPr>
          <c:marker>
            <c:symbol val="none"/>
          </c:marker>
          <c:cat>
            <c:strRef>
              <c:f>'CLO demand'!$I$4:$I$22</c:f>
              <c:strCache>
                <c:ptCount val="19"/>
                <c:pt idx="0">
                  <c:v>1Q21</c:v>
                </c:pt>
                <c:pt idx="1">
                  <c:v>2Q21</c:v>
                </c:pt>
                <c:pt idx="2">
                  <c:v>3Q21</c:v>
                </c:pt>
                <c:pt idx="3">
                  <c:v>4Q21</c:v>
                </c:pt>
                <c:pt idx="4">
                  <c:v>1Q22</c:v>
                </c:pt>
                <c:pt idx="5">
                  <c:v>2Q22</c:v>
                </c:pt>
                <c:pt idx="6">
                  <c:v>3Q22</c:v>
                </c:pt>
                <c:pt idx="7">
                  <c:v>4Q22</c:v>
                </c:pt>
                <c:pt idx="8">
                  <c:v>1Q23</c:v>
                </c:pt>
                <c:pt idx="9">
                  <c:v>2Q23</c:v>
                </c:pt>
                <c:pt idx="10">
                  <c:v>3Q23</c:v>
                </c:pt>
                <c:pt idx="11">
                  <c:v>4Q23</c:v>
                </c:pt>
                <c:pt idx="12">
                  <c:v>1Q24</c:v>
                </c:pt>
                <c:pt idx="13">
                  <c:v>2Q24</c:v>
                </c:pt>
                <c:pt idx="14">
                  <c:v>3Q24</c:v>
                </c:pt>
                <c:pt idx="15">
                  <c:v>4Q24</c:v>
                </c:pt>
                <c:pt idx="16">
                  <c:v>1Q25</c:v>
                </c:pt>
                <c:pt idx="17">
                  <c:v>2Q25</c:v>
                </c:pt>
                <c:pt idx="18">
                  <c:v>Last 3 Months</c:v>
                </c:pt>
              </c:strCache>
            </c:strRef>
          </c:cat>
          <c:val>
            <c:numRef>
              <c:f>'CLO demand'!$K$4:$K$22</c:f>
              <c:numCache>
                <c:formatCode>General</c:formatCode>
                <c:ptCount val="19"/>
                <c:pt idx="0">
                  <c:v>9</c:v>
                </c:pt>
                <c:pt idx="1">
                  <c:v>7</c:v>
                </c:pt>
                <c:pt idx="2">
                  <c:v>9</c:v>
                </c:pt>
                <c:pt idx="3">
                  <c:v>17</c:v>
                </c:pt>
                <c:pt idx="4">
                  <c:v>5</c:v>
                </c:pt>
                <c:pt idx="5">
                  <c:v>7</c:v>
                </c:pt>
                <c:pt idx="6">
                  <c:v>8</c:v>
                </c:pt>
                <c:pt idx="7">
                  <c:v>6</c:v>
                </c:pt>
                <c:pt idx="8">
                  <c:v>13</c:v>
                </c:pt>
                <c:pt idx="9">
                  <c:v>12</c:v>
                </c:pt>
                <c:pt idx="10">
                  <c:v>13</c:v>
                </c:pt>
                <c:pt idx="11">
                  <c:v>20</c:v>
                </c:pt>
                <c:pt idx="12">
                  <c:v>20</c:v>
                </c:pt>
                <c:pt idx="13">
                  <c:v>19</c:v>
                </c:pt>
                <c:pt idx="14">
                  <c:v>16</c:v>
                </c:pt>
                <c:pt idx="15">
                  <c:v>21</c:v>
                </c:pt>
                <c:pt idx="16">
                  <c:v>20</c:v>
                </c:pt>
                <c:pt idx="17">
                  <c:v>14</c:v>
                </c:pt>
                <c:pt idx="18">
                  <c:v>20</c:v>
                </c:pt>
              </c:numCache>
            </c:numRef>
          </c:val>
          <c:smooth val="0"/>
          <c:extLst>
            <c:ext xmlns:c16="http://schemas.microsoft.com/office/drawing/2014/chart" uri="{C3380CC4-5D6E-409C-BE32-E72D297353CC}">
              <c16:uniqueId val="{00000001-92FE-4137-B818-A4C264F85A11}"/>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5"/>
        </c:scaling>
        <c:delete val="0"/>
        <c:axPos val="l"/>
        <c:numFmt formatCode="&quot;$&quot;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
      </c:valAx>
      <c:valAx>
        <c:axId val="829221992"/>
        <c:scaling>
          <c:orientation val="minMax"/>
          <c:max val="25"/>
          <c:min val="0"/>
        </c:scaling>
        <c:delete val="0"/>
        <c:axPos val="r"/>
        <c:numFmt formatCode="General" sourceLinked="1"/>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5"/>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511887712198212E-2"/>
          <c:y val="1.7547875959949458E-2"/>
          <c:w val="0.96723416555839581"/>
          <c:h val="0.81669145523476239"/>
        </c:manualLayout>
      </c:layout>
      <c:barChart>
        <c:barDir val="col"/>
        <c:grouping val="clustered"/>
        <c:varyColors val="0"/>
        <c:ser>
          <c:idx val="1"/>
          <c:order val="0"/>
          <c:tx>
            <c:strRef>
              <c:f>'Takeout Volumes'!$J$1</c:f>
              <c:strCache>
                <c:ptCount val="1"/>
                <c:pt idx="0">
                  <c:v>DL refinanced by BSL</c:v>
                </c:pt>
              </c:strCache>
            </c:strRef>
          </c:tx>
          <c:spPr>
            <a:solidFill>
              <a:srgbClr val="C3EDEB"/>
            </a:solidFill>
            <a:ln>
              <a:noFill/>
            </a:ln>
          </c:spPr>
          <c:invertIfNegative val="0"/>
          <c:cat>
            <c:strRef>
              <c:f>'Takeout Volumes'!$I$2:$I$12</c:f>
              <c:strCache>
                <c:ptCount val="11"/>
                <c:pt idx="0">
                  <c:v>1Q23</c:v>
                </c:pt>
                <c:pt idx="1">
                  <c:v>2Q23</c:v>
                </c:pt>
                <c:pt idx="2">
                  <c:v>3Q23</c:v>
                </c:pt>
                <c:pt idx="3">
                  <c:v>4Q23</c:v>
                </c:pt>
                <c:pt idx="4">
                  <c:v>1Q24</c:v>
                </c:pt>
                <c:pt idx="5">
                  <c:v>2Q24</c:v>
                </c:pt>
                <c:pt idx="6">
                  <c:v>3Q24</c:v>
                </c:pt>
                <c:pt idx="7">
                  <c:v>4Q24</c:v>
                </c:pt>
                <c:pt idx="8">
                  <c:v>1Q25</c:v>
                </c:pt>
                <c:pt idx="9">
                  <c:v>2Q25</c:v>
                </c:pt>
                <c:pt idx="10">
                  <c:v>Last 3 Months</c:v>
                </c:pt>
              </c:strCache>
            </c:strRef>
          </c:cat>
          <c:val>
            <c:numRef>
              <c:f>'Takeout Volumes'!$J$2:$J$12</c:f>
              <c:numCache>
                <c:formatCode>#,##0.00</c:formatCode>
                <c:ptCount val="11"/>
                <c:pt idx="0">
                  <c:v>0.32500000000000001</c:v>
                </c:pt>
                <c:pt idx="1">
                  <c:v>0.38</c:v>
                </c:pt>
                <c:pt idx="2">
                  <c:v>0.85</c:v>
                </c:pt>
                <c:pt idx="3">
                  <c:v>0.4325</c:v>
                </c:pt>
                <c:pt idx="4">
                  <c:v>11.674547949999999</c:v>
                </c:pt>
                <c:pt idx="5">
                  <c:v>4.9580000000000002</c:v>
                </c:pt>
                <c:pt idx="6">
                  <c:v>5.2050000000000001</c:v>
                </c:pt>
                <c:pt idx="7">
                  <c:v>7.0190000000000001</c:v>
                </c:pt>
                <c:pt idx="8">
                  <c:v>8.8179999999999996</c:v>
                </c:pt>
                <c:pt idx="9">
                  <c:v>7.2925000000000004</c:v>
                </c:pt>
                <c:pt idx="10">
                  <c:v>10.726000000000001</c:v>
                </c:pt>
              </c:numCache>
            </c:numRef>
          </c:val>
          <c:extLst>
            <c:ext xmlns:c16="http://schemas.microsoft.com/office/drawing/2014/chart" uri="{C3380CC4-5D6E-409C-BE32-E72D297353CC}">
              <c16:uniqueId val="{00000000-8B66-4978-AF33-B554A9BC8A0E}"/>
            </c:ext>
          </c:extLst>
        </c:ser>
        <c:ser>
          <c:idx val="0"/>
          <c:order val="1"/>
          <c:tx>
            <c:strRef>
              <c:f>'Takeout Volumes'!$K$1</c:f>
              <c:strCache>
                <c:ptCount val="1"/>
                <c:pt idx="0">
                  <c:v>BSL refinanced by DL</c:v>
                </c:pt>
              </c:strCache>
            </c:strRef>
          </c:tx>
          <c:spPr>
            <a:solidFill>
              <a:srgbClr val="40C2C9"/>
            </a:solidFill>
          </c:spPr>
          <c:invertIfNegative val="0"/>
          <c:cat>
            <c:strRef>
              <c:f>'Takeout Volumes'!$I$2:$I$12</c:f>
              <c:strCache>
                <c:ptCount val="11"/>
                <c:pt idx="0">
                  <c:v>1Q23</c:v>
                </c:pt>
                <c:pt idx="1">
                  <c:v>2Q23</c:v>
                </c:pt>
                <c:pt idx="2">
                  <c:v>3Q23</c:v>
                </c:pt>
                <c:pt idx="3">
                  <c:v>4Q23</c:v>
                </c:pt>
                <c:pt idx="4">
                  <c:v>1Q24</c:v>
                </c:pt>
                <c:pt idx="5">
                  <c:v>2Q24</c:v>
                </c:pt>
                <c:pt idx="6">
                  <c:v>3Q24</c:v>
                </c:pt>
                <c:pt idx="7">
                  <c:v>4Q24</c:v>
                </c:pt>
                <c:pt idx="8">
                  <c:v>1Q25</c:v>
                </c:pt>
                <c:pt idx="9">
                  <c:v>2Q25</c:v>
                </c:pt>
                <c:pt idx="10">
                  <c:v>Last 3 Months</c:v>
                </c:pt>
              </c:strCache>
            </c:strRef>
          </c:cat>
          <c:val>
            <c:numRef>
              <c:f>'Takeout Volumes'!$K$2:$K$12</c:f>
              <c:numCache>
                <c:formatCode>#,##0.00</c:formatCode>
                <c:ptCount val="11"/>
                <c:pt idx="0">
                  <c:v>0.95189999999999997</c:v>
                </c:pt>
                <c:pt idx="1">
                  <c:v>0.94499999999999995</c:v>
                </c:pt>
                <c:pt idx="2">
                  <c:v>8.49</c:v>
                </c:pt>
                <c:pt idx="3">
                  <c:v>11.97898898</c:v>
                </c:pt>
                <c:pt idx="4">
                  <c:v>3.9214615359999998</c:v>
                </c:pt>
                <c:pt idx="5">
                  <c:v>7.4362675810000001</c:v>
                </c:pt>
                <c:pt idx="6">
                  <c:v>9.2604404999999996</c:v>
                </c:pt>
                <c:pt idx="7">
                  <c:v>10.208326680000001</c:v>
                </c:pt>
                <c:pt idx="8">
                  <c:v>6.0360081459548978</c:v>
                </c:pt>
                <c:pt idx="9">
                  <c:v>6.1414817556999992</c:v>
                </c:pt>
                <c:pt idx="10">
                  <c:v>6.84</c:v>
                </c:pt>
              </c:numCache>
            </c:numRef>
          </c:val>
          <c:extLst>
            <c:ext xmlns:c16="http://schemas.microsoft.com/office/drawing/2014/chart" uri="{C3380CC4-5D6E-409C-BE32-E72D297353CC}">
              <c16:uniqueId val="{00000001-8B66-4978-AF33-B554A9BC8A0E}"/>
            </c:ext>
          </c:extLst>
        </c:ser>
        <c:dLbls>
          <c:showLegendKey val="0"/>
          <c:showVal val="0"/>
          <c:showCatName val="0"/>
          <c:showSerName val="0"/>
          <c:showPercent val="0"/>
          <c:showBubbleSize val="0"/>
        </c:dLbls>
        <c:gapWidth val="60"/>
        <c:axId val="371057024"/>
        <c:axId val="371058560"/>
      </c:barChart>
      <c:catAx>
        <c:axId val="371057024"/>
        <c:scaling>
          <c:orientation val="minMax"/>
        </c:scaling>
        <c:delete val="0"/>
        <c:axPos val="b"/>
        <c:numFmt formatCode="General" sourceLinked="1"/>
        <c:majorTickMark val="none"/>
        <c:minorTickMark val="none"/>
        <c:tickLblPos val="nextTo"/>
        <c:spPr>
          <a:ln>
            <a:solidFill>
              <a:schemeClr val="bg1">
                <a:lumMod val="75000"/>
              </a:schemeClr>
            </a:solid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8560"/>
        <c:crosses val="autoZero"/>
        <c:auto val="0"/>
        <c:lblAlgn val="ctr"/>
        <c:lblOffset val="10"/>
        <c:noMultiLvlLbl val="1"/>
      </c:catAx>
      <c:valAx>
        <c:axId val="371058560"/>
        <c:scaling>
          <c:orientation val="minMax"/>
        </c:scaling>
        <c:delete val="0"/>
        <c:axPos val="l"/>
        <c:numFmt formatCode="&quot;$&quot;0" sourceLinked="0"/>
        <c:majorTickMark val="out"/>
        <c:minorTickMark val="none"/>
        <c:tickLblPos val="nextTo"/>
        <c:spPr>
          <a:noFill/>
          <a:ln>
            <a:noFill/>
          </a:ln>
        </c:spPr>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crossAx val="371057024"/>
        <c:crosses val="autoZero"/>
        <c:crossBetween val="between"/>
      </c:valAx>
      <c:spPr>
        <a:solidFill>
          <a:schemeClr val="bg1"/>
        </a:solidFill>
        <a:ln>
          <a:noFill/>
        </a:ln>
        <a:effectLst>
          <a:softEdge rad="31750"/>
        </a:effectLst>
      </c:spPr>
    </c:plotArea>
    <c:legend>
      <c:legendPos val="b"/>
      <c:overlay val="0"/>
      <c:txPr>
        <a:bodyPr/>
        <a:lstStyle/>
        <a:p>
          <a:pPr>
            <a:defRPr sz="1200" b="0" i="0" baseline="0">
              <a:solidFill>
                <a:schemeClr val="tx1"/>
              </a:solidFill>
              <a:latin typeface="Arial Narrow" panose="020B0604020202020204" pitchFamily="34" charset="0"/>
              <a:cs typeface="Arial Narrow" panose="020B0604020202020204" pitchFamily="34" charset="0"/>
            </a:defRPr>
          </a:pPr>
          <a:endParaRPr lang="en-US"/>
        </a:p>
      </c:txPr>
    </c:legend>
    <c:plotVisOnly val="1"/>
    <c:dispBlanksAs val="gap"/>
    <c:showDLblsOverMax val="0"/>
  </c:chart>
  <c:spPr>
    <a:solidFill>
      <a:schemeClr val="bg1"/>
    </a:solidFill>
    <a:ln>
      <a:noFill/>
    </a:ln>
  </c:spPr>
  <c:txPr>
    <a:bodyPr/>
    <a:lstStyle/>
    <a:p>
      <a:pPr>
        <a:defRPr>
          <a:solidFill>
            <a:srgbClr val="051C38"/>
          </a:solidFil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6317863248"/>
        </c:manualLayout>
      </c:layout>
      <c:barChart>
        <c:barDir val="col"/>
        <c:grouping val="clustered"/>
        <c:varyColors val="0"/>
        <c:ser>
          <c:idx val="2"/>
          <c:order val="1"/>
          <c:tx>
            <c:strRef>
              <c:f>'PE Deal Count Q'!$L$1</c:f>
              <c:strCache>
                <c:ptCount val="1"/>
                <c:pt idx="0">
                  <c:v>Count</c:v>
                </c:pt>
              </c:strCache>
            </c:strRef>
          </c:tx>
          <c:spPr>
            <a:solidFill>
              <a:srgbClr val="40C2C9"/>
            </a:solidFill>
          </c:spPr>
          <c:invertIfNegative val="0"/>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Q'!$L$6:$L$28</c:f>
              <c:numCache>
                <c:formatCode>#,##0</c:formatCode>
                <c:ptCount val="23"/>
                <c:pt idx="0">
                  <c:v>92</c:v>
                </c:pt>
                <c:pt idx="1">
                  <c:v>35</c:v>
                </c:pt>
                <c:pt idx="2">
                  <c:v>46</c:v>
                </c:pt>
                <c:pt idx="3">
                  <c:v>70</c:v>
                </c:pt>
                <c:pt idx="4">
                  <c:v>76</c:v>
                </c:pt>
                <c:pt idx="5">
                  <c:v>93</c:v>
                </c:pt>
                <c:pt idx="6">
                  <c:v>110</c:v>
                </c:pt>
                <c:pt idx="7">
                  <c:v>146</c:v>
                </c:pt>
                <c:pt idx="8">
                  <c:v>122</c:v>
                </c:pt>
                <c:pt idx="9">
                  <c:v>103</c:v>
                </c:pt>
                <c:pt idx="10">
                  <c:v>103</c:v>
                </c:pt>
                <c:pt idx="11">
                  <c:v>72</c:v>
                </c:pt>
                <c:pt idx="12">
                  <c:v>99</c:v>
                </c:pt>
                <c:pt idx="13">
                  <c:v>82</c:v>
                </c:pt>
                <c:pt idx="14">
                  <c:v>101</c:v>
                </c:pt>
                <c:pt idx="15">
                  <c:v>139</c:v>
                </c:pt>
                <c:pt idx="16" formatCode="#,##0.00">
                  <c:v>165</c:v>
                </c:pt>
                <c:pt idx="17" formatCode="#,##0.00">
                  <c:v>182</c:v>
                </c:pt>
                <c:pt idx="18" formatCode="#,##0.00">
                  <c:v>149</c:v>
                </c:pt>
                <c:pt idx="19" formatCode="#,##0.00">
                  <c:v>170</c:v>
                </c:pt>
                <c:pt idx="20" formatCode="#,##0.00">
                  <c:v>143</c:v>
                </c:pt>
                <c:pt idx="21" formatCode="General">
                  <c:v>123</c:v>
                </c:pt>
                <c:pt idx="22" formatCode="General">
                  <c:v>111</c:v>
                </c:pt>
              </c:numCache>
            </c:numRef>
          </c:val>
          <c:extLst>
            <c:ext xmlns:c16="http://schemas.microsoft.com/office/drawing/2014/chart" uri="{C3380CC4-5D6E-409C-BE32-E72D297353CC}">
              <c16:uniqueId val="{00000000-096A-4A5B-994B-0D070F95854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Q'!$K$1</c:f>
              <c:strCache>
                <c:ptCount val="1"/>
                <c:pt idx="0">
                  <c:v>Estimated volume</c:v>
                </c:pt>
              </c:strCache>
            </c:strRef>
          </c:tx>
          <c:spPr>
            <a:ln w="38100">
              <a:solidFill>
                <a:srgbClr val="F5C914"/>
              </a:solidFill>
            </a:ln>
          </c:spPr>
          <c:marker>
            <c:symbol val="none"/>
          </c:marker>
          <c:cat>
            <c:strRef>
              <c:f>'PE Deal Count Q'!$I$6:$I$28</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'PE Deal Count Q'!$K$6:$K$28</c:f>
              <c:numCache>
                <c:formatCode>#,##0.00</c:formatCode>
                <c:ptCount val="23"/>
                <c:pt idx="0">
                  <c:v>20.300001000000002</c:v>
                </c:pt>
                <c:pt idx="1">
                  <c:v>6.1985000000000001</c:v>
                </c:pt>
                <c:pt idx="2">
                  <c:v>9.9987999999999992</c:v>
                </c:pt>
                <c:pt idx="3">
                  <c:v>13.779250000000001</c:v>
                </c:pt>
                <c:pt idx="4">
                  <c:v>14.058021</c:v>
                </c:pt>
                <c:pt idx="5">
                  <c:v>21.1127</c:v>
                </c:pt>
                <c:pt idx="6">
                  <c:v>25.036500490000002</c:v>
                </c:pt>
                <c:pt idx="7">
                  <c:v>39.807279999999999</c:v>
                </c:pt>
                <c:pt idx="8">
                  <c:v>24.905174000000002</c:v>
                </c:pt>
                <c:pt idx="9">
                  <c:v>42.702645000000004</c:v>
                </c:pt>
                <c:pt idx="10">
                  <c:v>22.638790575000002</c:v>
                </c:pt>
                <c:pt idx="11">
                  <c:v>19.019814</c:v>
                </c:pt>
                <c:pt idx="12">
                  <c:v>19.766933999999999</c:v>
                </c:pt>
                <c:pt idx="13">
                  <c:v>20.433299999999999</c:v>
                </c:pt>
                <c:pt idx="14">
                  <c:v>39.119120578</c:v>
                </c:pt>
                <c:pt idx="15">
                  <c:v>41.496336999999997</c:v>
                </c:pt>
                <c:pt idx="16">
                  <c:v>44.603482501000002</c:v>
                </c:pt>
                <c:pt idx="17">
                  <c:v>60.901377999999994</c:v>
                </c:pt>
                <c:pt idx="18">
                  <c:v>53.008934539999998</c:v>
                </c:pt>
                <c:pt idx="19">
                  <c:v>49.897996051</c:v>
                </c:pt>
                <c:pt idx="20">
                  <c:v>41.023732076000002</c:v>
                </c:pt>
                <c:pt idx="21">
                  <c:v>45.951637175999998</c:v>
                </c:pt>
                <c:pt idx="22">
                  <c:v>30.175937999999999</c:v>
                </c:pt>
              </c:numCache>
            </c:numRef>
          </c:val>
          <c:smooth val="0"/>
          <c:extLst>
            <c:ext xmlns:c16="http://schemas.microsoft.com/office/drawing/2014/chart" uri="{C3380CC4-5D6E-409C-BE32-E72D297353CC}">
              <c16:uniqueId val="{00000001-096A-4A5B-994B-0D070F95854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21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30"/>
      </c:valAx>
      <c:valAx>
        <c:axId val="829221992"/>
        <c:scaling>
          <c:orientation val="minMax"/>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'PE Deal Count Q'!$K$29</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C255-4274-B18B-BC47E7DD057B}"/>
              </c:ext>
            </c:extLst>
          </c:dPt>
          <c:dPt>
            <c:idx val="6"/>
            <c:invertIfNegative val="0"/>
            <c:bubble3D val="0"/>
            <c:spPr>
              <a:solidFill>
                <a:srgbClr val="C3EDEB"/>
              </a:solidFill>
            </c:spPr>
            <c:extLst>
              <c:ext xmlns:c16="http://schemas.microsoft.com/office/drawing/2014/chart" uri="{C3380CC4-5D6E-409C-BE32-E72D297353CC}">
                <c16:uniqueId val="{00000001-C255-4274-B18B-BC47E7DD057B}"/>
              </c:ext>
            </c:extLst>
          </c:dPt>
          <c:cat>
            <c:strRef>
              <c:f>'PE Deal Count Q'!$I$30:$I$36</c:f>
              <c:strCache>
                <c:ptCount val="7"/>
                <c:pt idx="0">
                  <c:v>2020</c:v>
                </c:pt>
                <c:pt idx="1">
                  <c:v>2021</c:v>
                </c:pt>
                <c:pt idx="2">
                  <c:v>2022</c:v>
                </c:pt>
                <c:pt idx="3">
                  <c:v>2023</c:v>
                </c:pt>
                <c:pt idx="4">
                  <c:v>2024</c:v>
                </c:pt>
                <c:pt idx="5">
                  <c:v>YTD 2024</c:v>
                </c:pt>
                <c:pt idx="6">
                  <c:v>YTD 2025</c:v>
                </c:pt>
              </c:strCache>
            </c:strRef>
          </c:cat>
          <c:val>
            <c:numRef>
              <c:f>'PE Deal Count Q'!$K$30:$K$36</c:f>
              <c:numCache>
                <c:formatCode>General</c:formatCode>
                <c:ptCount val="7"/>
                <c:pt idx="0">
                  <c:v>243</c:v>
                </c:pt>
                <c:pt idx="1">
                  <c:v>425</c:v>
                </c:pt>
                <c:pt idx="2">
                  <c:v>400</c:v>
                </c:pt>
                <c:pt idx="3">
                  <c:v>421</c:v>
                </c:pt>
                <c:pt idx="4">
                  <c:v>666</c:v>
                </c:pt>
                <c:pt idx="5">
                  <c:v>446</c:v>
                </c:pt>
                <c:pt idx="6">
                  <c:v>338</c:v>
                </c:pt>
              </c:numCache>
            </c:numRef>
          </c:val>
          <c:extLst>
            <c:ext xmlns:c16="http://schemas.microsoft.com/office/drawing/2014/chart" uri="{C3380CC4-5D6E-409C-BE32-E72D297353CC}">
              <c16:uniqueId val="{00000000-FD5D-491D-A20C-CF989F97A199}"/>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'PE Deal Count Q'!$J$29</c:f>
              <c:strCache>
                <c:ptCount val="1"/>
                <c:pt idx="0">
                  <c:v>Volume</c:v>
                </c:pt>
              </c:strCache>
            </c:strRef>
          </c:tx>
          <c:spPr>
            <a:ln w="38100">
              <a:noFill/>
            </a:ln>
          </c:spPr>
          <c:marker>
            <c:spPr>
              <a:solidFill>
                <a:srgbClr val="FAF56B"/>
              </a:solidFill>
            </c:spPr>
          </c:marker>
          <c:dPt>
            <c:idx val="0"/>
            <c:marker>
              <c:spPr>
                <a:solidFill>
                  <a:srgbClr val="F5C914"/>
                </a:solidFill>
              </c:spPr>
            </c:marker>
            <c:bubble3D val="0"/>
            <c:extLst>
              <c:ext xmlns:c16="http://schemas.microsoft.com/office/drawing/2014/chart" uri="{C3380CC4-5D6E-409C-BE32-E72D297353CC}">
                <c16:uniqueId val="{00000006-C255-4274-B18B-BC47E7DD057B}"/>
              </c:ext>
            </c:extLst>
          </c:dPt>
          <c:dPt>
            <c:idx val="1"/>
            <c:marker>
              <c:spPr>
                <a:solidFill>
                  <a:srgbClr val="F5C914"/>
                </a:solidFill>
              </c:spPr>
            </c:marker>
            <c:bubble3D val="0"/>
            <c:extLst>
              <c:ext xmlns:c16="http://schemas.microsoft.com/office/drawing/2014/chart" uri="{C3380CC4-5D6E-409C-BE32-E72D297353CC}">
                <c16:uniqueId val="{00000005-C255-4274-B18B-BC47E7DD057B}"/>
              </c:ext>
            </c:extLst>
          </c:dPt>
          <c:dPt>
            <c:idx val="2"/>
            <c:marker>
              <c:spPr>
                <a:solidFill>
                  <a:srgbClr val="F5C914"/>
                </a:solidFill>
              </c:spPr>
            </c:marker>
            <c:bubble3D val="0"/>
            <c:extLst>
              <c:ext xmlns:c16="http://schemas.microsoft.com/office/drawing/2014/chart" uri="{C3380CC4-5D6E-409C-BE32-E72D297353CC}">
                <c16:uniqueId val="{00000004-C255-4274-B18B-BC47E7DD057B}"/>
              </c:ext>
            </c:extLst>
          </c:dPt>
          <c:dPt>
            <c:idx val="3"/>
            <c:marker>
              <c:spPr>
                <a:solidFill>
                  <a:srgbClr val="F5C914"/>
                </a:solidFill>
              </c:spPr>
            </c:marker>
            <c:bubble3D val="0"/>
            <c:extLst>
              <c:ext xmlns:c16="http://schemas.microsoft.com/office/drawing/2014/chart" uri="{C3380CC4-5D6E-409C-BE32-E72D297353CC}">
                <c16:uniqueId val="{00000003-C255-4274-B18B-BC47E7DD057B}"/>
              </c:ext>
            </c:extLst>
          </c:dPt>
          <c:dPt>
            <c:idx val="4"/>
            <c:marker>
              <c:spPr>
                <a:solidFill>
                  <a:srgbClr val="F5C914"/>
                </a:solidFill>
              </c:spPr>
            </c:marker>
            <c:bubble3D val="0"/>
            <c:extLst>
              <c:ext xmlns:c16="http://schemas.microsoft.com/office/drawing/2014/chart" uri="{C3380CC4-5D6E-409C-BE32-E72D297353CC}">
                <c16:uniqueId val="{00000002-C255-4274-B18B-BC47E7DD057B}"/>
              </c:ext>
            </c:extLst>
          </c:dPt>
          <c:cat>
            <c:strRef>
              <c:f>'PE Deal Count Q'!$I$30:$I$36</c:f>
              <c:strCache>
                <c:ptCount val="7"/>
                <c:pt idx="0">
                  <c:v>2020</c:v>
                </c:pt>
                <c:pt idx="1">
                  <c:v>2021</c:v>
                </c:pt>
                <c:pt idx="2">
                  <c:v>2022</c:v>
                </c:pt>
                <c:pt idx="3">
                  <c:v>2023</c:v>
                </c:pt>
                <c:pt idx="4">
                  <c:v>2024</c:v>
                </c:pt>
                <c:pt idx="5">
                  <c:v>YTD 2024</c:v>
                </c:pt>
                <c:pt idx="6">
                  <c:v>YTD 2025</c:v>
                </c:pt>
              </c:strCache>
            </c:strRef>
          </c:cat>
          <c:val>
            <c:numRef>
              <c:f>'PE Deal Count Q'!$J$30:$J$36</c:f>
              <c:numCache>
                <c:formatCode>#,##0.00</c:formatCode>
                <c:ptCount val="7"/>
                <c:pt idx="0">
                  <c:v>50.276550999999998</c:v>
                </c:pt>
                <c:pt idx="1">
                  <c:v>100.01450149</c:v>
                </c:pt>
                <c:pt idx="2">
                  <c:v>109.266423575</c:v>
                </c:pt>
                <c:pt idx="3">
                  <c:v>120.815691578</c:v>
                </c:pt>
                <c:pt idx="4">
                  <c:v>208.41179109199999</c:v>
                </c:pt>
                <c:pt idx="5">
                  <c:v>139.93592750100001</c:v>
                </c:pt>
                <c:pt idx="6">
                  <c:v>105.96020725199999</c:v>
                </c:pt>
              </c:numCache>
            </c:numRef>
          </c:val>
          <c:smooth val="0"/>
          <c:extLst>
            <c:ext xmlns:c16="http://schemas.microsoft.com/office/drawing/2014/chart" uri="{C3380CC4-5D6E-409C-BE32-E72D297353CC}">
              <c16:uniqueId val="{00000001-FD5D-491D-A20C-CF989F97A199}"/>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700"/>
        </c:scaling>
        <c:delete val="0"/>
        <c:axPos val="l"/>
        <c:numFmt formatCode="#,##0"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majorUnit val="100"/>
      </c:valAx>
      <c:valAx>
        <c:axId val="829221992"/>
        <c:scaling>
          <c:orientation val="minMax"/>
          <c:max val="21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0"/>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5409831008702324E-2"/>
          <c:y val="1.7806697773889383E-2"/>
          <c:w val="0.97459016899129769"/>
          <c:h val="0.81654102264994655"/>
        </c:manualLayout>
      </c:layout>
      <c:barChart>
        <c:barDir val="col"/>
        <c:grouping val="stacked"/>
        <c:varyColors val="0"/>
        <c:ser>
          <c:idx val="1"/>
          <c:order val="0"/>
          <c:tx>
            <c:strRef>
              <c:f>'Count of PE-backed DL'!$J$1</c:f>
              <c:strCache>
                <c:ptCount val="1"/>
                <c:pt idx="0">
                  <c:v>LBO / M&amp;A</c:v>
                </c:pt>
              </c:strCache>
            </c:strRef>
          </c:tx>
          <c:spPr>
            <a:solidFill>
              <a:srgbClr val="40C2C9"/>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DL'!$J$2:$J$24</c:f>
              <c:numCache>
                <c:formatCode>0</c:formatCode>
                <c:ptCount val="23"/>
                <c:pt idx="0">
                  <c:v>74</c:v>
                </c:pt>
                <c:pt idx="1">
                  <c:v>28</c:v>
                </c:pt>
                <c:pt idx="2">
                  <c:v>39</c:v>
                </c:pt>
                <c:pt idx="3">
                  <c:v>61</c:v>
                </c:pt>
                <c:pt idx="4">
                  <c:v>62</c:v>
                </c:pt>
                <c:pt idx="5">
                  <c:v>74</c:v>
                </c:pt>
                <c:pt idx="6">
                  <c:v>88</c:v>
                </c:pt>
                <c:pt idx="7">
                  <c:v>122</c:v>
                </c:pt>
                <c:pt idx="8">
                  <c:v>90</c:v>
                </c:pt>
                <c:pt idx="9">
                  <c:v>86</c:v>
                </c:pt>
                <c:pt idx="10">
                  <c:v>81</c:v>
                </c:pt>
                <c:pt idx="11">
                  <c:v>53</c:v>
                </c:pt>
                <c:pt idx="12" formatCode="General">
                  <c:v>84</c:v>
                </c:pt>
                <c:pt idx="13" formatCode="General">
                  <c:v>70</c:v>
                </c:pt>
                <c:pt idx="14" formatCode="General">
                  <c:v>75</c:v>
                </c:pt>
                <c:pt idx="15" formatCode="General">
                  <c:v>87</c:v>
                </c:pt>
                <c:pt idx="16" formatCode="General">
                  <c:v>114</c:v>
                </c:pt>
                <c:pt idx="17" formatCode="General">
                  <c:v>113</c:v>
                </c:pt>
                <c:pt idx="18" formatCode="General">
                  <c:v>99</c:v>
                </c:pt>
                <c:pt idx="19" formatCode="General">
                  <c:v>108</c:v>
                </c:pt>
                <c:pt idx="20" formatCode="General">
                  <c:v>95</c:v>
                </c:pt>
                <c:pt idx="21" formatCode="General">
                  <c:v>70</c:v>
                </c:pt>
                <c:pt idx="22" formatCode="General">
                  <c:v>68</c:v>
                </c:pt>
              </c:numCache>
            </c:numRef>
          </c:val>
          <c:extLst>
            <c:ext xmlns:c16="http://schemas.microsoft.com/office/drawing/2014/chart" uri="{C3380CC4-5D6E-409C-BE32-E72D297353CC}">
              <c16:uniqueId val="{00000000-24D5-4B7D-90DB-EE4952AE4DA0}"/>
            </c:ext>
          </c:extLst>
        </c:ser>
        <c:ser>
          <c:idx val="0"/>
          <c:order val="1"/>
          <c:tx>
            <c:strRef>
              <c:f>'Count of PE-backed DL'!$K$1</c:f>
              <c:strCache>
                <c:ptCount val="1"/>
                <c:pt idx="0">
                  <c:v>Refinancing</c:v>
                </c:pt>
              </c:strCache>
            </c:strRef>
          </c:tx>
          <c:spPr>
            <a:solidFill>
              <a:srgbClr val="C3EDEB"/>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DL'!$K$2:$K$24</c:f>
              <c:numCache>
                <c:formatCode>0</c:formatCode>
                <c:ptCount val="23"/>
                <c:pt idx="0">
                  <c:v>4</c:v>
                </c:pt>
                <c:pt idx="1">
                  <c:v>0</c:v>
                </c:pt>
                <c:pt idx="2">
                  <c:v>1</c:v>
                </c:pt>
                <c:pt idx="3">
                  <c:v>3</c:v>
                </c:pt>
                <c:pt idx="4">
                  <c:v>10</c:v>
                </c:pt>
                <c:pt idx="5">
                  <c:v>3</c:v>
                </c:pt>
                <c:pt idx="6">
                  <c:v>8</c:v>
                </c:pt>
                <c:pt idx="7">
                  <c:v>7</c:v>
                </c:pt>
                <c:pt idx="8">
                  <c:v>6</c:v>
                </c:pt>
                <c:pt idx="9">
                  <c:v>2</c:v>
                </c:pt>
                <c:pt idx="10">
                  <c:v>4</c:v>
                </c:pt>
                <c:pt idx="11">
                  <c:v>4</c:v>
                </c:pt>
                <c:pt idx="12" formatCode="General">
                  <c:v>2</c:v>
                </c:pt>
                <c:pt idx="13" formatCode="General">
                  <c:v>4</c:v>
                </c:pt>
                <c:pt idx="14" formatCode="General">
                  <c:v>14</c:v>
                </c:pt>
                <c:pt idx="15" formatCode="General">
                  <c:v>14</c:v>
                </c:pt>
                <c:pt idx="16" formatCode="General">
                  <c:v>17</c:v>
                </c:pt>
                <c:pt idx="17" formatCode="General">
                  <c:v>24</c:v>
                </c:pt>
                <c:pt idx="18" formatCode="General">
                  <c:v>23</c:v>
                </c:pt>
                <c:pt idx="19" formatCode="General">
                  <c:v>34</c:v>
                </c:pt>
                <c:pt idx="20" formatCode="General">
                  <c:v>18</c:v>
                </c:pt>
                <c:pt idx="21" formatCode="General">
                  <c:v>25</c:v>
                </c:pt>
                <c:pt idx="22" formatCode="General">
                  <c:v>14</c:v>
                </c:pt>
              </c:numCache>
            </c:numRef>
          </c:val>
          <c:extLst>
            <c:ext xmlns:c16="http://schemas.microsoft.com/office/drawing/2014/chart" uri="{C3380CC4-5D6E-409C-BE32-E72D297353CC}">
              <c16:uniqueId val="{00000001-24D5-4B7D-90DB-EE4952AE4DA0}"/>
            </c:ext>
          </c:extLst>
        </c:ser>
        <c:ser>
          <c:idx val="2"/>
          <c:order val="2"/>
          <c:tx>
            <c:strRef>
              <c:f>'Count of PE-backed DL'!$L$1</c:f>
              <c:strCache>
                <c:ptCount val="1"/>
                <c:pt idx="0">
                  <c:v>Recapitalization</c:v>
                </c:pt>
              </c:strCache>
            </c:strRef>
          </c:tx>
          <c:spPr>
            <a:solidFill>
              <a:srgbClr val="F5C914"/>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DL'!$L$2:$L$24</c:f>
              <c:numCache>
                <c:formatCode>0</c:formatCode>
                <c:ptCount val="23"/>
                <c:pt idx="0">
                  <c:v>8</c:v>
                </c:pt>
                <c:pt idx="1">
                  <c:v>2</c:v>
                </c:pt>
                <c:pt idx="2">
                  <c:v>4</c:v>
                </c:pt>
                <c:pt idx="3">
                  <c:v>3</c:v>
                </c:pt>
                <c:pt idx="4">
                  <c:v>1</c:v>
                </c:pt>
                <c:pt idx="5">
                  <c:v>10</c:v>
                </c:pt>
                <c:pt idx="6">
                  <c:v>9</c:v>
                </c:pt>
                <c:pt idx="7">
                  <c:v>12</c:v>
                </c:pt>
                <c:pt idx="8">
                  <c:v>12</c:v>
                </c:pt>
                <c:pt idx="9">
                  <c:v>6</c:v>
                </c:pt>
                <c:pt idx="10">
                  <c:v>8</c:v>
                </c:pt>
                <c:pt idx="11">
                  <c:v>8</c:v>
                </c:pt>
                <c:pt idx="12" formatCode="General">
                  <c:v>6</c:v>
                </c:pt>
                <c:pt idx="13" formatCode="General">
                  <c:v>3</c:v>
                </c:pt>
                <c:pt idx="14" formatCode="General">
                  <c:v>5</c:v>
                </c:pt>
                <c:pt idx="15" formatCode="General">
                  <c:v>15</c:v>
                </c:pt>
                <c:pt idx="16" formatCode="General">
                  <c:v>9</c:v>
                </c:pt>
                <c:pt idx="17" formatCode="General">
                  <c:v>15</c:v>
                </c:pt>
                <c:pt idx="18" formatCode="General">
                  <c:v>14</c:v>
                </c:pt>
                <c:pt idx="19" formatCode="General">
                  <c:v>17</c:v>
                </c:pt>
                <c:pt idx="20" formatCode="General">
                  <c:v>13</c:v>
                </c:pt>
                <c:pt idx="21" formatCode="General">
                  <c:v>13</c:v>
                </c:pt>
                <c:pt idx="22" formatCode="General">
                  <c:v>11</c:v>
                </c:pt>
              </c:numCache>
            </c:numRef>
          </c:val>
          <c:extLst>
            <c:ext xmlns:c16="http://schemas.microsoft.com/office/drawing/2014/chart" uri="{C3380CC4-5D6E-409C-BE32-E72D297353CC}">
              <c16:uniqueId val="{00000002-24D5-4B7D-90DB-EE4952AE4DA0}"/>
            </c:ext>
          </c:extLst>
        </c:ser>
        <c:ser>
          <c:idx val="3"/>
          <c:order val="3"/>
          <c:tx>
            <c:strRef>
              <c:f>'Count of PE-backed DL'!$M$1</c:f>
              <c:strCache>
                <c:ptCount val="1"/>
                <c:pt idx="0">
                  <c:v>Other</c:v>
                </c:pt>
              </c:strCache>
            </c:strRef>
          </c:tx>
          <c:spPr>
            <a:solidFill>
              <a:srgbClr val="E88F36"/>
            </a:solidFill>
          </c:spPr>
          <c:invertIfNegative val="0"/>
          <c:cat>
            <c:strRef>
              <c:f>'Count of PE-backed DL'!$I$2:$I$24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'Count of PE-backed DL'!$M$2:$M$24</c:f>
              <c:numCache>
                <c:formatCode>0</c:formatCode>
                <c:ptCount val="23"/>
                <c:pt idx="0">
                  <c:v>6</c:v>
                </c:pt>
                <c:pt idx="1">
                  <c:v>5</c:v>
                </c:pt>
                <c:pt idx="2">
                  <c:v>2</c:v>
                </c:pt>
                <c:pt idx="3">
                  <c:v>3</c:v>
                </c:pt>
                <c:pt idx="4">
                  <c:v>3</c:v>
                </c:pt>
                <c:pt idx="5">
                  <c:v>6</c:v>
                </c:pt>
                <c:pt idx="6">
                  <c:v>5</c:v>
                </c:pt>
                <c:pt idx="7">
                  <c:v>5</c:v>
                </c:pt>
                <c:pt idx="8">
                  <c:v>14</c:v>
                </c:pt>
                <c:pt idx="9">
                  <c:v>9</c:v>
                </c:pt>
                <c:pt idx="10">
                  <c:v>10</c:v>
                </c:pt>
                <c:pt idx="11">
                  <c:v>7</c:v>
                </c:pt>
                <c:pt idx="12" formatCode="General">
                  <c:v>7</c:v>
                </c:pt>
                <c:pt idx="13" formatCode="General">
                  <c:v>5</c:v>
                </c:pt>
                <c:pt idx="14" formatCode="General">
                  <c:v>7</c:v>
                </c:pt>
                <c:pt idx="15" formatCode="General">
                  <c:v>23</c:v>
                </c:pt>
                <c:pt idx="16" formatCode="General">
                  <c:v>25</c:v>
                </c:pt>
                <c:pt idx="17" formatCode="General">
                  <c:v>30</c:v>
                </c:pt>
                <c:pt idx="18" formatCode="General">
                  <c:v>13</c:v>
                </c:pt>
                <c:pt idx="19" formatCode="General">
                  <c:v>11</c:v>
                </c:pt>
                <c:pt idx="20" formatCode="General">
                  <c:v>17</c:v>
                </c:pt>
                <c:pt idx="21" formatCode="General">
                  <c:v>15</c:v>
                </c:pt>
                <c:pt idx="22" formatCode="General">
                  <c:v>18</c:v>
                </c:pt>
              </c:numCache>
            </c:numRef>
          </c:val>
          <c:extLst>
            <c:ext xmlns:c16="http://schemas.microsoft.com/office/drawing/2014/chart" uri="{C3380CC4-5D6E-409C-BE32-E72D297353CC}">
              <c16:uniqueId val="{00000003-24D5-4B7D-90DB-EE4952AE4DA0}"/>
            </c:ext>
          </c:extLst>
        </c:ser>
        <c:dLbls>
          <c:showLegendKey val="0"/>
          <c:showVal val="0"/>
          <c:showCatName val="0"/>
          <c:showSerName val="0"/>
          <c:showPercent val="0"/>
          <c:showBubbleSize val="0"/>
        </c:dLbls>
        <c:gapWidth val="60"/>
        <c:overlap val="100"/>
        <c:axId val="124988032"/>
        <c:axId val="124993920"/>
      </c:barChart>
      <c:dateAx>
        <c:axId val="124988032"/>
        <c:scaling>
          <c:orientation val="minMax"/>
        </c:scaling>
        <c:delete val="0"/>
        <c:axPos val="b"/>
        <c:numFmt formatCode="mmm\ yyyy" sourceLinked="0"/>
        <c:majorTickMark val="none"/>
        <c:minorTickMark val="none"/>
        <c:tickLblPos val="low"/>
        <c:spPr>
          <a:noFill/>
          <a:ln w="6350">
            <a:solidFill>
              <a:srgbClr val="FFFFFF"/>
            </a:solid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93920"/>
        <c:crosses val="autoZero"/>
        <c:auto val="1"/>
        <c:lblOffset val="0"/>
        <c:baseTimeUnit val="months"/>
        <c:majorTimeUnit val="months"/>
        <c:minorTimeUnit val="months"/>
      </c:dateAx>
      <c:valAx>
        <c:axId val="124993920"/>
        <c:scaling>
          <c:orientation val="minMax"/>
          <c:max val="225"/>
        </c:scaling>
        <c:delete val="0"/>
        <c:axPos val="l"/>
        <c:numFmt formatCode="General" sourceLinked="0"/>
        <c:majorTickMark val="out"/>
        <c:minorTickMark val="none"/>
        <c:tickLblPos val="nextTo"/>
        <c:spPr>
          <a:ln w="3175">
            <a:noFill/>
            <a:prstDash val="solid"/>
          </a:ln>
        </c:spPr>
        <c:txPr>
          <a:bodyPr rot="0" vert="horz"/>
          <a:lstStyle/>
          <a:p>
            <a:pPr>
              <a:defRPr sz="1200" b="0" i="0" u="none" strike="noStrike" baseline="0">
                <a:solidFill>
                  <a:srgbClr val="FFFFFF"/>
                </a:solidFill>
                <a:latin typeface="Arial Narrow"/>
                <a:ea typeface="Arial Narrow"/>
                <a:cs typeface="Arial Narrow"/>
              </a:defRPr>
            </a:pPr>
            <a:endParaRPr lang="en-US"/>
          </a:p>
        </c:txPr>
        <c:crossAx val="124988032"/>
        <c:crosses val="autoZero"/>
        <c:crossBetween val="between"/>
        <c:majorUnit val="25"/>
      </c:valAx>
      <c:spPr>
        <a:solidFill>
          <a:srgbClr val="051C38"/>
        </a:solidFill>
        <a:ln w="25400">
          <a:noFill/>
        </a:ln>
      </c:spPr>
    </c:plotArea>
    <c:legend>
      <c:legendPos val="r"/>
      <c:layout>
        <c:manualLayout>
          <c:xMode val="edge"/>
          <c:yMode val="edge"/>
          <c:x val="0.10789551069149528"/>
          <c:y val="7.4547001069310753E-2"/>
          <c:w val="0.12389245064746056"/>
          <c:h val="0.25869252454554292"/>
        </c:manualLayout>
      </c:layout>
      <c:overlay val="0"/>
      <c:txPr>
        <a:bodyPr/>
        <a:lstStyle/>
        <a:p>
          <a:pPr>
            <a:defRPr sz="1200" baseline="0">
              <a:solidFill>
                <a:schemeClr val="tx1"/>
              </a:solidFill>
            </a:defRPr>
          </a:pPr>
          <a:endParaRPr lang="en-US"/>
        </a:p>
      </c:txPr>
    </c:legend>
    <c:plotVisOnly val="1"/>
    <c:dispBlanksAs val="gap"/>
    <c:showDLblsOverMax val="0"/>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1507155898174055"/>
        </c:manualLayout>
      </c:layout>
      <c:barChart>
        <c:barDir val="col"/>
        <c:grouping val="clustered"/>
        <c:varyColors val="0"/>
        <c:ser>
          <c:idx val="2"/>
          <c:order val="1"/>
          <c:tx>
            <c:strRef>
              <c:f>'LBO Quarterly Volume (2)'!$K$1</c:f>
              <c:strCache>
                <c:ptCount val="1"/>
                <c:pt idx="0">
                  <c:v>Count</c:v>
                </c:pt>
              </c:strCache>
            </c:strRef>
          </c:tx>
          <c:spPr>
            <a:solidFill>
              <a:srgbClr val="40C2C9"/>
            </a:solidFill>
          </c:spPr>
          <c:invertIfNegative val="0"/>
          <c:cat>
            <c:strRef>
              <c:f>'LBO Quarterly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 (2)'!$K$2:$K$24</c:f>
              <c:numCache>
                <c:formatCode>#,##0</c:formatCode>
                <c:ptCount val="23"/>
                <c:pt idx="0">
                  <c:v>60</c:v>
                </c:pt>
                <c:pt idx="1">
                  <c:v>19</c:v>
                </c:pt>
                <c:pt idx="2">
                  <c:v>21</c:v>
                </c:pt>
                <c:pt idx="3">
                  <c:v>41</c:v>
                </c:pt>
                <c:pt idx="4">
                  <c:v>45</c:v>
                </c:pt>
                <c:pt idx="5">
                  <c:v>49</c:v>
                </c:pt>
                <c:pt idx="6">
                  <c:v>62</c:v>
                </c:pt>
                <c:pt idx="7">
                  <c:v>82</c:v>
                </c:pt>
                <c:pt idx="8">
                  <c:v>63</c:v>
                </c:pt>
                <c:pt idx="9">
                  <c:v>58</c:v>
                </c:pt>
                <c:pt idx="10">
                  <c:v>58</c:v>
                </c:pt>
                <c:pt idx="11">
                  <c:v>39</c:v>
                </c:pt>
                <c:pt idx="12">
                  <c:v>55</c:v>
                </c:pt>
                <c:pt idx="13">
                  <c:v>38</c:v>
                </c:pt>
                <c:pt idx="14">
                  <c:v>37</c:v>
                </c:pt>
                <c:pt idx="15">
                  <c:v>55</c:v>
                </c:pt>
                <c:pt idx="16" formatCode="#,##0.00">
                  <c:v>67</c:v>
                </c:pt>
                <c:pt idx="17" formatCode="#,##0.00">
                  <c:v>54</c:v>
                </c:pt>
                <c:pt idx="18" formatCode="#,##0.00">
                  <c:v>59</c:v>
                </c:pt>
                <c:pt idx="19" formatCode="#,##0.00">
                  <c:v>67</c:v>
                </c:pt>
                <c:pt idx="20" formatCode="#,##0.00">
                  <c:v>63</c:v>
                </c:pt>
                <c:pt idx="21" formatCode="General">
                  <c:v>50</c:v>
                </c:pt>
                <c:pt idx="22" formatCode="General">
                  <c:v>42</c:v>
                </c:pt>
              </c:numCache>
            </c:numRef>
          </c:val>
          <c:extLst>
            <c:ext xmlns:c16="http://schemas.microsoft.com/office/drawing/2014/chart" uri="{C3380CC4-5D6E-409C-BE32-E72D297353CC}">
              <c16:uniqueId val="{00000000-E279-49B0-9D99-9EC69077349D}"/>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 (2)'!$J$1</c:f>
              <c:strCache>
                <c:ptCount val="1"/>
                <c:pt idx="0">
                  <c:v>Volume</c:v>
                </c:pt>
              </c:strCache>
            </c:strRef>
          </c:tx>
          <c:spPr>
            <a:ln w="38100">
              <a:solidFill>
                <a:srgbClr val="F5C914"/>
              </a:solidFill>
            </a:ln>
          </c:spPr>
          <c:marker>
            <c:symbol val="none"/>
          </c:marker>
          <c:cat>
            <c:strRef>
              <c:f>'LBO Quarterly Volume (2)'!$I$2:$I$24</c:f>
              <c:strCache>
                <c:ptCount val="23"/>
                <c:pt idx="0">
                  <c:v>1Q20</c:v>
                </c:pt>
                <c:pt idx="1">
                  <c:v>2Q20</c:v>
                </c:pt>
                <c:pt idx="2">
                  <c:v>3Q20</c:v>
                </c:pt>
                <c:pt idx="3">
                  <c:v>4Q20</c:v>
                </c:pt>
                <c:pt idx="4">
                  <c:v>1Q21</c:v>
                </c:pt>
                <c:pt idx="5">
                  <c:v>2Q21</c:v>
                </c:pt>
                <c:pt idx="6">
                  <c:v>3Q21</c:v>
                </c:pt>
                <c:pt idx="7">
                  <c:v>4Q21</c:v>
                </c:pt>
                <c:pt idx="8">
                  <c:v>1Q22</c:v>
                </c:pt>
                <c:pt idx="9">
                  <c:v>2Q22</c:v>
                </c:pt>
                <c:pt idx="10">
                  <c:v>3Q22</c:v>
                </c:pt>
                <c:pt idx="11">
                  <c:v>4Q22</c:v>
                </c:pt>
                <c:pt idx="12">
                  <c:v>1Q23</c:v>
                </c:pt>
                <c:pt idx="13">
                  <c:v>2Q23</c:v>
                </c:pt>
                <c:pt idx="14">
                  <c:v>3Q23</c:v>
                </c:pt>
                <c:pt idx="15">
                  <c:v>4Q23</c:v>
                </c:pt>
                <c:pt idx="16">
                  <c:v>1Q24</c:v>
                </c:pt>
                <c:pt idx="17">
                  <c:v>2Q24</c:v>
                </c:pt>
                <c:pt idx="18">
                  <c:v>3Q24</c:v>
                </c:pt>
                <c:pt idx="19">
                  <c:v>4Q24</c:v>
                </c:pt>
                <c:pt idx="20">
                  <c:v>1Q25</c:v>
                </c:pt>
                <c:pt idx="21">
                  <c:v>2Q25</c:v>
                </c:pt>
                <c:pt idx="22">
                  <c:v>Last 3 Months</c:v>
                </c:pt>
              </c:strCache>
            </c:strRef>
          </c:cat>
          <c:val>
            <c:numRef>
              <c:f>'LBO Quarterly Volume (2)'!$J$2:$J$24</c:f>
              <c:numCache>
                <c:formatCode>#,##0.00</c:formatCode>
                <c:ptCount val="23"/>
                <c:pt idx="0">
                  <c:v>13.223201</c:v>
                </c:pt>
                <c:pt idx="1">
                  <c:v>4.0049999999999999</c:v>
                </c:pt>
                <c:pt idx="2">
                  <c:v>4.5266000000000002</c:v>
                </c:pt>
                <c:pt idx="3">
                  <c:v>8.1662499999999998</c:v>
                </c:pt>
                <c:pt idx="4">
                  <c:v>9.3157209999999999</c:v>
                </c:pt>
                <c:pt idx="5">
                  <c:v>13.96</c:v>
                </c:pt>
                <c:pt idx="6">
                  <c:v>14.253940489999998</c:v>
                </c:pt>
                <c:pt idx="7">
                  <c:v>22.569099999999999</c:v>
                </c:pt>
                <c:pt idx="8">
                  <c:v>12.043574000000001</c:v>
                </c:pt>
                <c:pt idx="9">
                  <c:v>29.817777</c:v>
                </c:pt>
                <c:pt idx="10">
                  <c:v>15.325911574999999</c:v>
                </c:pt>
                <c:pt idx="11">
                  <c:v>13.123200000000001</c:v>
                </c:pt>
                <c:pt idx="12">
                  <c:v>11.601988</c:v>
                </c:pt>
                <c:pt idx="13">
                  <c:v>13.39</c:v>
                </c:pt>
                <c:pt idx="14">
                  <c:v>10.87843112</c:v>
                </c:pt>
                <c:pt idx="15">
                  <c:v>15.492483</c:v>
                </c:pt>
                <c:pt idx="16">
                  <c:v>16.788736</c:v>
                </c:pt>
                <c:pt idx="17">
                  <c:v>18.977758999999999</c:v>
                </c:pt>
                <c:pt idx="18">
                  <c:v>16.824899539999997</c:v>
                </c:pt>
                <c:pt idx="19">
                  <c:v>20.497140000000002</c:v>
                </c:pt>
                <c:pt idx="20">
                  <c:v>16.948980915</c:v>
                </c:pt>
                <c:pt idx="21">
                  <c:v>21.47781282</c:v>
                </c:pt>
                <c:pt idx="22">
                  <c:v>11.074199999999999</c:v>
                </c:pt>
              </c:numCache>
            </c:numRef>
          </c:val>
          <c:smooth val="0"/>
          <c:extLst>
            <c:ext xmlns:c16="http://schemas.microsoft.com/office/drawing/2014/chart" uri="{C3380CC4-5D6E-409C-BE32-E72D297353CC}">
              <c16:uniqueId val="{00000001-E279-49B0-9D99-9EC69077349D}"/>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max val="100"/>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30"/>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2.2641225244571701E-2"/>
          <c:y val="2.3275858733211325E-2"/>
          <c:w val="0.95488121868289189"/>
          <c:h val="0.80903251676873711"/>
        </c:manualLayout>
      </c:layout>
      <c:barChart>
        <c:barDir val="col"/>
        <c:grouping val="clustered"/>
        <c:varyColors val="0"/>
        <c:ser>
          <c:idx val="2"/>
          <c:order val="1"/>
          <c:tx>
            <c:strRef>
              <c:f>'LBO Quarterly Volume'!$L$1</c:f>
              <c:strCache>
                <c:ptCount val="1"/>
                <c:pt idx="0">
                  <c:v>Count</c:v>
                </c:pt>
              </c:strCache>
            </c:strRef>
          </c:tx>
          <c:spPr>
            <a:solidFill>
              <a:srgbClr val="40C2C9"/>
            </a:solidFill>
          </c:spPr>
          <c:invertIfNegative val="0"/>
          <c:dPt>
            <c:idx val="5"/>
            <c:invertIfNegative val="0"/>
            <c:bubble3D val="0"/>
            <c:spPr>
              <a:solidFill>
                <a:srgbClr val="C3EDEB"/>
              </a:solidFill>
            </c:spPr>
            <c:extLst>
              <c:ext xmlns:c16="http://schemas.microsoft.com/office/drawing/2014/chart" uri="{C3380CC4-5D6E-409C-BE32-E72D297353CC}">
                <c16:uniqueId val="{00000000-8C20-4708-B106-83BB9158C270}"/>
              </c:ext>
            </c:extLst>
          </c:dPt>
          <c:dPt>
            <c:idx val="6"/>
            <c:invertIfNegative val="0"/>
            <c:bubble3D val="0"/>
            <c:spPr>
              <a:solidFill>
                <a:srgbClr val="C3EDEB"/>
              </a:solidFill>
            </c:spPr>
            <c:extLst>
              <c:ext xmlns:c16="http://schemas.microsoft.com/office/drawing/2014/chart" uri="{C3380CC4-5D6E-409C-BE32-E72D297353CC}">
                <c16:uniqueId val="{00000001-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Volume'!$L$26:$L$32</c:f>
              <c:numCache>
                <c:formatCode>General</c:formatCode>
                <c:ptCount val="7"/>
                <c:pt idx="0">
                  <c:v>141</c:v>
                </c:pt>
                <c:pt idx="1">
                  <c:v>238</c:v>
                </c:pt>
                <c:pt idx="2">
                  <c:v>218</c:v>
                </c:pt>
                <c:pt idx="3">
                  <c:v>185</c:v>
                </c:pt>
                <c:pt idx="4">
                  <c:v>247</c:v>
                </c:pt>
                <c:pt idx="5">
                  <c:v>156</c:v>
                </c:pt>
                <c:pt idx="6">
                  <c:v>143</c:v>
                </c:pt>
              </c:numCache>
            </c:numRef>
          </c:val>
          <c:extLst>
            <c:ext xmlns:c16="http://schemas.microsoft.com/office/drawing/2014/chart" uri="{C3380CC4-5D6E-409C-BE32-E72D297353CC}">
              <c16:uniqueId val="{00000000-B0D9-4376-8E6C-1DCD0AE49DEB}"/>
            </c:ext>
          </c:extLst>
        </c:ser>
        <c:dLbls>
          <c:showLegendKey val="0"/>
          <c:showVal val="0"/>
          <c:showCatName val="0"/>
          <c:showSerName val="0"/>
          <c:showPercent val="0"/>
          <c:showBubbleSize val="0"/>
        </c:dLbls>
        <c:gapWidth val="60"/>
        <c:axId val="123647488"/>
        <c:axId val="123649024"/>
        <c:extLst/>
      </c:barChart>
      <c:lineChart>
        <c:grouping val="standard"/>
        <c:varyColors val="0"/>
        <c:ser>
          <c:idx val="1"/>
          <c:order val="0"/>
          <c:tx>
            <c:strRef>
              <c:f>'LBO Quarterly Volume'!$K$1</c:f>
              <c:strCache>
                <c:ptCount val="1"/>
                <c:pt idx="0">
                  <c:v>Volume</c:v>
                </c:pt>
              </c:strCache>
            </c:strRef>
          </c:tx>
          <c:spPr>
            <a:ln w="38100">
              <a:noFill/>
            </a:ln>
          </c:spPr>
          <c:marker>
            <c:spPr>
              <a:solidFill>
                <a:srgbClr val="F5C914"/>
              </a:solidFill>
            </c:spPr>
          </c:marker>
          <c:dPt>
            <c:idx val="5"/>
            <c:marker>
              <c:spPr>
                <a:solidFill>
                  <a:srgbClr val="FAF56B"/>
                </a:solidFill>
              </c:spPr>
            </c:marker>
            <c:bubble3D val="0"/>
            <c:extLst>
              <c:ext xmlns:c16="http://schemas.microsoft.com/office/drawing/2014/chart" uri="{C3380CC4-5D6E-409C-BE32-E72D297353CC}">
                <c16:uniqueId val="{00000002-8C20-4708-B106-83BB9158C270}"/>
              </c:ext>
            </c:extLst>
          </c:dPt>
          <c:dPt>
            <c:idx val="6"/>
            <c:marker>
              <c:spPr>
                <a:solidFill>
                  <a:srgbClr val="FAF56B"/>
                </a:solidFill>
              </c:spPr>
            </c:marker>
            <c:bubble3D val="0"/>
            <c:extLst>
              <c:ext xmlns:c16="http://schemas.microsoft.com/office/drawing/2014/chart" uri="{C3380CC4-5D6E-409C-BE32-E72D297353CC}">
                <c16:uniqueId val="{00000003-8C20-4708-B106-83BB9158C270}"/>
              </c:ext>
            </c:extLst>
          </c:dPt>
          <c:cat>
            <c:strRef>
              <c:f>'LBO Quarterly Volume'!$I$26:$I$32</c:f>
              <c:strCache>
                <c:ptCount val="7"/>
                <c:pt idx="0">
                  <c:v>2020</c:v>
                </c:pt>
                <c:pt idx="1">
                  <c:v>2021</c:v>
                </c:pt>
                <c:pt idx="2">
                  <c:v>2022</c:v>
                </c:pt>
                <c:pt idx="3">
                  <c:v>2023</c:v>
                </c:pt>
                <c:pt idx="4">
                  <c:v>2024</c:v>
                </c:pt>
                <c:pt idx="5">
                  <c:v>YTD 2024</c:v>
                </c:pt>
                <c:pt idx="6">
                  <c:v>YTD 2025</c:v>
                </c:pt>
              </c:strCache>
            </c:strRef>
          </c:cat>
          <c:val>
            <c:numRef>
              <c:f>'LBO Quarterly Volume'!$K$26:$K$32</c:f>
              <c:numCache>
                <c:formatCode>#,##0.00</c:formatCode>
                <c:ptCount val="7"/>
                <c:pt idx="0">
                  <c:v>29.921050999999999</c:v>
                </c:pt>
                <c:pt idx="1">
                  <c:v>60.098761489999994</c:v>
                </c:pt>
                <c:pt idx="2">
                  <c:v>70.310462575000003</c:v>
                </c:pt>
                <c:pt idx="3">
                  <c:v>51.362902120000001</c:v>
                </c:pt>
                <c:pt idx="4">
                  <c:v>73.088534539999998</c:v>
                </c:pt>
                <c:pt idx="5">
                  <c:v>44.413778999999998</c:v>
                </c:pt>
                <c:pt idx="6">
                  <c:v>46.764293734999995</c:v>
                </c:pt>
              </c:numCache>
            </c:numRef>
          </c:val>
          <c:smooth val="0"/>
          <c:extLst>
            <c:ext xmlns:c16="http://schemas.microsoft.com/office/drawing/2014/chart" uri="{C3380CC4-5D6E-409C-BE32-E72D297353CC}">
              <c16:uniqueId val="{00000001-B0D9-4376-8E6C-1DCD0AE49DEB}"/>
            </c:ext>
          </c:extLst>
        </c:ser>
        <c:dLbls>
          <c:showLegendKey val="0"/>
          <c:showVal val="0"/>
          <c:showCatName val="0"/>
          <c:showSerName val="0"/>
          <c:showPercent val="0"/>
          <c:showBubbleSize val="0"/>
        </c:dLbls>
        <c:marker val="1"/>
        <c:smooth val="0"/>
        <c:axId val="829219696"/>
        <c:axId val="829221992"/>
      </c:lineChart>
      <c:catAx>
        <c:axId val="123647488"/>
        <c:scaling>
          <c:orientation val="minMax"/>
        </c:scaling>
        <c:delete val="0"/>
        <c:axPos val="b"/>
        <c:numFmt formatCode="[$-409]mmm\ yyyy;@" sourceLinked="0"/>
        <c:majorTickMark val="none"/>
        <c:minorTickMark val="none"/>
        <c:tickLblPos val="nextTo"/>
        <c:spPr>
          <a:noFill/>
          <a:ln w="6350">
            <a:solidFill>
              <a:schemeClr val="tx1"/>
            </a:solid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9024"/>
        <c:crosses val="autoZero"/>
        <c:auto val="0"/>
        <c:lblAlgn val="ctr"/>
        <c:lblOffset val="0"/>
        <c:noMultiLvlLbl val="0"/>
      </c:catAx>
      <c:valAx>
        <c:axId val="123649024"/>
        <c:scaling>
          <c:orientation val="minMax"/>
        </c:scaling>
        <c:delete val="0"/>
        <c:axPos val="l"/>
        <c:numFmt formatCode="General" sourceLinked="0"/>
        <c:majorTickMark val="out"/>
        <c:minorTickMark val="none"/>
        <c:tickLblPos val="low"/>
        <c:spPr>
          <a:noFill/>
          <a:ln w="3175">
            <a:noFill/>
            <a:prstDash val="solid"/>
          </a:ln>
        </c:spPr>
        <c:txPr>
          <a:bodyPr rot="0" vert="horz"/>
          <a:lstStyle/>
          <a:p>
            <a:pPr rtl="1">
              <a:defRPr sz="1200" b="0" i="0" u="none" strike="noStrike" baseline="0">
                <a:solidFill>
                  <a:schemeClr val="tx1"/>
                </a:solidFill>
                <a:latin typeface="Arial Narrow"/>
                <a:ea typeface="Arial Narrow"/>
                <a:cs typeface="Arial Narrow"/>
              </a:defRPr>
            </a:pPr>
            <a:endParaRPr lang="en-US"/>
          </a:p>
        </c:txPr>
        <c:crossAx val="123647488"/>
        <c:crosses val="autoZero"/>
        <c:crossBetween val="between"/>
      </c:valAx>
      <c:valAx>
        <c:axId val="829221992"/>
        <c:scaling>
          <c:orientation val="minMax"/>
          <c:max val="78"/>
        </c:scaling>
        <c:delete val="0"/>
        <c:axPos val="r"/>
        <c:numFmt formatCode="&quot;$&quot;#,##0" sourceLinked="0"/>
        <c:majorTickMark val="out"/>
        <c:minorTickMark val="none"/>
        <c:tickLblPos val="high"/>
        <c:spPr>
          <a:ln>
            <a:noFill/>
          </a:ln>
        </c:spPr>
        <c:txPr>
          <a:bodyPr/>
          <a:lstStyle/>
          <a:p>
            <a:pPr>
              <a:defRPr sz="1200" baseline="0">
                <a:solidFill>
                  <a:schemeClr val="tx1"/>
                </a:solidFill>
                <a:latin typeface="Arial Narrow"/>
                <a:ea typeface="Arial Narrow"/>
                <a:cs typeface="Arial Narrow"/>
              </a:defRPr>
            </a:pPr>
            <a:endParaRPr lang="en-US"/>
          </a:p>
        </c:txPr>
        <c:crossAx val="829219696"/>
        <c:crosses val="max"/>
        <c:crossBetween val="between"/>
        <c:majorUnit val="13"/>
      </c:valAx>
      <c:catAx>
        <c:axId val="829219696"/>
        <c:scaling>
          <c:orientation val="minMax"/>
        </c:scaling>
        <c:delete val="1"/>
        <c:axPos val="b"/>
        <c:numFmt formatCode="General" sourceLinked="1"/>
        <c:majorTickMark val="out"/>
        <c:minorTickMark val="none"/>
        <c:tickLblPos val="nextTo"/>
        <c:crossAx val="829221992"/>
        <c:crosses val="autoZero"/>
        <c:auto val="0"/>
        <c:lblAlgn val="ctr"/>
        <c:lblOffset val="100"/>
        <c:noMultiLvlLbl val="0"/>
      </c:catAx>
      <c:spPr>
        <a:solidFill>
          <a:srgbClr val="051C38"/>
        </a:solidFill>
        <a:ln w="25400">
          <a:noFill/>
        </a:ln>
      </c:spPr>
    </c:plotArea>
    <c:legend>
      <c:legendPos val="b"/>
      <c:overlay val="0"/>
      <c:txPr>
        <a:bodyPr/>
        <a:lstStyle/>
        <a:p>
          <a:pPr>
            <a:defRPr sz="1200" baseline="0">
              <a:solidFill>
                <a:schemeClr val="tx1"/>
              </a:solidFill>
              <a:latin typeface="Arial Narrow"/>
              <a:ea typeface="Arial Narrow"/>
              <a:cs typeface="Arial Narrow"/>
            </a:defRPr>
          </a:pPr>
          <a:endParaRPr lang="en-US"/>
        </a:p>
      </c:txPr>
    </c:legend>
    <c:plotVisOnly val="1"/>
    <c:dispBlanksAs val="gap"/>
    <c:showDLblsOverMax val="1"/>
  </c:chart>
  <c:spPr>
    <a:solidFill>
      <a:srgbClr val="051C38"/>
    </a:solidFill>
    <a:ln w="9525">
      <a:noFill/>
    </a:ln>
  </c:spPr>
  <c:txPr>
    <a:bodyPr/>
    <a:lstStyle/>
    <a:p>
      <a:pPr>
        <a:defRPr sz="2000" b="0" i="0" u="none" strike="noStrike" baseline="0">
          <a:solidFill>
            <a:srgbClr val="000000"/>
          </a:solidFill>
          <a:latin typeface="Arial Narrow"/>
          <a:ea typeface="Arial Narrow"/>
          <a:cs typeface="Arial Narrow"/>
        </a:defRPr>
      </a:pPr>
      <a:endParaRPr lang="en-US"/>
    </a:p>
  </c:txPr>
  <c:externalData r:id="rId1">
    <c:autoUpdate val="0"/>
  </c:externalData>
  <c:userShapes r:id="rId2"/>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490351348126937E-2"/>
          <c:y val="3.9892096821230683E-2"/>
          <c:w val="0.95009298198520642"/>
          <c:h val="0.72027777777777779"/>
        </c:manualLayout>
      </c:layout>
      <c:barChart>
        <c:barDir val="col"/>
        <c:grouping val="clustered"/>
        <c:varyColors val="0"/>
        <c:ser>
          <c:idx val="0"/>
          <c:order val="0"/>
          <c:tx>
            <c:strRef>
              <c:f>Sheet1!$B$1</c:f>
              <c:strCache>
                <c:ptCount val="1"/>
                <c:pt idx="0">
                  <c:v>2024</c:v>
                </c:pt>
              </c:strCache>
            </c:strRef>
          </c:tx>
          <c:spPr>
            <a:solidFill>
              <a:srgbClr val="C3EDEB"/>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Retail</c:v>
                </c:pt>
                <c:pt idx="6">
                  <c:v>Food &amp; Beverage</c:v>
                </c:pt>
                <c:pt idx="7">
                  <c:v>Transportation</c:v>
                </c:pt>
                <c:pt idx="8">
                  <c:v>Oil &amp; Gas</c:v>
                </c:pt>
                <c:pt idx="9">
                  <c:v>Chemicals</c:v>
                </c:pt>
              </c:strCache>
            </c:strRef>
          </c:cat>
          <c:val>
            <c:numRef>
              <c:f>Sheet1!$B$2:$B$11</c:f>
              <c:numCache>
                <c:formatCode>0%</c:formatCode>
                <c:ptCount val="10"/>
                <c:pt idx="0">
                  <c:v>0.15169660678642716</c:v>
                </c:pt>
                <c:pt idx="1">
                  <c:v>0.15968063872255489</c:v>
                </c:pt>
                <c:pt idx="2">
                  <c:v>0.20758483033932135</c:v>
                </c:pt>
                <c:pt idx="3">
                  <c:v>8.5828343313373259E-2</c:v>
                </c:pt>
                <c:pt idx="4">
                  <c:v>6.5868263473053898E-2</c:v>
                </c:pt>
                <c:pt idx="5">
                  <c:v>3.0938123752495009E-2</c:v>
                </c:pt>
                <c:pt idx="6">
                  <c:v>3.3932135728542916E-2</c:v>
                </c:pt>
                <c:pt idx="7">
                  <c:v>1.4970059880239521E-2</c:v>
                </c:pt>
                <c:pt idx="8">
                  <c:v>1.1976047904191617E-2</c:v>
                </c:pt>
                <c:pt idx="9">
                  <c:v>1.7964071856287425E-2</c:v>
                </c:pt>
              </c:numCache>
            </c:numRef>
          </c:val>
          <c:extLst>
            <c:ext xmlns:c16="http://schemas.microsoft.com/office/drawing/2014/chart" uri="{C3380CC4-5D6E-409C-BE32-E72D297353CC}">
              <c16:uniqueId val="{00000000-B65B-4A65-B042-AFFB92698C98}"/>
            </c:ext>
          </c:extLst>
        </c:ser>
        <c:ser>
          <c:idx val="1"/>
          <c:order val="1"/>
          <c:tx>
            <c:strRef>
              <c:f>Sheet1!$C$1</c:f>
              <c:strCache>
                <c:ptCount val="1"/>
                <c:pt idx="0">
                  <c:v>YTD 2025</c:v>
                </c:pt>
              </c:strCache>
            </c:strRef>
          </c:tx>
          <c:spPr>
            <a:solidFill>
              <a:srgbClr val="40C2C9"/>
            </a:solidFill>
            <a:ln>
              <a:noFill/>
            </a:ln>
            <a:effectLst/>
          </c:spPr>
          <c:invertIfNegative val="0"/>
          <c:cat>
            <c:strRef>
              <c:f>Sheet1!$A$2:$A$11</c:f>
              <c:strCache>
                <c:ptCount val="10"/>
                <c:pt idx="0">
                  <c:v>Healthcare</c:v>
                </c:pt>
                <c:pt idx="1">
                  <c:v>Computers &amp; Electronics</c:v>
                </c:pt>
                <c:pt idx="2">
                  <c:v>Services &amp; Leasing</c:v>
                </c:pt>
                <c:pt idx="3">
                  <c:v>Manufacturing &amp; Machinery</c:v>
                </c:pt>
                <c:pt idx="4">
                  <c:v>Building Materials</c:v>
                </c:pt>
                <c:pt idx="5">
                  <c:v>Retail</c:v>
                </c:pt>
                <c:pt idx="6">
                  <c:v>Food &amp; Beverage</c:v>
                </c:pt>
                <c:pt idx="7">
                  <c:v>Transportation</c:v>
                </c:pt>
                <c:pt idx="8">
                  <c:v>Oil &amp; Gas</c:v>
                </c:pt>
                <c:pt idx="9">
                  <c:v>Chemicals</c:v>
                </c:pt>
              </c:strCache>
            </c:strRef>
          </c:cat>
          <c:val>
            <c:numRef>
              <c:f>Sheet1!$C$2:$C$11</c:f>
              <c:numCache>
                <c:formatCode>0%</c:formatCode>
                <c:ptCount val="10"/>
                <c:pt idx="0">
                  <c:v>0.18213660245183888</c:v>
                </c:pt>
                <c:pt idx="1">
                  <c:v>0.18213660245183888</c:v>
                </c:pt>
                <c:pt idx="2">
                  <c:v>0.15936952714535901</c:v>
                </c:pt>
                <c:pt idx="3">
                  <c:v>8.0560420315236428E-2</c:v>
                </c:pt>
                <c:pt idx="4">
                  <c:v>6.3047285464098074E-2</c:v>
                </c:pt>
                <c:pt idx="5">
                  <c:v>3.6777583187390543E-2</c:v>
                </c:pt>
                <c:pt idx="6">
                  <c:v>3.6777583187390543E-2</c:v>
                </c:pt>
                <c:pt idx="7">
                  <c:v>2.276707530647986E-2</c:v>
                </c:pt>
                <c:pt idx="8">
                  <c:v>2.276707530647986E-2</c:v>
                </c:pt>
                <c:pt idx="9">
                  <c:v>2.1015761821366025E-2</c:v>
                </c:pt>
              </c:numCache>
            </c:numRef>
          </c:val>
          <c:extLst>
            <c:ext xmlns:c16="http://schemas.microsoft.com/office/drawing/2014/chart" uri="{C3380CC4-5D6E-409C-BE32-E72D297353CC}">
              <c16:uniqueId val="{00000001-B65B-4A65-B042-AFFB92698C98}"/>
            </c:ext>
          </c:extLst>
        </c:ser>
        <c:dLbls>
          <c:showLegendKey val="0"/>
          <c:showVal val="0"/>
          <c:showCatName val="0"/>
          <c:showSerName val="0"/>
          <c:showPercent val="0"/>
          <c:showBubbleSize val="0"/>
        </c:dLbls>
        <c:gapWidth val="60"/>
        <c:axId val="1457387280"/>
        <c:axId val="1457396880"/>
      </c:barChart>
      <c:catAx>
        <c:axId val="145738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96880"/>
        <c:crosses val="autoZero"/>
        <c:auto val="1"/>
        <c:lblAlgn val="ctr"/>
        <c:lblOffset val="100"/>
        <c:noMultiLvlLbl val="0"/>
      </c:catAx>
      <c:valAx>
        <c:axId val="1457396880"/>
        <c:scaling>
          <c:orientation val="minMax"/>
        </c:scaling>
        <c:delete val="0"/>
        <c:axPos val="l"/>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crossAx val="1457387280"/>
        <c:crosses val="autoZero"/>
        <c:crossBetween val="between"/>
      </c:valAx>
      <c:spPr>
        <a:noFill/>
        <a:ln>
          <a:noFill/>
        </a:ln>
        <a:effectLst/>
      </c:spPr>
    </c:plotArea>
    <c:legend>
      <c:legendPos val="b"/>
      <c:layout>
        <c:manualLayout>
          <c:xMode val="edge"/>
          <c:yMode val="edge"/>
          <c:x val="0.42570523144834166"/>
          <c:y val="0.91832118207446289"/>
          <c:w val="0.12481716774039607"/>
          <c:h val="6.004350150675610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Arial Narrow" panose="020B0606020202030204" pitchFamily="34"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125387735623957E-2"/>
          <c:y val="0.11462424496871527"/>
          <c:w val="0.91422877893104271"/>
          <c:h val="0.72348660000851273"/>
        </c:manualLayout>
      </c:layout>
      <c:scatterChart>
        <c:scatterStyle val="lineMarker"/>
        <c:varyColors val="0"/>
        <c:ser>
          <c:idx val="0"/>
          <c:order val="0"/>
          <c:tx>
            <c:strRef>
              <c:f>'New Issue Spreads'!$K$1</c:f>
              <c:strCache>
                <c:ptCount val="1"/>
                <c:pt idx="0">
                  <c:v>BSL B-minus rated</c:v>
                </c:pt>
              </c:strCache>
            </c:strRef>
          </c:tx>
          <c:spPr>
            <a:ln w="25400">
              <a:noFill/>
            </a:ln>
          </c:spPr>
          <c:marker>
            <c:symbol val="circle"/>
            <c:size val="5"/>
            <c:spPr>
              <a:solidFill>
                <a:srgbClr val="F5C914"/>
              </a:solidFill>
              <a:ln w="25400">
                <a:solidFill>
                  <a:srgbClr val="F5C914"/>
                </a:solidFill>
              </a:ln>
            </c:spPr>
          </c:marker>
          <c:dLbls>
            <c:delete val="1"/>
          </c:dLbls>
          <c:xVal>
            <c:numRef>
              <c:f>'New Issue Spreads'!$J$2:$J$758</c:f>
              <c:numCache>
                <c:formatCode>m/d/yyyy</c:formatCode>
                <c:ptCount val="757"/>
                <c:pt idx="0">
                  <c:v>45292</c:v>
                </c:pt>
                <c:pt idx="1">
                  <c:v>45292</c:v>
                </c:pt>
                <c:pt idx="2">
                  <c:v>45294</c:v>
                </c:pt>
                <c:pt idx="3">
                  <c:v>45294</c:v>
                </c:pt>
                <c:pt idx="4">
                  <c:v>45295</c:v>
                </c:pt>
                <c:pt idx="5">
                  <c:v>45296</c:v>
                </c:pt>
                <c:pt idx="6">
                  <c:v>45299</c:v>
                </c:pt>
                <c:pt idx="7">
                  <c:v>45299</c:v>
                </c:pt>
                <c:pt idx="8">
                  <c:v>45299</c:v>
                </c:pt>
                <c:pt idx="9">
                  <c:v>45300</c:v>
                </c:pt>
                <c:pt idx="10">
                  <c:v>45300</c:v>
                </c:pt>
                <c:pt idx="11">
                  <c:v>45300</c:v>
                </c:pt>
                <c:pt idx="12">
                  <c:v>45300</c:v>
                </c:pt>
                <c:pt idx="13">
                  <c:v>45301</c:v>
                </c:pt>
                <c:pt idx="14">
                  <c:v>45301</c:v>
                </c:pt>
                <c:pt idx="15">
                  <c:v>45302</c:v>
                </c:pt>
                <c:pt idx="16">
                  <c:v>45302</c:v>
                </c:pt>
                <c:pt idx="17">
                  <c:v>45302</c:v>
                </c:pt>
                <c:pt idx="18">
                  <c:v>45303</c:v>
                </c:pt>
                <c:pt idx="19">
                  <c:v>45303</c:v>
                </c:pt>
                <c:pt idx="20">
                  <c:v>45303</c:v>
                </c:pt>
                <c:pt idx="21">
                  <c:v>45303</c:v>
                </c:pt>
                <c:pt idx="22">
                  <c:v>45303</c:v>
                </c:pt>
                <c:pt idx="23">
                  <c:v>45303</c:v>
                </c:pt>
                <c:pt idx="24">
                  <c:v>45307</c:v>
                </c:pt>
                <c:pt idx="25">
                  <c:v>45308</c:v>
                </c:pt>
                <c:pt idx="26">
                  <c:v>45308</c:v>
                </c:pt>
                <c:pt idx="27">
                  <c:v>45309</c:v>
                </c:pt>
                <c:pt idx="28">
                  <c:v>45310</c:v>
                </c:pt>
                <c:pt idx="29">
                  <c:v>45310</c:v>
                </c:pt>
                <c:pt idx="30">
                  <c:v>45313</c:v>
                </c:pt>
                <c:pt idx="31">
                  <c:v>45313</c:v>
                </c:pt>
                <c:pt idx="32">
                  <c:v>45315</c:v>
                </c:pt>
                <c:pt idx="33">
                  <c:v>45315</c:v>
                </c:pt>
                <c:pt idx="34">
                  <c:v>45316</c:v>
                </c:pt>
                <c:pt idx="35">
                  <c:v>45317</c:v>
                </c:pt>
                <c:pt idx="36">
                  <c:v>45320</c:v>
                </c:pt>
                <c:pt idx="37">
                  <c:v>45320</c:v>
                </c:pt>
                <c:pt idx="38">
                  <c:v>45320</c:v>
                </c:pt>
                <c:pt idx="39">
                  <c:v>45320</c:v>
                </c:pt>
                <c:pt idx="40">
                  <c:v>45321</c:v>
                </c:pt>
                <c:pt idx="41">
                  <c:v>45322</c:v>
                </c:pt>
                <c:pt idx="42">
                  <c:v>45322</c:v>
                </c:pt>
                <c:pt idx="43">
                  <c:v>45322</c:v>
                </c:pt>
                <c:pt idx="44">
                  <c:v>45322</c:v>
                </c:pt>
                <c:pt idx="45">
                  <c:v>45322</c:v>
                </c:pt>
                <c:pt idx="46">
                  <c:v>45322</c:v>
                </c:pt>
                <c:pt idx="47">
                  <c:v>45322</c:v>
                </c:pt>
                <c:pt idx="48">
                  <c:v>45323</c:v>
                </c:pt>
                <c:pt idx="49">
                  <c:v>45323</c:v>
                </c:pt>
                <c:pt idx="50">
                  <c:v>45323</c:v>
                </c:pt>
                <c:pt idx="51">
                  <c:v>45324</c:v>
                </c:pt>
                <c:pt idx="52">
                  <c:v>45324</c:v>
                </c:pt>
                <c:pt idx="53">
                  <c:v>45328</c:v>
                </c:pt>
                <c:pt idx="54">
                  <c:v>45328</c:v>
                </c:pt>
                <c:pt idx="55">
                  <c:v>45328</c:v>
                </c:pt>
                <c:pt idx="56">
                  <c:v>45328</c:v>
                </c:pt>
                <c:pt idx="57">
                  <c:v>45329</c:v>
                </c:pt>
                <c:pt idx="58">
                  <c:v>45329</c:v>
                </c:pt>
                <c:pt idx="59">
                  <c:v>45329</c:v>
                </c:pt>
                <c:pt idx="60">
                  <c:v>45329</c:v>
                </c:pt>
                <c:pt idx="61">
                  <c:v>45329</c:v>
                </c:pt>
                <c:pt idx="62">
                  <c:v>45331</c:v>
                </c:pt>
                <c:pt idx="63">
                  <c:v>45331</c:v>
                </c:pt>
                <c:pt idx="64">
                  <c:v>45331</c:v>
                </c:pt>
                <c:pt idx="65">
                  <c:v>45331</c:v>
                </c:pt>
                <c:pt idx="66">
                  <c:v>45331</c:v>
                </c:pt>
                <c:pt idx="67">
                  <c:v>45331</c:v>
                </c:pt>
                <c:pt idx="68">
                  <c:v>45334</c:v>
                </c:pt>
                <c:pt idx="69">
                  <c:v>45334</c:v>
                </c:pt>
                <c:pt idx="70">
                  <c:v>45334</c:v>
                </c:pt>
                <c:pt idx="71">
                  <c:v>45336</c:v>
                </c:pt>
                <c:pt idx="72">
                  <c:v>45337</c:v>
                </c:pt>
                <c:pt idx="73">
                  <c:v>45337</c:v>
                </c:pt>
                <c:pt idx="74">
                  <c:v>45338</c:v>
                </c:pt>
                <c:pt idx="75">
                  <c:v>45338</c:v>
                </c:pt>
                <c:pt idx="76">
                  <c:v>45338</c:v>
                </c:pt>
                <c:pt idx="77">
                  <c:v>45343</c:v>
                </c:pt>
                <c:pt idx="78">
                  <c:v>45344</c:v>
                </c:pt>
                <c:pt idx="79">
                  <c:v>45348</c:v>
                </c:pt>
                <c:pt idx="80">
                  <c:v>45348</c:v>
                </c:pt>
                <c:pt idx="81">
                  <c:v>45348</c:v>
                </c:pt>
                <c:pt idx="82">
                  <c:v>45348</c:v>
                </c:pt>
                <c:pt idx="83">
                  <c:v>45349</c:v>
                </c:pt>
                <c:pt idx="84">
                  <c:v>45349</c:v>
                </c:pt>
                <c:pt idx="85">
                  <c:v>45351</c:v>
                </c:pt>
                <c:pt idx="86">
                  <c:v>45351</c:v>
                </c:pt>
                <c:pt idx="87">
                  <c:v>45351</c:v>
                </c:pt>
                <c:pt idx="88">
                  <c:v>45351</c:v>
                </c:pt>
                <c:pt idx="89">
                  <c:v>45351</c:v>
                </c:pt>
                <c:pt idx="90">
                  <c:v>45352</c:v>
                </c:pt>
                <c:pt idx="91">
                  <c:v>45352</c:v>
                </c:pt>
                <c:pt idx="92">
                  <c:v>45352</c:v>
                </c:pt>
                <c:pt idx="93">
                  <c:v>45352</c:v>
                </c:pt>
                <c:pt idx="94">
                  <c:v>45352</c:v>
                </c:pt>
                <c:pt idx="95">
                  <c:v>45352</c:v>
                </c:pt>
                <c:pt idx="96">
                  <c:v>45352</c:v>
                </c:pt>
                <c:pt idx="97">
                  <c:v>45352</c:v>
                </c:pt>
                <c:pt idx="98">
                  <c:v>45352</c:v>
                </c:pt>
                <c:pt idx="99">
                  <c:v>45352</c:v>
                </c:pt>
                <c:pt idx="100">
                  <c:v>45352</c:v>
                </c:pt>
                <c:pt idx="101">
                  <c:v>45356</c:v>
                </c:pt>
                <c:pt idx="102">
                  <c:v>45356</c:v>
                </c:pt>
                <c:pt idx="103">
                  <c:v>45357</c:v>
                </c:pt>
                <c:pt idx="104">
                  <c:v>45357</c:v>
                </c:pt>
                <c:pt idx="105">
                  <c:v>45358</c:v>
                </c:pt>
                <c:pt idx="106">
                  <c:v>45359</c:v>
                </c:pt>
                <c:pt idx="107">
                  <c:v>45359</c:v>
                </c:pt>
                <c:pt idx="108">
                  <c:v>45362</c:v>
                </c:pt>
                <c:pt idx="109">
                  <c:v>45363</c:v>
                </c:pt>
                <c:pt idx="110">
                  <c:v>45363</c:v>
                </c:pt>
                <c:pt idx="111">
                  <c:v>45364</c:v>
                </c:pt>
                <c:pt idx="112">
                  <c:v>45364</c:v>
                </c:pt>
                <c:pt idx="113">
                  <c:v>45365</c:v>
                </c:pt>
                <c:pt idx="114">
                  <c:v>45366</c:v>
                </c:pt>
                <c:pt idx="115">
                  <c:v>45366</c:v>
                </c:pt>
                <c:pt idx="116">
                  <c:v>45366</c:v>
                </c:pt>
                <c:pt idx="117">
                  <c:v>45366</c:v>
                </c:pt>
                <c:pt idx="118">
                  <c:v>45366</c:v>
                </c:pt>
                <c:pt idx="119">
                  <c:v>45366</c:v>
                </c:pt>
                <c:pt idx="120">
                  <c:v>45369</c:v>
                </c:pt>
                <c:pt idx="121">
                  <c:v>45369</c:v>
                </c:pt>
                <c:pt idx="122">
                  <c:v>45369</c:v>
                </c:pt>
                <c:pt idx="123">
                  <c:v>45371</c:v>
                </c:pt>
                <c:pt idx="124">
                  <c:v>45371</c:v>
                </c:pt>
                <c:pt idx="125">
                  <c:v>45372</c:v>
                </c:pt>
                <c:pt idx="126">
                  <c:v>45372</c:v>
                </c:pt>
                <c:pt idx="127">
                  <c:v>45373</c:v>
                </c:pt>
                <c:pt idx="128">
                  <c:v>45376</c:v>
                </c:pt>
                <c:pt idx="129">
                  <c:v>45376</c:v>
                </c:pt>
                <c:pt idx="130">
                  <c:v>45377</c:v>
                </c:pt>
                <c:pt idx="131">
                  <c:v>45378</c:v>
                </c:pt>
                <c:pt idx="132">
                  <c:v>45379</c:v>
                </c:pt>
                <c:pt idx="133">
                  <c:v>45379</c:v>
                </c:pt>
                <c:pt idx="134">
                  <c:v>45380</c:v>
                </c:pt>
                <c:pt idx="135">
                  <c:v>45380</c:v>
                </c:pt>
                <c:pt idx="136">
                  <c:v>45383</c:v>
                </c:pt>
                <c:pt idx="137">
                  <c:v>45383</c:v>
                </c:pt>
                <c:pt idx="138">
                  <c:v>45383</c:v>
                </c:pt>
                <c:pt idx="139">
                  <c:v>45383</c:v>
                </c:pt>
                <c:pt idx="140">
                  <c:v>45383</c:v>
                </c:pt>
                <c:pt idx="141">
                  <c:v>45383</c:v>
                </c:pt>
                <c:pt idx="142">
                  <c:v>45383</c:v>
                </c:pt>
                <c:pt idx="143">
                  <c:v>45383</c:v>
                </c:pt>
                <c:pt idx="144">
                  <c:v>45383</c:v>
                </c:pt>
                <c:pt idx="145">
                  <c:v>45384</c:v>
                </c:pt>
                <c:pt idx="146">
                  <c:v>45384</c:v>
                </c:pt>
                <c:pt idx="147">
                  <c:v>45384</c:v>
                </c:pt>
                <c:pt idx="148">
                  <c:v>45385</c:v>
                </c:pt>
                <c:pt idx="149">
                  <c:v>45385</c:v>
                </c:pt>
                <c:pt idx="150">
                  <c:v>45385</c:v>
                </c:pt>
                <c:pt idx="151">
                  <c:v>45386</c:v>
                </c:pt>
                <c:pt idx="152">
                  <c:v>45386</c:v>
                </c:pt>
                <c:pt idx="153">
                  <c:v>45387</c:v>
                </c:pt>
                <c:pt idx="154">
                  <c:v>45390</c:v>
                </c:pt>
                <c:pt idx="155">
                  <c:v>45390</c:v>
                </c:pt>
                <c:pt idx="156">
                  <c:v>45391</c:v>
                </c:pt>
                <c:pt idx="157">
                  <c:v>45392</c:v>
                </c:pt>
                <c:pt idx="158">
                  <c:v>45392</c:v>
                </c:pt>
                <c:pt idx="159">
                  <c:v>45393</c:v>
                </c:pt>
                <c:pt idx="160">
                  <c:v>45393</c:v>
                </c:pt>
                <c:pt idx="161">
                  <c:v>45397</c:v>
                </c:pt>
                <c:pt idx="162">
                  <c:v>45397</c:v>
                </c:pt>
                <c:pt idx="163">
                  <c:v>45398</c:v>
                </c:pt>
                <c:pt idx="164">
                  <c:v>45398</c:v>
                </c:pt>
                <c:pt idx="165">
                  <c:v>45401</c:v>
                </c:pt>
                <c:pt idx="166">
                  <c:v>45402</c:v>
                </c:pt>
                <c:pt idx="167">
                  <c:v>45402</c:v>
                </c:pt>
                <c:pt idx="168">
                  <c:v>45404</c:v>
                </c:pt>
                <c:pt idx="169">
                  <c:v>45404</c:v>
                </c:pt>
                <c:pt idx="170">
                  <c:v>45405</c:v>
                </c:pt>
                <c:pt idx="171">
                  <c:v>45405</c:v>
                </c:pt>
                <c:pt idx="172">
                  <c:v>45406</c:v>
                </c:pt>
                <c:pt idx="173">
                  <c:v>45406</c:v>
                </c:pt>
                <c:pt idx="174">
                  <c:v>45406</c:v>
                </c:pt>
                <c:pt idx="175">
                  <c:v>45407</c:v>
                </c:pt>
                <c:pt idx="176">
                  <c:v>45408</c:v>
                </c:pt>
                <c:pt idx="177">
                  <c:v>45410</c:v>
                </c:pt>
                <c:pt idx="178">
                  <c:v>45411</c:v>
                </c:pt>
                <c:pt idx="179">
                  <c:v>45411</c:v>
                </c:pt>
                <c:pt idx="180">
                  <c:v>45411</c:v>
                </c:pt>
                <c:pt idx="181">
                  <c:v>45412</c:v>
                </c:pt>
                <c:pt idx="182">
                  <c:v>45412</c:v>
                </c:pt>
                <c:pt idx="183">
                  <c:v>45413</c:v>
                </c:pt>
                <c:pt idx="184">
                  <c:v>45413</c:v>
                </c:pt>
                <c:pt idx="185">
                  <c:v>45413</c:v>
                </c:pt>
                <c:pt idx="186">
                  <c:v>45413</c:v>
                </c:pt>
                <c:pt idx="187">
                  <c:v>45413</c:v>
                </c:pt>
                <c:pt idx="188">
                  <c:v>45414</c:v>
                </c:pt>
                <c:pt idx="189">
                  <c:v>45414</c:v>
                </c:pt>
                <c:pt idx="190">
                  <c:v>45415</c:v>
                </c:pt>
                <c:pt idx="191">
                  <c:v>45417</c:v>
                </c:pt>
                <c:pt idx="192">
                  <c:v>45418</c:v>
                </c:pt>
                <c:pt idx="193">
                  <c:v>45418</c:v>
                </c:pt>
                <c:pt idx="194">
                  <c:v>45419</c:v>
                </c:pt>
                <c:pt idx="195">
                  <c:v>45419</c:v>
                </c:pt>
                <c:pt idx="196">
                  <c:v>45421</c:v>
                </c:pt>
                <c:pt idx="197">
                  <c:v>45421</c:v>
                </c:pt>
                <c:pt idx="198">
                  <c:v>45422</c:v>
                </c:pt>
                <c:pt idx="199">
                  <c:v>45422</c:v>
                </c:pt>
                <c:pt idx="200">
                  <c:v>45422</c:v>
                </c:pt>
                <c:pt idx="201">
                  <c:v>45422</c:v>
                </c:pt>
                <c:pt idx="202">
                  <c:v>45422</c:v>
                </c:pt>
                <c:pt idx="203">
                  <c:v>45425</c:v>
                </c:pt>
                <c:pt idx="204">
                  <c:v>45426</c:v>
                </c:pt>
                <c:pt idx="205">
                  <c:v>45426</c:v>
                </c:pt>
                <c:pt idx="206">
                  <c:v>45426</c:v>
                </c:pt>
                <c:pt idx="207">
                  <c:v>45427</c:v>
                </c:pt>
                <c:pt idx="208">
                  <c:v>45428</c:v>
                </c:pt>
                <c:pt idx="209">
                  <c:v>45429</c:v>
                </c:pt>
                <c:pt idx="210">
                  <c:v>45429</c:v>
                </c:pt>
                <c:pt idx="211">
                  <c:v>45432</c:v>
                </c:pt>
                <c:pt idx="212">
                  <c:v>45432</c:v>
                </c:pt>
                <c:pt idx="213">
                  <c:v>45433</c:v>
                </c:pt>
                <c:pt idx="214">
                  <c:v>45434</c:v>
                </c:pt>
                <c:pt idx="215">
                  <c:v>45436</c:v>
                </c:pt>
                <c:pt idx="216">
                  <c:v>45436</c:v>
                </c:pt>
                <c:pt idx="217">
                  <c:v>45436</c:v>
                </c:pt>
                <c:pt idx="218">
                  <c:v>45440</c:v>
                </c:pt>
                <c:pt idx="219">
                  <c:v>45440</c:v>
                </c:pt>
                <c:pt idx="220">
                  <c:v>45442</c:v>
                </c:pt>
                <c:pt idx="221">
                  <c:v>45443</c:v>
                </c:pt>
                <c:pt idx="222">
                  <c:v>45443</c:v>
                </c:pt>
                <c:pt idx="223">
                  <c:v>45443</c:v>
                </c:pt>
                <c:pt idx="224">
                  <c:v>45443</c:v>
                </c:pt>
                <c:pt idx="225">
                  <c:v>45443</c:v>
                </c:pt>
                <c:pt idx="226">
                  <c:v>45443</c:v>
                </c:pt>
                <c:pt idx="227">
                  <c:v>45443</c:v>
                </c:pt>
                <c:pt idx="228">
                  <c:v>45446</c:v>
                </c:pt>
                <c:pt idx="229">
                  <c:v>45446</c:v>
                </c:pt>
                <c:pt idx="230">
                  <c:v>45446</c:v>
                </c:pt>
                <c:pt idx="231">
                  <c:v>45447</c:v>
                </c:pt>
                <c:pt idx="232">
                  <c:v>45448</c:v>
                </c:pt>
                <c:pt idx="233">
                  <c:v>45448</c:v>
                </c:pt>
                <c:pt idx="234">
                  <c:v>45448</c:v>
                </c:pt>
                <c:pt idx="235">
                  <c:v>45448</c:v>
                </c:pt>
                <c:pt idx="236">
                  <c:v>45450</c:v>
                </c:pt>
                <c:pt idx="237">
                  <c:v>45450</c:v>
                </c:pt>
                <c:pt idx="238">
                  <c:v>45450</c:v>
                </c:pt>
                <c:pt idx="239">
                  <c:v>45450</c:v>
                </c:pt>
                <c:pt idx="240">
                  <c:v>45453</c:v>
                </c:pt>
                <c:pt idx="241">
                  <c:v>45453</c:v>
                </c:pt>
                <c:pt idx="242">
                  <c:v>45454</c:v>
                </c:pt>
                <c:pt idx="243">
                  <c:v>45454</c:v>
                </c:pt>
                <c:pt idx="244">
                  <c:v>45455</c:v>
                </c:pt>
                <c:pt idx="245">
                  <c:v>45456</c:v>
                </c:pt>
                <c:pt idx="246">
                  <c:v>45457</c:v>
                </c:pt>
                <c:pt idx="247">
                  <c:v>45457</c:v>
                </c:pt>
                <c:pt idx="248">
                  <c:v>45460</c:v>
                </c:pt>
                <c:pt idx="249">
                  <c:v>45460</c:v>
                </c:pt>
                <c:pt idx="250">
                  <c:v>45460</c:v>
                </c:pt>
                <c:pt idx="251">
                  <c:v>45461</c:v>
                </c:pt>
                <c:pt idx="252">
                  <c:v>45462</c:v>
                </c:pt>
                <c:pt idx="253">
                  <c:v>45464</c:v>
                </c:pt>
                <c:pt idx="254">
                  <c:v>45468</c:v>
                </c:pt>
                <c:pt idx="255">
                  <c:v>45468</c:v>
                </c:pt>
                <c:pt idx="256">
                  <c:v>45469</c:v>
                </c:pt>
                <c:pt idx="257">
                  <c:v>45470</c:v>
                </c:pt>
                <c:pt idx="258">
                  <c:v>45471</c:v>
                </c:pt>
                <c:pt idx="259">
                  <c:v>45471</c:v>
                </c:pt>
                <c:pt idx="260">
                  <c:v>45471</c:v>
                </c:pt>
                <c:pt idx="261">
                  <c:v>45471</c:v>
                </c:pt>
                <c:pt idx="262">
                  <c:v>45471</c:v>
                </c:pt>
                <c:pt idx="263">
                  <c:v>45471</c:v>
                </c:pt>
                <c:pt idx="264">
                  <c:v>45471</c:v>
                </c:pt>
                <c:pt idx="265">
                  <c:v>45474</c:v>
                </c:pt>
                <c:pt idx="266">
                  <c:v>45474</c:v>
                </c:pt>
                <c:pt idx="267">
                  <c:v>45474</c:v>
                </c:pt>
                <c:pt idx="268">
                  <c:v>45474</c:v>
                </c:pt>
                <c:pt idx="269">
                  <c:v>45474</c:v>
                </c:pt>
                <c:pt idx="270">
                  <c:v>45474</c:v>
                </c:pt>
                <c:pt idx="271">
                  <c:v>45474</c:v>
                </c:pt>
                <c:pt idx="272">
                  <c:v>45474</c:v>
                </c:pt>
                <c:pt idx="273">
                  <c:v>45474</c:v>
                </c:pt>
                <c:pt idx="274">
                  <c:v>45474</c:v>
                </c:pt>
                <c:pt idx="275">
                  <c:v>45474</c:v>
                </c:pt>
                <c:pt idx="276">
                  <c:v>45474</c:v>
                </c:pt>
                <c:pt idx="277">
                  <c:v>45474</c:v>
                </c:pt>
                <c:pt idx="278">
                  <c:v>45474</c:v>
                </c:pt>
                <c:pt idx="279">
                  <c:v>45475</c:v>
                </c:pt>
                <c:pt idx="280">
                  <c:v>45475</c:v>
                </c:pt>
                <c:pt idx="281">
                  <c:v>45475</c:v>
                </c:pt>
                <c:pt idx="282">
                  <c:v>45475</c:v>
                </c:pt>
                <c:pt idx="283">
                  <c:v>45475</c:v>
                </c:pt>
                <c:pt idx="284">
                  <c:v>45476</c:v>
                </c:pt>
                <c:pt idx="285">
                  <c:v>45478</c:v>
                </c:pt>
                <c:pt idx="286">
                  <c:v>45480</c:v>
                </c:pt>
                <c:pt idx="287">
                  <c:v>45481</c:v>
                </c:pt>
                <c:pt idx="288">
                  <c:v>45482</c:v>
                </c:pt>
                <c:pt idx="289">
                  <c:v>45482</c:v>
                </c:pt>
                <c:pt idx="290">
                  <c:v>45483</c:v>
                </c:pt>
                <c:pt idx="291">
                  <c:v>45483</c:v>
                </c:pt>
                <c:pt idx="292">
                  <c:v>45483</c:v>
                </c:pt>
                <c:pt idx="293">
                  <c:v>45484</c:v>
                </c:pt>
                <c:pt idx="294">
                  <c:v>45484</c:v>
                </c:pt>
                <c:pt idx="295">
                  <c:v>45485</c:v>
                </c:pt>
                <c:pt idx="296">
                  <c:v>45485</c:v>
                </c:pt>
                <c:pt idx="297">
                  <c:v>45485</c:v>
                </c:pt>
                <c:pt idx="298">
                  <c:v>45485</c:v>
                </c:pt>
                <c:pt idx="299">
                  <c:v>45488</c:v>
                </c:pt>
                <c:pt idx="300">
                  <c:v>45489</c:v>
                </c:pt>
                <c:pt idx="301">
                  <c:v>45489</c:v>
                </c:pt>
                <c:pt idx="302">
                  <c:v>45490</c:v>
                </c:pt>
                <c:pt idx="303">
                  <c:v>45491</c:v>
                </c:pt>
                <c:pt idx="304">
                  <c:v>45491</c:v>
                </c:pt>
                <c:pt idx="305">
                  <c:v>45495</c:v>
                </c:pt>
                <c:pt idx="306">
                  <c:v>45496</c:v>
                </c:pt>
                <c:pt idx="307">
                  <c:v>45497</c:v>
                </c:pt>
                <c:pt idx="308">
                  <c:v>45497</c:v>
                </c:pt>
                <c:pt idx="309">
                  <c:v>45497</c:v>
                </c:pt>
                <c:pt idx="310">
                  <c:v>45497</c:v>
                </c:pt>
                <c:pt idx="311">
                  <c:v>45497</c:v>
                </c:pt>
                <c:pt idx="312">
                  <c:v>45498</c:v>
                </c:pt>
                <c:pt idx="313">
                  <c:v>45498</c:v>
                </c:pt>
                <c:pt idx="314">
                  <c:v>45499</c:v>
                </c:pt>
                <c:pt idx="315">
                  <c:v>45502</c:v>
                </c:pt>
                <c:pt idx="316">
                  <c:v>45503</c:v>
                </c:pt>
                <c:pt idx="317">
                  <c:v>45504</c:v>
                </c:pt>
                <c:pt idx="318">
                  <c:v>45504</c:v>
                </c:pt>
                <c:pt idx="319">
                  <c:v>45504</c:v>
                </c:pt>
                <c:pt idx="320">
                  <c:v>45505</c:v>
                </c:pt>
                <c:pt idx="321">
                  <c:v>45505</c:v>
                </c:pt>
                <c:pt idx="322">
                  <c:v>45505</c:v>
                </c:pt>
                <c:pt idx="323">
                  <c:v>45505</c:v>
                </c:pt>
                <c:pt idx="324">
                  <c:v>45505</c:v>
                </c:pt>
                <c:pt idx="325">
                  <c:v>45505</c:v>
                </c:pt>
                <c:pt idx="326">
                  <c:v>45505</c:v>
                </c:pt>
                <c:pt idx="327">
                  <c:v>45505</c:v>
                </c:pt>
                <c:pt idx="328">
                  <c:v>45505</c:v>
                </c:pt>
                <c:pt idx="329">
                  <c:v>45506</c:v>
                </c:pt>
                <c:pt idx="330">
                  <c:v>45506</c:v>
                </c:pt>
                <c:pt idx="331">
                  <c:v>45506</c:v>
                </c:pt>
                <c:pt idx="332">
                  <c:v>45509</c:v>
                </c:pt>
                <c:pt idx="333">
                  <c:v>45510</c:v>
                </c:pt>
                <c:pt idx="334">
                  <c:v>45511</c:v>
                </c:pt>
                <c:pt idx="335">
                  <c:v>45511</c:v>
                </c:pt>
                <c:pt idx="336">
                  <c:v>45511</c:v>
                </c:pt>
                <c:pt idx="337">
                  <c:v>45512</c:v>
                </c:pt>
                <c:pt idx="338">
                  <c:v>45513</c:v>
                </c:pt>
                <c:pt idx="339">
                  <c:v>45513</c:v>
                </c:pt>
                <c:pt idx="340">
                  <c:v>45513</c:v>
                </c:pt>
                <c:pt idx="341">
                  <c:v>45513</c:v>
                </c:pt>
                <c:pt idx="342">
                  <c:v>45519</c:v>
                </c:pt>
                <c:pt idx="343">
                  <c:v>45519</c:v>
                </c:pt>
                <c:pt idx="344">
                  <c:v>45519</c:v>
                </c:pt>
                <c:pt idx="345">
                  <c:v>45523</c:v>
                </c:pt>
                <c:pt idx="346">
                  <c:v>45524</c:v>
                </c:pt>
                <c:pt idx="347">
                  <c:v>45524</c:v>
                </c:pt>
                <c:pt idx="348">
                  <c:v>45524</c:v>
                </c:pt>
                <c:pt idx="349">
                  <c:v>45525</c:v>
                </c:pt>
                <c:pt idx="350">
                  <c:v>45526</c:v>
                </c:pt>
                <c:pt idx="351">
                  <c:v>45526</c:v>
                </c:pt>
                <c:pt idx="352">
                  <c:v>45526</c:v>
                </c:pt>
                <c:pt idx="353">
                  <c:v>45527</c:v>
                </c:pt>
                <c:pt idx="354">
                  <c:v>45529</c:v>
                </c:pt>
                <c:pt idx="355">
                  <c:v>45531</c:v>
                </c:pt>
                <c:pt idx="356">
                  <c:v>45531</c:v>
                </c:pt>
                <c:pt idx="357">
                  <c:v>45533</c:v>
                </c:pt>
                <c:pt idx="358">
                  <c:v>45534</c:v>
                </c:pt>
                <c:pt idx="359">
                  <c:v>45534</c:v>
                </c:pt>
                <c:pt idx="360">
                  <c:v>45534</c:v>
                </c:pt>
                <c:pt idx="361">
                  <c:v>45534</c:v>
                </c:pt>
                <c:pt idx="362">
                  <c:v>45534</c:v>
                </c:pt>
                <c:pt idx="363">
                  <c:v>45536</c:v>
                </c:pt>
                <c:pt idx="364">
                  <c:v>45536</c:v>
                </c:pt>
                <c:pt idx="365">
                  <c:v>45539</c:v>
                </c:pt>
                <c:pt idx="366">
                  <c:v>45540</c:v>
                </c:pt>
                <c:pt idx="367">
                  <c:v>45540</c:v>
                </c:pt>
                <c:pt idx="368">
                  <c:v>45541</c:v>
                </c:pt>
                <c:pt idx="369">
                  <c:v>45541</c:v>
                </c:pt>
                <c:pt idx="370">
                  <c:v>45543</c:v>
                </c:pt>
                <c:pt idx="371">
                  <c:v>45544</c:v>
                </c:pt>
                <c:pt idx="372">
                  <c:v>45545</c:v>
                </c:pt>
                <c:pt idx="373">
                  <c:v>45545</c:v>
                </c:pt>
                <c:pt idx="374">
                  <c:v>45545</c:v>
                </c:pt>
                <c:pt idx="375">
                  <c:v>45545</c:v>
                </c:pt>
                <c:pt idx="376">
                  <c:v>45545</c:v>
                </c:pt>
                <c:pt idx="377">
                  <c:v>45547</c:v>
                </c:pt>
                <c:pt idx="378">
                  <c:v>45548</c:v>
                </c:pt>
                <c:pt idx="379">
                  <c:v>45551</c:v>
                </c:pt>
                <c:pt idx="380">
                  <c:v>45552</c:v>
                </c:pt>
                <c:pt idx="381">
                  <c:v>45552</c:v>
                </c:pt>
                <c:pt idx="382">
                  <c:v>45553</c:v>
                </c:pt>
                <c:pt idx="383">
                  <c:v>45554</c:v>
                </c:pt>
                <c:pt idx="384">
                  <c:v>45555</c:v>
                </c:pt>
                <c:pt idx="385">
                  <c:v>45558</c:v>
                </c:pt>
                <c:pt idx="386">
                  <c:v>45559</c:v>
                </c:pt>
                <c:pt idx="387">
                  <c:v>45559</c:v>
                </c:pt>
                <c:pt idx="388">
                  <c:v>45559</c:v>
                </c:pt>
                <c:pt idx="389">
                  <c:v>45560</c:v>
                </c:pt>
                <c:pt idx="390">
                  <c:v>45560</c:v>
                </c:pt>
                <c:pt idx="391">
                  <c:v>45561</c:v>
                </c:pt>
                <c:pt idx="392">
                  <c:v>45562</c:v>
                </c:pt>
                <c:pt idx="393">
                  <c:v>45565</c:v>
                </c:pt>
                <c:pt idx="394">
                  <c:v>45565</c:v>
                </c:pt>
                <c:pt idx="395">
                  <c:v>45565</c:v>
                </c:pt>
                <c:pt idx="396">
                  <c:v>45566</c:v>
                </c:pt>
                <c:pt idx="397">
                  <c:v>45566</c:v>
                </c:pt>
                <c:pt idx="398">
                  <c:v>45566</c:v>
                </c:pt>
                <c:pt idx="399">
                  <c:v>45566</c:v>
                </c:pt>
                <c:pt idx="400">
                  <c:v>45566</c:v>
                </c:pt>
                <c:pt idx="401">
                  <c:v>45566</c:v>
                </c:pt>
                <c:pt idx="402">
                  <c:v>45567</c:v>
                </c:pt>
                <c:pt idx="403">
                  <c:v>45569</c:v>
                </c:pt>
                <c:pt idx="404">
                  <c:v>45572</c:v>
                </c:pt>
                <c:pt idx="405">
                  <c:v>45572</c:v>
                </c:pt>
                <c:pt idx="406">
                  <c:v>45573</c:v>
                </c:pt>
                <c:pt idx="407">
                  <c:v>45573</c:v>
                </c:pt>
                <c:pt idx="408">
                  <c:v>45573</c:v>
                </c:pt>
                <c:pt idx="409">
                  <c:v>45576</c:v>
                </c:pt>
                <c:pt idx="410">
                  <c:v>45576</c:v>
                </c:pt>
                <c:pt idx="411">
                  <c:v>45579</c:v>
                </c:pt>
                <c:pt idx="412">
                  <c:v>45579</c:v>
                </c:pt>
                <c:pt idx="413">
                  <c:v>45580</c:v>
                </c:pt>
                <c:pt idx="414">
                  <c:v>45580</c:v>
                </c:pt>
                <c:pt idx="415">
                  <c:v>45580</c:v>
                </c:pt>
                <c:pt idx="416">
                  <c:v>45580</c:v>
                </c:pt>
                <c:pt idx="417">
                  <c:v>45580</c:v>
                </c:pt>
                <c:pt idx="418">
                  <c:v>45580</c:v>
                </c:pt>
                <c:pt idx="419">
                  <c:v>45581</c:v>
                </c:pt>
                <c:pt idx="420">
                  <c:v>45582</c:v>
                </c:pt>
                <c:pt idx="421">
                  <c:v>45582</c:v>
                </c:pt>
                <c:pt idx="422">
                  <c:v>45582</c:v>
                </c:pt>
                <c:pt idx="423">
                  <c:v>45583</c:v>
                </c:pt>
                <c:pt idx="424">
                  <c:v>45586</c:v>
                </c:pt>
                <c:pt idx="425">
                  <c:v>45587</c:v>
                </c:pt>
                <c:pt idx="426">
                  <c:v>45588</c:v>
                </c:pt>
                <c:pt idx="427">
                  <c:v>45589</c:v>
                </c:pt>
                <c:pt idx="428">
                  <c:v>45590</c:v>
                </c:pt>
                <c:pt idx="429">
                  <c:v>45590</c:v>
                </c:pt>
                <c:pt idx="430">
                  <c:v>45590</c:v>
                </c:pt>
                <c:pt idx="431">
                  <c:v>45593</c:v>
                </c:pt>
                <c:pt idx="432">
                  <c:v>45594</c:v>
                </c:pt>
                <c:pt idx="433">
                  <c:v>45595</c:v>
                </c:pt>
                <c:pt idx="434">
                  <c:v>45596</c:v>
                </c:pt>
                <c:pt idx="435">
                  <c:v>45596</c:v>
                </c:pt>
                <c:pt idx="436">
                  <c:v>45596</c:v>
                </c:pt>
                <c:pt idx="437">
                  <c:v>45596</c:v>
                </c:pt>
                <c:pt idx="438">
                  <c:v>45596</c:v>
                </c:pt>
                <c:pt idx="439">
                  <c:v>45596</c:v>
                </c:pt>
                <c:pt idx="440">
                  <c:v>45596</c:v>
                </c:pt>
                <c:pt idx="441">
                  <c:v>45596</c:v>
                </c:pt>
                <c:pt idx="442">
                  <c:v>45596</c:v>
                </c:pt>
                <c:pt idx="443">
                  <c:v>45596</c:v>
                </c:pt>
                <c:pt idx="444">
                  <c:v>45597</c:v>
                </c:pt>
                <c:pt idx="445">
                  <c:v>45597</c:v>
                </c:pt>
                <c:pt idx="446">
                  <c:v>45597</c:v>
                </c:pt>
                <c:pt idx="447">
                  <c:v>45597</c:v>
                </c:pt>
                <c:pt idx="448">
                  <c:v>45600</c:v>
                </c:pt>
                <c:pt idx="449">
                  <c:v>45601</c:v>
                </c:pt>
                <c:pt idx="450">
                  <c:v>45601</c:v>
                </c:pt>
                <c:pt idx="451">
                  <c:v>45601</c:v>
                </c:pt>
                <c:pt idx="452">
                  <c:v>45601</c:v>
                </c:pt>
                <c:pt idx="453">
                  <c:v>45602</c:v>
                </c:pt>
                <c:pt idx="454">
                  <c:v>45604</c:v>
                </c:pt>
                <c:pt idx="455">
                  <c:v>45604</c:v>
                </c:pt>
                <c:pt idx="456">
                  <c:v>45608</c:v>
                </c:pt>
                <c:pt idx="457">
                  <c:v>45609</c:v>
                </c:pt>
                <c:pt idx="458">
                  <c:v>45609</c:v>
                </c:pt>
                <c:pt idx="459">
                  <c:v>45610</c:v>
                </c:pt>
                <c:pt idx="460">
                  <c:v>45611</c:v>
                </c:pt>
                <c:pt idx="461">
                  <c:v>45611</c:v>
                </c:pt>
                <c:pt idx="462">
                  <c:v>45611</c:v>
                </c:pt>
                <c:pt idx="463">
                  <c:v>45611</c:v>
                </c:pt>
                <c:pt idx="464">
                  <c:v>45611</c:v>
                </c:pt>
                <c:pt idx="465">
                  <c:v>45611</c:v>
                </c:pt>
                <c:pt idx="466">
                  <c:v>45611</c:v>
                </c:pt>
                <c:pt idx="467">
                  <c:v>45611</c:v>
                </c:pt>
                <c:pt idx="468">
                  <c:v>45614</c:v>
                </c:pt>
                <c:pt idx="469">
                  <c:v>45615</c:v>
                </c:pt>
                <c:pt idx="470">
                  <c:v>45616</c:v>
                </c:pt>
                <c:pt idx="471">
                  <c:v>45616</c:v>
                </c:pt>
                <c:pt idx="472">
                  <c:v>45617</c:v>
                </c:pt>
                <c:pt idx="473">
                  <c:v>45617</c:v>
                </c:pt>
                <c:pt idx="474">
                  <c:v>45618</c:v>
                </c:pt>
                <c:pt idx="475">
                  <c:v>45618</c:v>
                </c:pt>
                <c:pt idx="476">
                  <c:v>45618</c:v>
                </c:pt>
                <c:pt idx="477">
                  <c:v>45618</c:v>
                </c:pt>
                <c:pt idx="478">
                  <c:v>45621</c:v>
                </c:pt>
                <c:pt idx="479">
                  <c:v>45622</c:v>
                </c:pt>
                <c:pt idx="480">
                  <c:v>45622</c:v>
                </c:pt>
                <c:pt idx="481">
                  <c:v>45622</c:v>
                </c:pt>
                <c:pt idx="482">
                  <c:v>45622</c:v>
                </c:pt>
                <c:pt idx="483">
                  <c:v>45623</c:v>
                </c:pt>
                <c:pt idx="484">
                  <c:v>45623</c:v>
                </c:pt>
                <c:pt idx="485">
                  <c:v>45623</c:v>
                </c:pt>
                <c:pt idx="486">
                  <c:v>45623</c:v>
                </c:pt>
                <c:pt idx="487">
                  <c:v>45625</c:v>
                </c:pt>
                <c:pt idx="488">
                  <c:v>45627</c:v>
                </c:pt>
                <c:pt idx="489">
                  <c:v>45627</c:v>
                </c:pt>
                <c:pt idx="490">
                  <c:v>45627</c:v>
                </c:pt>
                <c:pt idx="491">
                  <c:v>45628</c:v>
                </c:pt>
                <c:pt idx="492">
                  <c:v>45628</c:v>
                </c:pt>
                <c:pt idx="493">
                  <c:v>45628</c:v>
                </c:pt>
                <c:pt idx="494">
                  <c:v>45628</c:v>
                </c:pt>
                <c:pt idx="495">
                  <c:v>45628</c:v>
                </c:pt>
                <c:pt idx="496">
                  <c:v>45628</c:v>
                </c:pt>
                <c:pt idx="497">
                  <c:v>45628</c:v>
                </c:pt>
                <c:pt idx="498">
                  <c:v>45629</c:v>
                </c:pt>
                <c:pt idx="499">
                  <c:v>45629</c:v>
                </c:pt>
                <c:pt idx="500">
                  <c:v>45629</c:v>
                </c:pt>
                <c:pt idx="501">
                  <c:v>45629</c:v>
                </c:pt>
                <c:pt idx="502">
                  <c:v>45629</c:v>
                </c:pt>
                <c:pt idx="503">
                  <c:v>45630</c:v>
                </c:pt>
                <c:pt idx="504">
                  <c:v>45630</c:v>
                </c:pt>
                <c:pt idx="505">
                  <c:v>45631</c:v>
                </c:pt>
                <c:pt idx="506">
                  <c:v>45631</c:v>
                </c:pt>
                <c:pt idx="507">
                  <c:v>45632</c:v>
                </c:pt>
                <c:pt idx="508">
                  <c:v>45632</c:v>
                </c:pt>
                <c:pt idx="509">
                  <c:v>45632</c:v>
                </c:pt>
                <c:pt idx="510">
                  <c:v>45635</c:v>
                </c:pt>
                <c:pt idx="511">
                  <c:v>45635</c:v>
                </c:pt>
                <c:pt idx="512">
                  <c:v>45635</c:v>
                </c:pt>
                <c:pt idx="513">
                  <c:v>45636</c:v>
                </c:pt>
                <c:pt idx="514">
                  <c:v>45637</c:v>
                </c:pt>
                <c:pt idx="515">
                  <c:v>45638</c:v>
                </c:pt>
                <c:pt idx="516">
                  <c:v>45638</c:v>
                </c:pt>
                <c:pt idx="517">
                  <c:v>45639</c:v>
                </c:pt>
                <c:pt idx="518">
                  <c:v>45642</c:v>
                </c:pt>
                <c:pt idx="519">
                  <c:v>45642</c:v>
                </c:pt>
                <c:pt idx="520">
                  <c:v>45642</c:v>
                </c:pt>
                <c:pt idx="521">
                  <c:v>45642</c:v>
                </c:pt>
                <c:pt idx="522">
                  <c:v>45643</c:v>
                </c:pt>
                <c:pt idx="523">
                  <c:v>45643</c:v>
                </c:pt>
                <c:pt idx="524">
                  <c:v>45643</c:v>
                </c:pt>
                <c:pt idx="525">
                  <c:v>45644</c:v>
                </c:pt>
                <c:pt idx="526">
                  <c:v>45644</c:v>
                </c:pt>
                <c:pt idx="527">
                  <c:v>45645</c:v>
                </c:pt>
                <c:pt idx="528">
                  <c:v>45645</c:v>
                </c:pt>
                <c:pt idx="529">
                  <c:v>45645</c:v>
                </c:pt>
                <c:pt idx="530">
                  <c:v>45645</c:v>
                </c:pt>
                <c:pt idx="531">
                  <c:v>45645</c:v>
                </c:pt>
                <c:pt idx="532">
                  <c:v>45646</c:v>
                </c:pt>
                <c:pt idx="533">
                  <c:v>45646</c:v>
                </c:pt>
                <c:pt idx="534">
                  <c:v>45646</c:v>
                </c:pt>
                <c:pt idx="535">
                  <c:v>45646</c:v>
                </c:pt>
                <c:pt idx="536">
                  <c:v>45649</c:v>
                </c:pt>
                <c:pt idx="537">
                  <c:v>45649</c:v>
                </c:pt>
                <c:pt idx="538">
                  <c:v>45653</c:v>
                </c:pt>
                <c:pt idx="539">
                  <c:v>45653</c:v>
                </c:pt>
                <c:pt idx="540">
                  <c:v>45656</c:v>
                </c:pt>
                <c:pt idx="541">
                  <c:v>45656</c:v>
                </c:pt>
                <c:pt idx="542">
                  <c:v>45656</c:v>
                </c:pt>
                <c:pt idx="543">
                  <c:v>45656</c:v>
                </c:pt>
                <c:pt idx="544">
                  <c:v>45656</c:v>
                </c:pt>
                <c:pt idx="545">
                  <c:v>45657</c:v>
                </c:pt>
                <c:pt idx="546">
                  <c:v>45657</c:v>
                </c:pt>
                <c:pt idx="547">
                  <c:v>45657</c:v>
                </c:pt>
                <c:pt idx="548">
                  <c:v>45657</c:v>
                </c:pt>
                <c:pt idx="549">
                  <c:v>45657</c:v>
                </c:pt>
                <c:pt idx="550">
                  <c:v>45657</c:v>
                </c:pt>
                <c:pt idx="551">
                  <c:v>45657</c:v>
                </c:pt>
                <c:pt idx="552">
                  <c:v>45657</c:v>
                </c:pt>
                <c:pt idx="553">
                  <c:v>45658</c:v>
                </c:pt>
                <c:pt idx="554">
                  <c:v>45658</c:v>
                </c:pt>
                <c:pt idx="555">
                  <c:v>45658</c:v>
                </c:pt>
                <c:pt idx="556">
                  <c:v>45659</c:v>
                </c:pt>
                <c:pt idx="557">
                  <c:v>45659</c:v>
                </c:pt>
                <c:pt idx="558">
                  <c:v>45660</c:v>
                </c:pt>
                <c:pt idx="559">
                  <c:v>45660</c:v>
                </c:pt>
                <c:pt idx="560">
                  <c:v>45660</c:v>
                </c:pt>
                <c:pt idx="561">
                  <c:v>45661</c:v>
                </c:pt>
                <c:pt idx="562">
                  <c:v>45662</c:v>
                </c:pt>
                <c:pt idx="563">
                  <c:v>45663</c:v>
                </c:pt>
                <c:pt idx="564">
                  <c:v>45663</c:v>
                </c:pt>
                <c:pt idx="565">
                  <c:v>45664</c:v>
                </c:pt>
                <c:pt idx="566">
                  <c:v>45665</c:v>
                </c:pt>
                <c:pt idx="567">
                  <c:v>45665</c:v>
                </c:pt>
                <c:pt idx="568">
                  <c:v>45666</c:v>
                </c:pt>
                <c:pt idx="569">
                  <c:v>45667</c:v>
                </c:pt>
                <c:pt idx="570">
                  <c:v>45667</c:v>
                </c:pt>
                <c:pt idx="571">
                  <c:v>45670</c:v>
                </c:pt>
                <c:pt idx="572">
                  <c:v>45670</c:v>
                </c:pt>
                <c:pt idx="573">
                  <c:v>45670</c:v>
                </c:pt>
                <c:pt idx="574">
                  <c:v>45671</c:v>
                </c:pt>
                <c:pt idx="575">
                  <c:v>45672</c:v>
                </c:pt>
                <c:pt idx="576">
                  <c:v>45673</c:v>
                </c:pt>
                <c:pt idx="577">
                  <c:v>45673</c:v>
                </c:pt>
                <c:pt idx="578">
                  <c:v>45674</c:v>
                </c:pt>
                <c:pt idx="579">
                  <c:v>45674</c:v>
                </c:pt>
                <c:pt idx="580">
                  <c:v>45678</c:v>
                </c:pt>
                <c:pt idx="581">
                  <c:v>45678</c:v>
                </c:pt>
                <c:pt idx="582">
                  <c:v>45679</c:v>
                </c:pt>
                <c:pt idx="583">
                  <c:v>45679</c:v>
                </c:pt>
                <c:pt idx="584">
                  <c:v>45680</c:v>
                </c:pt>
                <c:pt idx="585">
                  <c:v>45680</c:v>
                </c:pt>
                <c:pt idx="586">
                  <c:v>45680</c:v>
                </c:pt>
                <c:pt idx="587">
                  <c:v>45681</c:v>
                </c:pt>
                <c:pt idx="588">
                  <c:v>45681</c:v>
                </c:pt>
                <c:pt idx="589">
                  <c:v>45684</c:v>
                </c:pt>
                <c:pt idx="590">
                  <c:v>45684</c:v>
                </c:pt>
                <c:pt idx="591">
                  <c:v>45685</c:v>
                </c:pt>
                <c:pt idx="592">
                  <c:v>45687</c:v>
                </c:pt>
                <c:pt idx="593">
                  <c:v>45688</c:v>
                </c:pt>
                <c:pt idx="594">
                  <c:v>45688</c:v>
                </c:pt>
                <c:pt idx="595">
                  <c:v>45688</c:v>
                </c:pt>
                <c:pt idx="596">
                  <c:v>45688</c:v>
                </c:pt>
                <c:pt idx="597">
                  <c:v>45688</c:v>
                </c:pt>
                <c:pt idx="598">
                  <c:v>45689</c:v>
                </c:pt>
                <c:pt idx="599">
                  <c:v>45689</c:v>
                </c:pt>
                <c:pt idx="600">
                  <c:v>45691</c:v>
                </c:pt>
                <c:pt idx="601">
                  <c:v>45691</c:v>
                </c:pt>
                <c:pt idx="602">
                  <c:v>45691</c:v>
                </c:pt>
                <c:pt idx="603">
                  <c:v>45691</c:v>
                </c:pt>
                <c:pt idx="604">
                  <c:v>45691</c:v>
                </c:pt>
                <c:pt idx="605">
                  <c:v>45692</c:v>
                </c:pt>
                <c:pt idx="606">
                  <c:v>45693</c:v>
                </c:pt>
                <c:pt idx="607">
                  <c:v>45694</c:v>
                </c:pt>
                <c:pt idx="608">
                  <c:v>45695</c:v>
                </c:pt>
                <c:pt idx="609">
                  <c:v>45698</c:v>
                </c:pt>
                <c:pt idx="610">
                  <c:v>45698</c:v>
                </c:pt>
                <c:pt idx="611">
                  <c:v>45699</c:v>
                </c:pt>
                <c:pt idx="612">
                  <c:v>45699</c:v>
                </c:pt>
                <c:pt idx="613">
                  <c:v>45701</c:v>
                </c:pt>
                <c:pt idx="614">
                  <c:v>45701</c:v>
                </c:pt>
                <c:pt idx="615">
                  <c:v>45706</c:v>
                </c:pt>
                <c:pt idx="616">
                  <c:v>45707</c:v>
                </c:pt>
                <c:pt idx="617">
                  <c:v>45708</c:v>
                </c:pt>
                <c:pt idx="618">
                  <c:v>45709</c:v>
                </c:pt>
                <c:pt idx="619">
                  <c:v>45712</c:v>
                </c:pt>
                <c:pt idx="620">
                  <c:v>45713</c:v>
                </c:pt>
                <c:pt idx="621">
                  <c:v>45713</c:v>
                </c:pt>
                <c:pt idx="622">
                  <c:v>45713</c:v>
                </c:pt>
                <c:pt idx="623">
                  <c:v>45714</c:v>
                </c:pt>
                <c:pt idx="624">
                  <c:v>45716</c:v>
                </c:pt>
                <c:pt idx="625">
                  <c:v>45716</c:v>
                </c:pt>
                <c:pt idx="626">
                  <c:v>45716</c:v>
                </c:pt>
                <c:pt idx="627">
                  <c:v>45716</c:v>
                </c:pt>
                <c:pt idx="628">
                  <c:v>45716</c:v>
                </c:pt>
                <c:pt idx="629">
                  <c:v>45716</c:v>
                </c:pt>
                <c:pt idx="630">
                  <c:v>45719</c:v>
                </c:pt>
                <c:pt idx="631">
                  <c:v>45720</c:v>
                </c:pt>
                <c:pt idx="632">
                  <c:v>45720</c:v>
                </c:pt>
                <c:pt idx="633">
                  <c:v>45721</c:v>
                </c:pt>
                <c:pt idx="634">
                  <c:v>45722</c:v>
                </c:pt>
                <c:pt idx="635">
                  <c:v>45723</c:v>
                </c:pt>
                <c:pt idx="636">
                  <c:v>45723</c:v>
                </c:pt>
                <c:pt idx="637">
                  <c:v>45723</c:v>
                </c:pt>
                <c:pt idx="638">
                  <c:v>45723</c:v>
                </c:pt>
                <c:pt idx="639">
                  <c:v>45723</c:v>
                </c:pt>
                <c:pt idx="640">
                  <c:v>45725</c:v>
                </c:pt>
                <c:pt idx="641">
                  <c:v>45727</c:v>
                </c:pt>
                <c:pt idx="642">
                  <c:v>45728</c:v>
                </c:pt>
                <c:pt idx="643">
                  <c:v>45728</c:v>
                </c:pt>
                <c:pt idx="644">
                  <c:v>45728</c:v>
                </c:pt>
                <c:pt idx="645">
                  <c:v>45729</c:v>
                </c:pt>
                <c:pt idx="646">
                  <c:v>45730</c:v>
                </c:pt>
                <c:pt idx="647">
                  <c:v>45733</c:v>
                </c:pt>
                <c:pt idx="648">
                  <c:v>45733</c:v>
                </c:pt>
                <c:pt idx="649">
                  <c:v>45733</c:v>
                </c:pt>
                <c:pt idx="650">
                  <c:v>45734</c:v>
                </c:pt>
                <c:pt idx="651">
                  <c:v>45735</c:v>
                </c:pt>
                <c:pt idx="652">
                  <c:v>45736</c:v>
                </c:pt>
                <c:pt idx="653">
                  <c:v>45737</c:v>
                </c:pt>
                <c:pt idx="654">
                  <c:v>45737</c:v>
                </c:pt>
                <c:pt idx="655">
                  <c:v>45737</c:v>
                </c:pt>
                <c:pt idx="656">
                  <c:v>45740</c:v>
                </c:pt>
                <c:pt idx="657">
                  <c:v>45740</c:v>
                </c:pt>
                <c:pt idx="658">
                  <c:v>45742</c:v>
                </c:pt>
                <c:pt idx="659">
                  <c:v>45744</c:v>
                </c:pt>
                <c:pt idx="660">
                  <c:v>45747</c:v>
                </c:pt>
                <c:pt idx="661">
                  <c:v>45747</c:v>
                </c:pt>
                <c:pt idx="662">
                  <c:v>45747</c:v>
                </c:pt>
                <c:pt idx="663">
                  <c:v>45747</c:v>
                </c:pt>
                <c:pt idx="664">
                  <c:v>45747</c:v>
                </c:pt>
                <c:pt idx="665">
                  <c:v>45747</c:v>
                </c:pt>
                <c:pt idx="666">
                  <c:v>45748</c:v>
                </c:pt>
                <c:pt idx="667">
                  <c:v>45748</c:v>
                </c:pt>
                <c:pt idx="668">
                  <c:v>45748</c:v>
                </c:pt>
                <c:pt idx="669">
                  <c:v>45750</c:v>
                </c:pt>
                <c:pt idx="670">
                  <c:v>45750</c:v>
                </c:pt>
                <c:pt idx="671">
                  <c:v>45751</c:v>
                </c:pt>
                <c:pt idx="672">
                  <c:v>45751</c:v>
                </c:pt>
                <c:pt idx="673">
                  <c:v>45754</c:v>
                </c:pt>
                <c:pt idx="674">
                  <c:v>45754</c:v>
                </c:pt>
                <c:pt idx="675">
                  <c:v>45754</c:v>
                </c:pt>
                <c:pt idx="676">
                  <c:v>45756</c:v>
                </c:pt>
                <c:pt idx="677">
                  <c:v>45756</c:v>
                </c:pt>
                <c:pt idx="678">
                  <c:v>45757</c:v>
                </c:pt>
                <c:pt idx="679">
                  <c:v>45757</c:v>
                </c:pt>
                <c:pt idx="680">
                  <c:v>45762</c:v>
                </c:pt>
                <c:pt idx="681">
                  <c:v>45769</c:v>
                </c:pt>
                <c:pt idx="682">
                  <c:v>45771</c:v>
                </c:pt>
                <c:pt idx="683">
                  <c:v>45771</c:v>
                </c:pt>
                <c:pt idx="684">
                  <c:v>45772</c:v>
                </c:pt>
                <c:pt idx="685">
                  <c:v>45775</c:v>
                </c:pt>
                <c:pt idx="686">
                  <c:v>45776</c:v>
                </c:pt>
                <c:pt idx="687">
                  <c:v>45776</c:v>
                </c:pt>
                <c:pt idx="688">
                  <c:v>45777</c:v>
                </c:pt>
                <c:pt idx="689">
                  <c:v>45778</c:v>
                </c:pt>
                <c:pt idx="690">
                  <c:v>45778</c:v>
                </c:pt>
                <c:pt idx="691">
                  <c:v>45778</c:v>
                </c:pt>
                <c:pt idx="692">
                  <c:v>45778</c:v>
                </c:pt>
                <c:pt idx="693">
                  <c:v>45779</c:v>
                </c:pt>
                <c:pt idx="694">
                  <c:v>45779</c:v>
                </c:pt>
                <c:pt idx="695">
                  <c:v>45779</c:v>
                </c:pt>
                <c:pt idx="696">
                  <c:v>45782</c:v>
                </c:pt>
                <c:pt idx="697">
                  <c:v>45783</c:v>
                </c:pt>
                <c:pt idx="698">
                  <c:v>45783</c:v>
                </c:pt>
                <c:pt idx="699">
                  <c:v>45786</c:v>
                </c:pt>
                <c:pt idx="700">
                  <c:v>45789</c:v>
                </c:pt>
                <c:pt idx="701">
                  <c:v>45789</c:v>
                </c:pt>
                <c:pt idx="702">
                  <c:v>45790</c:v>
                </c:pt>
                <c:pt idx="703">
                  <c:v>45793</c:v>
                </c:pt>
                <c:pt idx="704">
                  <c:v>45793</c:v>
                </c:pt>
                <c:pt idx="705">
                  <c:v>45796</c:v>
                </c:pt>
                <c:pt idx="706">
                  <c:v>45796</c:v>
                </c:pt>
                <c:pt idx="707">
                  <c:v>45797</c:v>
                </c:pt>
                <c:pt idx="708">
                  <c:v>45798</c:v>
                </c:pt>
                <c:pt idx="709">
                  <c:v>45798</c:v>
                </c:pt>
                <c:pt idx="710">
                  <c:v>45799</c:v>
                </c:pt>
                <c:pt idx="711">
                  <c:v>45800</c:v>
                </c:pt>
                <c:pt idx="712">
                  <c:v>45800</c:v>
                </c:pt>
                <c:pt idx="713">
                  <c:v>45800</c:v>
                </c:pt>
                <c:pt idx="714">
                  <c:v>45804</c:v>
                </c:pt>
                <c:pt idx="715">
                  <c:v>45807</c:v>
                </c:pt>
                <c:pt idx="716">
                  <c:v>45807</c:v>
                </c:pt>
                <c:pt idx="717">
                  <c:v>45809</c:v>
                </c:pt>
                <c:pt idx="718">
                  <c:v>45809</c:v>
                </c:pt>
                <c:pt idx="719">
                  <c:v>45809</c:v>
                </c:pt>
                <c:pt idx="720">
                  <c:v>45810</c:v>
                </c:pt>
                <c:pt idx="721">
                  <c:v>45811</c:v>
                </c:pt>
                <c:pt idx="722">
                  <c:v>45811</c:v>
                </c:pt>
                <c:pt idx="723">
                  <c:v>45812</c:v>
                </c:pt>
                <c:pt idx="724">
                  <c:v>45812</c:v>
                </c:pt>
                <c:pt idx="725">
                  <c:v>45812</c:v>
                </c:pt>
                <c:pt idx="726">
                  <c:v>45813</c:v>
                </c:pt>
                <c:pt idx="727">
                  <c:v>45813</c:v>
                </c:pt>
                <c:pt idx="728">
                  <c:v>45814</c:v>
                </c:pt>
                <c:pt idx="729">
                  <c:v>45817</c:v>
                </c:pt>
                <c:pt idx="730">
                  <c:v>45817</c:v>
                </c:pt>
                <c:pt idx="731">
                  <c:v>45818</c:v>
                </c:pt>
                <c:pt idx="732">
                  <c:v>45821</c:v>
                </c:pt>
                <c:pt idx="733">
                  <c:v>45821</c:v>
                </c:pt>
                <c:pt idx="734">
                  <c:v>45821</c:v>
                </c:pt>
                <c:pt idx="735">
                  <c:v>45824</c:v>
                </c:pt>
                <c:pt idx="736">
                  <c:v>45831</c:v>
                </c:pt>
                <c:pt idx="737">
                  <c:v>45832</c:v>
                </c:pt>
                <c:pt idx="738">
                  <c:v>45832</c:v>
                </c:pt>
                <c:pt idx="739">
                  <c:v>45833</c:v>
                </c:pt>
                <c:pt idx="740">
                  <c:v>45833</c:v>
                </c:pt>
                <c:pt idx="741">
                  <c:v>45835</c:v>
                </c:pt>
                <c:pt idx="742">
                  <c:v>45835</c:v>
                </c:pt>
                <c:pt idx="743">
                  <c:v>45835</c:v>
                </c:pt>
                <c:pt idx="744">
                  <c:v>45838</c:v>
                </c:pt>
                <c:pt idx="745">
                  <c:v>45838</c:v>
                </c:pt>
                <c:pt idx="746">
                  <c:v>45838</c:v>
                </c:pt>
                <c:pt idx="747">
                  <c:v>45839</c:v>
                </c:pt>
                <c:pt idx="748">
                  <c:v>45846</c:v>
                </c:pt>
                <c:pt idx="749">
                  <c:v>45856</c:v>
                </c:pt>
                <c:pt idx="750">
                  <c:v>45859</c:v>
                </c:pt>
                <c:pt idx="751">
                  <c:v>45860</c:v>
                </c:pt>
                <c:pt idx="752">
                  <c:v>45862</c:v>
                </c:pt>
                <c:pt idx="753">
                  <c:v>45866</c:v>
                </c:pt>
                <c:pt idx="754">
                  <c:v>45868</c:v>
                </c:pt>
                <c:pt idx="755">
                  <c:v>45875</c:v>
                </c:pt>
                <c:pt idx="756">
                  <c:v>45895</c:v>
                </c:pt>
              </c:numCache>
            </c:numRef>
          </c:xVal>
          <c:yVal>
            <c:numRef>
              <c:f>'New Issue Spreads'!$K$2:$K$758</c:f>
              <c:numCache>
                <c:formatCode>General</c:formatCode>
                <c:ptCount val="757"/>
                <c:pt idx="2">
                  <c:v>375</c:v>
                </c:pt>
                <c:pt idx="27">
                  <c:v>500</c:v>
                </c:pt>
                <c:pt idx="30">
                  <c:v>400</c:v>
                </c:pt>
                <c:pt idx="36">
                  <c:v>500</c:v>
                </c:pt>
                <c:pt idx="57">
                  <c:v>350</c:v>
                </c:pt>
                <c:pt idx="58">
                  <c:v>400</c:v>
                </c:pt>
                <c:pt idx="101">
                  <c:v>400</c:v>
                </c:pt>
                <c:pt idx="106">
                  <c:v>325</c:v>
                </c:pt>
                <c:pt idx="111">
                  <c:v>400</c:v>
                </c:pt>
                <c:pt idx="112">
                  <c:v>475</c:v>
                </c:pt>
                <c:pt idx="125">
                  <c:v>500</c:v>
                </c:pt>
                <c:pt idx="126">
                  <c:v>400</c:v>
                </c:pt>
                <c:pt idx="156">
                  <c:v>475</c:v>
                </c:pt>
                <c:pt idx="194">
                  <c:v>350</c:v>
                </c:pt>
                <c:pt idx="196">
                  <c:v>350</c:v>
                </c:pt>
                <c:pt idx="213">
                  <c:v>325</c:v>
                </c:pt>
                <c:pt idx="228">
                  <c:v>375</c:v>
                </c:pt>
                <c:pt idx="231">
                  <c:v>375</c:v>
                </c:pt>
                <c:pt idx="236">
                  <c:v>550</c:v>
                </c:pt>
                <c:pt idx="244">
                  <c:v>350</c:v>
                </c:pt>
                <c:pt idx="245">
                  <c:v>325</c:v>
                </c:pt>
                <c:pt idx="246">
                  <c:v>525</c:v>
                </c:pt>
                <c:pt idx="253">
                  <c:v>375</c:v>
                </c:pt>
                <c:pt idx="287">
                  <c:v>325</c:v>
                </c:pt>
                <c:pt idx="300">
                  <c:v>350</c:v>
                </c:pt>
                <c:pt idx="301">
                  <c:v>375</c:v>
                </c:pt>
                <c:pt idx="302">
                  <c:v>375</c:v>
                </c:pt>
                <c:pt idx="305">
                  <c:v>437.5</c:v>
                </c:pt>
                <c:pt idx="306">
                  <c:v>525</c:v>
                </c:pt>
                <c:pt idx="316">
                  <c:v>325</c:v>
                </c:pt>
                <c:pt idx="320">
                  <c:v>450</c:v>
                </c:pt>
                <c:pt idx="334">
                  <c:v>500</c:v>
                </c:pt>
                <c:pt idx="365">
                  <c:v>300</c:v>
                </c:pt>
                <c:pt idx="366">
                  <c:v>400</c:v>
                </c:pt>
                <c:pt idx="371">
                  <c:v>500</c:v>
                </c:pt>
                <c:pt idx="372">
                  <c:v>350</c:v>
                </c:pt>
                <c:pt idx="377">
                  <c:v>350</c:v>
                </c:pt>
                <c:pt idx="379">
                  <c:v>325</c:v>
                </c:pt>
                <c:pt idx="380">
                  <c:v>375</c:v>
                </c:pt>
                <c:pt idx="386">
                  <c:v>400</c:v>
                </c:pt>
                <c:pt idx="389">
                  <c:v>500</c:v>
                </c:pt>
                <c:pt idx="391">
                  <c:v>325</c:v>
                </c:pt>
                <c:pt idx="393">
                  <c:v>425</c:v>
                </c:pt>
                <c:pt idx="406">
                  <c:v>350</c:v>
                </c:pt>
                <c:pt idx="413">
                  <c:v>325</c:v>
                </c:pt>
                <c:pt idx="419">
                  <c:v>500</c:v>
                </c:pt>
                <c:pt idx="424">
                  <c:v>325</c:v>
                </c:pt>
                <c:pt idx="431">
                  <c:v>375</c:v>
                </c:pt>
                <c:pt idx="432">
                  <c:v>300</c:v>
                </c:pt>
                <c:pt idx="456">
                  <c:v>375</c:v>
                </c:pt>
                <c:pt idx="457">
                  <c:v>350</c:v>
                </c:pt>
                <c:pt idx="468">
                  <c:v>425</c:v>
                </c:pt>
                <c:pt idx="470">
                  <c:v>450</c:v>
                </c:pt>
                <c:pt idx="491">
                  <c:v>450</c:v>
                </c:pt>
                <c:pt idx="498">
                  <c:v>375</c:v>
                </c:pt>
                <c:pt idx="503">
                  <c:v>425</c:v>
                </c:pt>
                <c:pt idx="504">
                  <c:v>425</c:v>
                </c:pt>
                <c:pt idx="505">
                  <c:v>350</c:v>
                </c:pt>
                <c:pt idx="510">
                  <c:v>400</c:v>
                </c:pt>
                <c:pt idx="511">
                  <c:v>425</c:v>
                </c:pt>
                <c:pt idx="512">
                  <c:v>350</c:v>
                </c:pt>
                <c:pt idx="514">
                  <c:v>325</c:v>
                </c:pt>
                <c:pt idx="565">
                  <c:v>400</c:v>
                </c:pt>
                <c:pt idx="580">
                  <c:v>500</c:v>
                </c:pt>
                <c:pt idx="589">
                  <c:v>375</c:v>
                </c:pt>
                <c:pt idx="591">
                  <c:v>300</c:v>
                </c:pt>
                <c:pt idx="600">
                  <c:v>350</c:v>
                </c:pt>
                <c:pt idx="609">
                  <c:v>425</c:v>
                </c:pt>
                <c:pt idx="615">
                  <c:v>300</c:v>
                </c:pt>
                <c:pt idx="619">
                  <c:v>300</c:v>
                </c:pt>
                <c:pt idx="630">
                  <c:v>400</c:v>
                </c:pt>
                <c:pt idx="633">
                  <c:v>475</c:v>
                </c:pt>
                <c:pt idx="685">
                  <c:v>525</c:v>
                </c:pt>
                <c:pt idx="696">
                  <c:v>400</c:v>
                </c:pt>
                <c:pt idx="700">
                  <c:v>300</c:v>
                </c:pt>
                <c:pt idx="701">
                  <c:v>350</c:v>
                </c:pt>
                <c:pt idx="702">
                  <c:v>475</c:v>
                </c:pt>
                <c:pt idx="705">
                  <c:v>425</c:v>
                </c:pt>
                <c:pt idx="706">
                  <c:v>250</c:v>
                </c:pt>
                <c:pt idx="721">
                  <c:v>375</c:v>
                </c:pt>
                <c:pt idx="722">
                  <c:v>300</c:v>
                </c:pt>
                <c:pt idx="723">
                  <c:v>300</c:v>
                </c:pt>
                <c:pt idx="729">
                  <c:v>375</c:v>
                </c:pt>
                <c:pt idx="731">
                  <c:v>500</c:v>
                </c:pt>
                <c:pt idx="735">
                  <c:v>300</c:v>
                </c:pt>
                <c:pt idx="736">
                  <c:v>325</c:v>
                </c:pt>
                <c:pt idx="737">
                  <c:v>350</c:v>
                </c:pt>
                <c:pt idx="748">
                  <c:v>475</c:v>
                </c:pt>
                <c:pt idx="749">
                  <c:v>400</c:v>
                </c:pt>
                <c:pt idx="750">
                  <c:v>325</c:v>
                </c:pt>
                <c:pt idx="751">
                  <c:v>325</c:v>
                </c:pt>
                <c:pt idx="753">
                  <c:v>300</c:v>
                </c:pt>
                <c:pt idx="754">
                  <c:v>275</c:v>
                </c:pt>
                <c:pt idx="755">
                  <c:v>400</c:v>
                </c:pt>
              </c:numCache>
            </c:numRef>
          </c:yVal>
          <c:smooth val="0"/>
          <c:extLst>
            <c:ext xmlns:c16="http://schemas.microsoft.com/office/drawing/2014/chart" uri="{C3380CC4-5D6E-409C-BE32-E72D297353CC}">
              <c16:uniqueId val="{00000000-BBCD-41A0-A143-A4FCCC853175}"/>
            </c:ext>
          </c:extLst>
        </c:ser>
        <c:ser>
          <c:idx val="1"/>
          <c:order val="1"/>
          <c:tx>
            <c:strRef>
              <c:f>'New Issue Spreads'!$L$1</c:f>
              <c:strCache>
                <c:ptCount val="1"/>
                <c:pt idx="0">
                  <c:v>Direct lending</c:v>
                </c:pt>
              </c:strCache>
            </c:strRef>
          </c:tx>
          <c:spPr>
            <a:ln w="25400">
              <a:noFill/>
            </a:ln>
          </c:spPr>
          <c:marker>
            <c:symbol val="diamond"/>
            <c:size val="5"/>
            <c:spPr>
              <a:solidFill>
                <a:srgbClr val="40C2C9">
                  <a:alpha val="98824"/>
                </a:srgbClr>
              </a:solidFill>
              <a:ln w="25400">
                <a:solidFill>
                  <a:srgbClr val="40C2C9"/>
                </a:solidFill>
              </a:ln>
            </c:spPr>
          </c:marker>
          <c:dLbls>
            <c:delete val="1"/>
          </c:dLbls>
          <c:xVal>
            <c:numRef>
              <c:f>'New Issue Spreads'!$J$2:$J$758</c:f>
              <c:numCache>
                <c:formatCode>m/d/yyyy</c:formatCode>
                <c:ptCount val="757"/>
                <c:pt idx="0">
                  <c:v>45292</c:v>
                </c:pt>
                <c:pt idx="1">
                  <c:v>45292</c:v>
                </c:pt>
                <c:pt idx="2">
                  <c:v>45294</c:v>
                </c:pt>
                <c:pt idx="3">
                  <c:v>45294</c:v>
                </c:pt>
                <c:pt idx="4">
                  <c:v>45295</c:v>
                </c:pt>
                <c:pt idx="5">
                  <c:v>45296</c:v>
                </c:pt>
                <c:pt idx="6">
                  <c:v>45299</c:v>
                </c:pt>
                <c:pt idx="7">
                  <c:v>45299</c:v>
                </c:pt>
                <c:pt idx="8">
                  <c:v>45299</c:v>
                </c:pt>
                <c:pt idx="9">
                  <c:v>45300</c:v>
                </c:pt>
                <c:pt idx="10">
                  <c:v>45300</c:v>
                </c:pt>
                <c:pt idx="11">
                  <c:v>45300</c:v>
                </c:pt>
                <c:pt idx="12">
                  <c:v>45300</c:v>
                </c:pt>
                <c:pt idx="13">
                  <c:v>45301</c:v>
                </c:pt>
                <c:pt idx="14">
                  <c:v>45301</c:v>
                </c:pt>
                <c:pt idx="15">
                  <c:v>45302</c:v>
                </c:pt>
                <c:pt idx="16">
                  <c:v>45302</c:v>
                </c:pt>
                <c:pt idx="17">
                  <c:v>45302</c:v>
                </c:pt>
                <c:pt idx="18">
                  <c:v>45303</c:v>
                </c:pt>
                <c:pt idx="19">
                  <c:v>45303</c:v>
                </c:pt>
                <c:pt idx="20">
                  <c:v>45303</c:v>
                </c:pt>
                <c:pt idx="21">
                  <c:v>45303</c:v>
                </c:pt>
                <c:pt idx="22">
                  <c:v>45303</c:v>
                </c:pt>
                <c:pt idx="23">
                  <c:v>45303</c:v>
                </c:pt>
                <c:pt idx="24">
                  <c:v>45307</c:v>
                </c:pt>
                <c:pt idx="25">
                  <c:v>45308</c:v>
                </c:pt>
                <c:pt idx="26">
                  <c:v>45308</c:v>
                </c:pt>
                <c:pt idx="27">
                  <c:v>45309</c:v>
                </c:pt>
                <c:pt idx="28">
                  <c:v>45310</c:v>
                </c:pt>
                <c:pt idx="29">
                  <c:v>45310</c:v>
                </c:pt>
                <c:pt idx="30">
                  <c:v>45313</c:v>
                </c:pt>
                <c:pt idx="31">
                  <c:v>45313</c:v>
                </c:pt>
                <c:pt idx="32">
                  <c:v>45315</c:v>
                </c:pt>
                <c:pt idx="33">
                  <c:v>45315</c:v>
                </c:pt>
                <c:pt idx="34">
                  <c:v>45316</c:v>
                </c:pt>
                <c:pt idx="35">
                  <c:v>45317</c:v>
                </c:pt>
                <c:pt idx="36">
                  <c:v>45320</c:v>
                </c:pt>
                <c:pt idx="37">
                  <c:v>45320</c:v>
                </c:pt>
                <c:pt idx="38">
                  <c:v>45320</c:v>
                </c:pt>
                <c:pt idx="39">
                  <c:v>45320</c:v>
                </c:pt>
                <c:pt idx="40">
                  <c:v>45321</c:v>
                </c:pt>
                <c:pt idx="41">
                  <c:v>45322</c:v>
                </c:pt>
                <c:pt idx="42">
                  <c:v>45322</c:v>
                </c:pt>
                <c:pt idx="43">
                  <c:v>45322</c:v>
                </c:pt>
                <c:pt idx="44">
                  <c:v>45322</c:v>
                </c:pt>
                <c:pt idx="45">
                  <c:v>45322</c:v>
                </c:pt>
                <c:pt idx="46">
                  <c:v>45322</c:v>
                </c:pt>
                <c:pt idx="47">
                  <c:v>45322</c:v>
                </c:pt>
                <c:pt idx="48">
                  <c:v>45323</c:v>
                </c:pt>
                <c:pt idx="49">
                  <c:v>45323</c:v>
                </c:pt>
                <c:pt idx="50">
                  <c:v>45323</c:v>
                </c:pt>
                <c:pt idx="51">
                  <c:v>45324</c:v>
                </c:pt>
                <c:pt idx="52">
                  <c:v>45324</c:v>
                </c:pt>
                <c:pt idx="53">
                  <c:v>45328</c:v>
                </c:pt>
                <c:pt idx="54">
                  <c:v>45328</c:v>
                </c:pt>
                <c:pt idx="55">
                  <c:v>45328</c:v>
                </c:pt>
                <c:pt idx="56">
                  <c:v>45328</c:v>
                </c:pt>
                <c:pt idx="57">
                  <c:v>45329</c:v>
                </c:pt>
                <c:pt idx="58">
                  <c:v>45329</c:v>
                </c:pt>
                <c:pt idx="59">
                  <c:v>45329</c:v>
                </c:pt>
                <c:pt idx="60">
                  <c:v>45329</c:v>
                </c:pt>
                <c:pt idx="61">
                  <c:v>45329</c:v>
                </c:pt>
                <c:pt idx="62">
                  <c:v>45331</c:v>
                </c:pt>
                <c:pt idx="63">
                  <c:v>45331</c:v>
                </c:pt>
                <c:pt idx="64">
                  <c:v>45331</c:v>
                </c:pt>
                <c:pt idx="65">
                  <c:v>45331</c:v>
                </c:pt>
                <c:pt idx="66">
                  <c:v>45331</c:v>
                </c:pt>
                <c:pt idx="67">
                  <c:v>45331</c:v>
                </c:pt>
                <c:pt idx="68">
                  <c:v>45334</c:v>
                </c:pt>
                <c:pt idx="69">
                  <c:v>45334</c:v>
                </c:pt>
                <c:pt idx="70">
                  <c:v>45334</c:v>
                </c:pt>
                <c:pt idx="71">
                  <c:v>45336</c:v>
                </c:pt>
                <c:pt idx="72">
                  <c:v>45337</c:v>
                </c:pt>
                <c:pt idx="73">
                  <c:v>45337</c:v>
                </c:pt>
                <c:pt idx="74">
                  <c:v>45338</c:v>
                </c:pt>
                <c:pt idx="75">
                  <c:v>45338</c:v>
                </c:pt>
                <c:pt idx="76">
                  <c:v>45338</c:v>
                </c:pt>
                <c:pt idx="77">
                  <c:v>45343</c:v>
                </c:pt>
                <c:pt idx="78">
                  <c:v>45344</c:v>
                </c:pt>
                <c:pt idx="79">
                  <c:v>45348</c:v>
                </c:pt>
                <c:pt idx="80">
                  <c:v>45348</c:v>
                </c:pt>
                <c:pt idx="81">
                  <c:v>45348</c:v>
                </c:pt>
                <c:pt idx="82">
                  <c:v>45348</c:v>
                </c:pt>
                <c:pt idx="83">
                  <c:v>45349</c:v>
                </c:pt>
                <c:pt idx="84">
                  <c:v>45349</c:v>
                </c:pt>
                <c:pt idx="85">
                  <c:v>45351</c:v>
                </c:pt>
                <c:pt idx="86">
                  <c:v>45351</c:v>
                </c:pt>
                <c:pt idx="87">
                  <c:v>45351</c:v>
                </c:pt>
                <c:pt idx="88">
                  <c:v>45351</c:v>
                </c:pt>
                <c:pt idx="89">
                  <c:v>45351</c:v>
                </c:pt>
                <c:pt idx="90">
                  <c:v>45352</c:v>
                </c:pt>
                <c:pt idx="91">
                  <c:v>45352</c:v>
                </c:pt>
                <c:pt idx="92">
                  <c:v>45352</c:v>
                </c:pt>
                <c:pt idx="93">
                  <c:v>45352</c:v>
                </c:pt>
                <c:pt idx="94">
                  <c:v>45352</c:v>
                </c:pt>
                <c:pt idx="95">
                  <c:v>45352</c:v>
                </c:pt>
                <c:pt idx="96">
                  <c:v>45352</c:v>
                </c:pt>
                <c:pt idx="97">
                  <c:v>45352</c:v>
                </c:pt>
                <c:pt idx="98">
                  <c:v>45352</c:v>
                </c:pt>
                <c:pt idx="99">
                  <c:v>45352</c:v>
                </c:pt>
                <c:pt idx="100">
                  <c:v>45352</c:v>
                </c:pt>
                <c:pt idx="101">
                  <c:v>45356</c:v>
                </c:pt>
                <c:pt idx="102">
                  <c:v>45356</c:v>
                </c:pt>
                <c:pt idx="103">
                  <c:v>45357</c:v>
                </c:pt>
                <c:pt idx="104">
                  <c:v>45357</c:v>
                </c:pt>
                <c:pt idx="105">
                  <c:v>45358</c:v>
                </c:pt>
                <c:pt idx="106">
                  <c:v>45359</c:v>
                </c:pt>
                <c:pt idx="107">
                  <c:v>45359</c:v>
                </c:pt>
                <c:pt idx="108">
                  <c:v>45362</c:v>
                </c:pt>
                <c:pt idx="109">
                  <c:v>45363</c:v>
                </c:pt>
                <c:pt idx="110">
                  <c:v>45363</c:v>
                </c:pt>
                <c:pt idx="111">
                  <c:v>45364</c:v>
                </c:pt>
                <c:pt idx="112">
                  <c:v>45364</c:v>
                </c:pt>
                <c:pt idx="113">
                  <c:v>45365</c:v>
                </c:pt>
                <c:pt idx="114">
                  <c:v>45366</c:v>
                </c:pt>
                <c:pt idx="115">
                  <c:v>45366</c:v>
                </c:pt>
                <c:pt idx="116">
                  <c:v>45366</c:v>
                </c:pt>
                <c:pt idx="117">
                  <c:v>45366</c:v>
                </c:pt>
                <c:pt idx="118">
                  <c:v>45366</c:v>
                </c:pt>
                <c:pt idx="119">
                  <c:v>45366</c:v>
                </c:pt>
                <c:pt idx="120">
                  <c:v>45369</c:v>
                </c:pt>
                <c:pt idx="121">
                  <c:v>45369</c:v>
                </c:pt>
                <c:pt idx="122">
                  <c:v>45369</c:v>
                </c:pt>
                <c:pt idx="123">
                  <c:v>45371</c:v>
                </c:pt>
                <c:pt idx="124">
                  <c:v>45371</c:v>
                </c:pt>
                <c:pt idx="125">
                  <c:v>45372</c:v>
                </c:pt>
                <c:pt idx="126">
                  <c:v>45372</c:v>
                </c:pt>
                <c:pt idx="127">
                  <c:v>45373</c:v>
                </c:pt>
                <c:pt idx="128">
                  <c:v>45376</c:v>
                </c:pt>
                <c:pt idx="129">
                  <c:v>45376</c:v>
                </c:pt>
                <c:pt idx="130">
                  <c:v>45377</c:v>
                </c:pt>
                <c:pt idx="131">
                  <c:v>45378</c:v>
                </c:pt>
                <c:pt idx="132">
                  <c:v>45379</c:v>
                </c:pt>
                <c:pt idx="133">
                  <c:v>45379</c:v>
                </c:pt>
                <c:pt idx="134">
                  <c:v>45380</c:v>
                </c:pt>
                <c:pt idx="135">
                  <c:v>45380</c:v>
                </c:pt>
                <c:pt idx="136">
                  <c:v>45383</c:v>
                </c:pt>
                <c:pt idx="137">
                  <c:v>45383</c:v>
                </c:pt>
                <c:pt idx="138">
                  <c:v>45383</c:v>
                </c:pt>
                <c:pt idx="139">
                  <c:v>45383</c:v>
                </c:pt>
                <c:pt idx="140">
                  <c:v>45383</c:v>
                </c:pt>
                <c:pt idx="141">
                  <c:v>45383</c:v>
                </c:pt>
                <c:pt idx="142">
                  <c:v>45383</c:v>
                </c:pt>
                <c:pt idx="143">
                  <c:v>45383</c:v>
                </c:pt>
                <c:pt idx="144">
                  <c:v>45383</c:v>
                </c:pt>
                <c:pt idx="145">
                  <c:v>45384</c:v>
                </c:pt>
                <c:pt idx="146">
                  <c:v>45384</c:v>
                </c:pt>
                <c:pt idx="147">
                  <c:v>45384</c:v>
                </c:pt>
                <c:pt idx="148">
                  <c:v>45385</c:v>
                </c:pt>
                <c:pt idx="149">
                  <c:v>45385</c:v>
                </c:pt>
                <c:pt idx="150">
                  <c:v>45385</c:v>
                </c:pt>
                <c:pt idx="151">
                  <c:v>45386</c:v>
                </c:pt>
                <c:pt idx="152">
                  <c:v>45386</c:v>
                </c:pt>
                <c:pt idx="153">
                  <c:v>45387</c:v>
                </c:pt>
                <c:pt idx="154">
                  <c:v>45390</c:v>
                </c:pt>
                <c:pt idx="155">
                  <c:v>45390</c:v>
                </c:pt>
                <c:pt idx="156">
                  <c:v>45391</c:v>
                </c:pt>
                <c:pt idx="157">
                  <c:v>45392</c:v>
                </c:pt>
                <c:pt idx="158">
                  <c:v>45392</c:v>
                </c:pt>
                <c:pt idx="159">
                  <c:v>45393</c:v>
                </c:pt>
                <c:pt idx="160">
                  <c:v>45393</c:v>
                </c:pt>
                <c:pt idx="161">
                  <c:v>45397</c:v>
                </c:pt>
                <c:pt idx="162">
                  <c:v>45397</c:v>
                </c:pt>
                <c:pt idx="163">
                  <c:v>45398</c:v>
                </c:pt>
                <c:pt idx="164">
                  <c:v>45398</c:v>
                </c:pt>
                <c:pt idx="165">
                  <c:v>45401</c:v>
                </c:pt>
                <c:pt idx="166">
                  <c:v>45402</c:v>
                </c:pt>
                <c:pt idx="167">
                  <c:v>45402</c:v>
                </c:pt>
                <c:pt idx="168">
                  <c:v>45404</c:v>
                </c:pt>
                <c:pt idx="169">
                  <c:v>45404</c:v>
                </c:pt>
                <c:pt idx="170">
                  <c:v>45405</c:v>
                </c:pt>
                <c:pt idx="171">
                  <c:v>45405</c:v>
                </c:pt>
                <c:pt idx="172">
                  <c:v>45406</c:v>
                </c:pt>
                <c:pt idx="173">
                  <c:v>45406</c:v>
                </c:pt>
                <c:pt idx="174">
                  <c:v>45406</c:v>
                </c:pt>
                <c:pt idx="175">
                  <c:v>45407</c:v>
                </c:pt>
                <c:pt idx="176">
                  <c:v>45408</c:v>
                </c:pt>
                <c:pt idx="177">
                  <c:v>45410</c:v>
                </c:pt>
                <c:pt idx="178">
                  <c:v>45411</c:v>
                </c:pt>
                <c:pt idx="179">
                  <c:v>45411</c:v>
                </c:pt>
                <c:pt idx="180">
                  <c:v>45411</c:v>
                </c:pt>
                <c:pt idx="181">
                  <c:v>45412</c:v>
                </c:pt>
                <c:pt idx="182">
                  <c:v>45412</c:v>
                </c:pt>
                <c:pt idx="183">
                  <c:v>45413</c:v>
                </c:pt>
                <c:pt idx="184">
                  <c:v>45413</c:v>
                </c:pt>
                <c:pt idx="185">
                  <c:v>45413</c:v>
                </c:pt>
                <c:pt idx="186">
                  <c:v>45413</c:v>
                </c:pt>
                <c:pt idx="187">
                  <c:v>45413</c:v>
                </c:pt>
                <c:pt idx="188">
                  <c:v>45414</c:v>
                </c:pt>
                <c:pt idx="189">
                  <c:v>45414</c:v>
                </c:pt>
                <c:pt idx="190">
                  <c:v>45415</c:v>
                </c:pt>
                <c:pt idx="191">
                  <c:v>45417</c:v>
                </c:pt>
                <c:pt idx="192">
                  <c:v>45418</c:v>
                </c:pt>
                <c:pt idx="193">
                  <c:v>45418</c:v>
                </c:pt>
                <c:pt idx="194">
                  <c:v>45419</c:v>
                </c:pt>
                <c:pt idx="195">
                  <c:v>45419</c:v>
                </c:pt>
                <c:pt idx="196">
                  <c:v>45421</c:v>
                </c:pt>
                <c:pt idx="197">
                  <c:v>45421</c:v>
                </c:pt>
                <c:pt idx="198">
                  <c:v>45422</c:v>
                </c:pt>
                <c:pt idx="199">
                  <c:v>45422</c:v>
                </c:pt>
                <c:pt idx="200">
                  <c:v>45422</c:v>
                </c:pt>
                <c:pt idx="201">
                  <c:v>45422</c:v>
                </c:pt>
                <c:pt idx="202">
                  <c:v>45422</c:v>
                </c:pt>
                <c:pt idx="203">
                  <c:v>45425</c:v>
                </c:pt>
                <c:pt idx="204">
                  <c:v>45426</c:v>
                </c:pt>
                <c:pt idx="205">
                  <c:v>45426</c:v>
                </c:pt>
                <c:pt idx="206">
                  <c:v>45426</c:v>
                </c:pt>
                <c:pt idx="207">
                  <c:v>45427</c:v>
                </c:pt>
                <c:pt idx="208">
                  <c:v>45428</c:v>
                </c:pt>
                <c:pt idx="209">
                  <c:v>45429</c:v>
                </c:pt>
                <c:pt idx="210">
                  <c:v>45429</c:v>
                </c:pt>
                <c:pt idx="211">
                  <c:v>45432</c:v>
                </c:pt>
                <c:pt idx="212">
                  <c:v>45432</c:v>
                </c:pt>
                <c:pt idx="213">
                  <c:v>45433</c:v>
                </c:pt>
                <c:pt idx="214">
                  <c:v>45434</c:v>
                </c:pt>
                <c:pt idx="215">
                  <c:v>45436</c:v>
                </c:pt>
                <c:pt idx="216">
                  <c:v>45436</c:v>
                </c:pt>
                <c:pt idx="217">
                  <c:v>45436</c:v>
                </c:pt>
                <c:pt idx="218">
                  <c:v>45440</c:v>
                </c:pt>
                <c:pt idx="219">
                  <c:v>45440</c:v>
                </c:pt>
                <c:pt idx="220">
                  <c:v>45442</c:v>
                </c:pt>
                <c:pt idx="221">
                  <c:v>45443</c:v>
                </c:pt>
                <c:pt idx="222">
                  <c:v>45443</c:v>
                </c:pt>
                <c:pt idx="223">
                  <c:v>45443</c:v>
                </c:pt>
                <c:pt idx="224">
                  <c:v>45443</c:v>
                </c:pt>
                <c:pt idx="225">
                  <c:v>45443</c:v>
                </c:pt>
                <c:pt idx="226">
                  <c:v>45443</c:v>
                </c:pt>
                <c:pt idx="227">
                  <c:v>45443</c:v>
                </c:pt>
                <c:pt idx="228">
                  <c:v>45446</c:v>
                </c:pt>
                <c:pt idx="229">
                  <c:v>45446</c:v>
                </c:pt>
                <c:pt idx="230">
                  <c:v>45446</c:v>
                </c:pt>
                <c:pt idx="231">
                  <c:v>45447</c:v>
                </c:pt>
                <c:pt idx="232">
                  <c:v>45448</c:v>
                </c:pt>
                <c:pt idx="233">
                  <c:v>45448</c:v>
                </c:pt>
                <c:pt idx="234">
                  <c:v>45448</c:v>
                </c:pt>
                <c:pt idx="235">
                  <c:v>45448</c:v>
                </c:pt>
                <c:pt idx="236">
                  <c:v>45450</c:v>
                </c:pt>
                <c:pt idx="237">
                  <c:v>45450</c:v>
                </c:pt>
                <c:pt idx="238">
                  <c:v>45450</c:v>
                </c:pt>
                <c:pt idx="239">
                  <c:v>45450</c:v>
                </c:pt>
                <c:pt idx="240">
                  <c:v>45453</c:v>
                </c:pt>
                <c:pt idx="241">
                  <c:v>45453</c:v>
                </c:pt>
                <c:pt idx="242">
                  <c:v>45454</c:v>
                </c:pt>
                <c:pt idx="243">
                  <c:v>45454</c:v>
                </c:pt>
                <c:pt idx="244">
                  <c:v>45455</c:v>
                </c:pt>
                <c:pt idx="245">
                  <c:v>45456</c:v>
                </c:pt>
                <c:pt idx="246">
                  <c:v>45457</c:v>
                </c:pt>
                <c:pt idx="247">
                  <c:v>45457</c:v>
                </c:pt>
                <c:pt idx="248">
                  <c:v>45460</c:v>
                </c:pt>
                <c:pt idx="249">
                  <c:v>45460</c:v>
                </c:pt>
                <c:pt idx="250">
                  <c:v>45460</c:v>
                </c:pt>
                <c:pt idx="251">
                  <c:v>45461</c:v>
                </c:pt>
                <c:pt idx="252">
                  <c:v>45462</c:v>
                </c:pt>
                <c:pt idx="253">
                  <c:v>45464</c:v>
                </c:pt>
                <c:pt idx="254">
                  <c:v>45468</c:v>
                </c:pt>
                <c:pt idx="255">
                  <c:v>45468</c:v>
                </c:pt>
                <c:pt idx="256">
                  <c:v>45469</c:v>
                </c:pt>
                <c:pt idx="257">
                  <c:v>45470</c:v>
                </c:pt>
                <c:pt idx="258">
                  <c:v>45471</c:v>
                </c:pt>
                <c:pt idx="259">
                  <c:v>45471</c:v>
                </c:pt>
                <c:pt idx="260">
                  <c:v>45471</c:v>
                </c:pt>
                <c:pt idx="261">
                  <c:v>45471</c:v>
                </c:pt>
                <c:pt idx="262">
                  <c:v>45471</c:v>
                </c:pt>
                <c:pt idx="263">
                  <c:v>45471</c:v>
                </c:pt>
                <c:pt idx="264">
                  <c:v>45471</c:v>
                </c:pt>
                <c:pt idx="265">
                  <c:v>45474</c:v>
                </c:pt>
                <c:pt idx="266">
                  <c:v>45474</c:v>
                </c:pt>
                <c:pt idx="267">
                  <c:v>45474</c:v>
                </c:pt>
                <c:pt idx="268">
                  <c:v>45474</c:v>
                </c:pt>
                <c:pt idx="269">
                  <c:v>45474</c:v>
                </c:pt>
                <c:pt idx="270">
                  <c:v>45474</c:v>
                </c:pt>
                <c:pt idx="271">
                  <c:v>45474</c:v>
                </c:pt>
                <c:pt idx="272">
                  <c:v>45474</c:v>
                </c:pt>
                <c:pt idx="273">
                  <c:v>45474</c:v>
                </c:pt>
                <c:pt idx="274">
                  <c:v>45474</c:v>
                </c:pt>
                <c:pt idx="275">
                  <c:v>45474</c:v>
                </c:pt>
                <c:pt idx="276">
                  <c:v>45474</c:v>
                </c:pt>
                <c:pt idx="277">
                  <c:v>45474</c:v>
                </c:pt>
                <c:pt idx="278">
                  <c:v>45474</c:v>
                </c:pt>
                <c:pt idx="279">
                  <c:v>45475</c:v>
                </c:pt>
                <c:pt idx="280">
                  <c:v>45475</c:v>
                </c:pt>
                <c:pt idx="281">
                  <c:v>45475</c:v>
                </c:pt>
                <c:pt idx="282">
                  <c:v>45475</c:v>
                </c:pt>
                <c:pt idx="283">
                  <c:v>45475</c:v>
                </c:pt>
                <c:pt idx="284">
                  <c:v>45476</c:v>
                </c:pt>
                <c:pt idx="285">
                  <c:v>45478</c:v>
                </c:pt>
                <c:pt idx="286">
                  <c:v>45480</c:v>
                </c:pt>
                <c:pt idx="287">
                  <c:v>45481</c:v>
                </c:pt>
                <c:pt idx="288">
                  <c:v>45482</c:v>
                </c:pt>
                <c:pt idx="289">
                  <c:v>45482</c:v>
                </c:pt>
                <c:pt idx="290">
                  <c:v>45483</c:v>
                </c:pt>
                <c:pt idx="291">
                  <c:v>45483</c:v>
                </c:pt>
                <c:pt idx="292">
                  <c:v>45483</c:v>
                </c:pt>
                <c:pt idx="293">
                  <c:v>45484</c:v>
                </c:pt>
                <c:pt idx="294">
                  <c:v>45484</c:v>
                </c:pt>
                <c:pt idx="295">
                  <c:v>45485</c:v>
                </c:pt>
                <c:pt idx="296">
                  <c:v>45485</c:v>
                </c:pt>
                <c:pt idx="297">
                  <c:v>45485</c:v>
                </c:pt>
                <c:pt idx="298">
                  <c:v>45485</c:v>
                </c:pt>
                <c:pt idx="299">
                  <c:v>45488</c:v>
                </c:pt>
                <c:pt idx="300">
                  <c:v>45489</c:v>
                </c:pt>
                <c:pt idx="301">
                  <c:v>45489</c:v>
                </c:pt>
                <c:pt idx="302">
                  <c:v>45490</c:v>
                </c:pt>
                <c:pt idx="303">
                  <c:v>45491</c:v>
                </c:pt>
                <c:pt idx="304">
                  <c:v>45491</c:v>
                </c:pt>
                <c:pt idx="305">
                  <c:v>45495</c:v>
                </c:pt>
                <c:pt idx="306">
                  <c:v>45496</c:v>
                </c:pt>
                <c:pt idx="307">
                  <c:v>45497</c:v>
                </c:pt>
                <c:pt idx="308">
                  <c:v>45497</c:v>
                </c:pt>
                <c:pt idx="309">
                  <c:v>45497</c:v>
                </c:pt>
                <c:pt idx="310">
                  <c:v>45497</c:v>
                </c:pt>
                <c:pt idx="311">
                  <c:v>45497</c:v>
                </c:pt>
                <c:pt idx="312">
                  <c:v>45498</c:v>
                </c:pt>
                <c:pt idx="313">
                  <c:v>45498</c:v>
                </c:pt>
                <c:pt idx="314">
                  <c:v>45499</c:v>
                </c:pt>
                <c:pt idx="315">
                  <c:v>45502</c:v>
                </c:pt>
                <c:pt idx="316">
                  <c:v>45503</c:v>
                </c:pt>
                <c:pt idx="317">
                  <c:v>45504</c:v>
                </c:pt>
                <c:pt idx="318">
                  <c:v>45504</c:v>
                </c:pt>
                <c:pt idx="319">
                  <c:v>45504</c:v>
                </c:pt>
                <c:pt idx="320">
                  <c:v>45505</c:v>
                </c:pt>
                <c:pt idx="321">
                  <c:v>45505</c:v>
                </c:pt>
                <c:pt idx="322">
                  <c:v>45505</c:v>
                </c:pt>
                <c:pt idx="323">
                  <c:v>45505</c:v>
                </c:pt>
                <c:pt idx="324">
                  <c:v>45505</c:v>
                </c:pt>
                <c:pt idx="325">
                  <c:v>45505</c:v>
                </c:pt>
                <c:pt idx="326">
                  <c:v>45505</c:v>
                </c:pt>
                <c:pt idx="327">
                  <c:v>45505</c:v>
                </c:pt>
                <c:pt idx="328">
                  <c:v>45505</c:v>
                </c:pt>
                <c:pt idx="329">
                  <c:v>45506</c:v>
                </c:pt>
                <c:pt idx="330">
                  <c:v>45506</c:v>
                </c:pt>
                <c:pt idx="331">
                  <c:v>45506</c:v>
                </c:pt>
                <c:pt idx="332">
                  <c:v>45509</c:v>
                </c:pt>
                <c:pt idx="333">
                  <c:v>45510</c:v>
                </c:pt>
                <c:pt idx="334">
                  <c:v>45511</c:v>
                </c:pt>
                <c:pt idx="335">
                  <c:v>45511</c:v>
                </c:pt>
                <c:pt idx="336">
                  <c:v>45511</c:v>
                </c:pt>
                <c:pt idx="337">
                  <c:v>45512</c:v>
                </c:pt>
                <c:pt idx="338">
                  <c:v>45513</c:v>
                </c:pt>
                <c:pt idx="339">
                  <c:v>45513</c:v>
                </c:pt>
                <c:pt idx="340">
                  <c:v>45513</c:v>
                </c:pt>
                <c:pt idx="341">
                  <c:v>45513</c:v>
                </c:pt>
                <c:pt idx="342">
                  <c:v>45519</c:v>
                </c:pt>
                <c:pt idx="343">
                  <c:v>45519</c:v>
                </c:pt>
                <c:pt idx="344">
                  <c:v>45519</c:v>
                </c:pt>
                <c:pt idx="345">
                  <c:v>45523</c:v>
                </c:pt>
                <c:pt idx="346">
                  <c:v>45524</c:v>
                </c:pt>
                <c:pt idx="347">
                  <c:v>45524</c:v>
                </c:pt>
                <c:pt idx="348">
                  <c:v>45524</c:v>
                </c:pt>
                <c:pt idx="349">
                  <c:v>45525</c:v>
                </c:pt>
                <c:pt idx="350">
                  <c:v>45526</c:v>
                </c:pt>
                <c:pt idx="351">
                  <c:v>45526</c:v>
                </c:pt>
                <c:pt idx="352">
                  <c:v>45526</c:v>
                </c:pt>
                <c:pt idx="353">
                  <c:v>45527</c:v>
                </c:pt>
                <c:pt idx="354">
                  <c:v>45529</c:v>
                </c:pt>
                <c:pt idx="355">
                  <c:v>45531</c:v>
                </c:pt>
                <c:pt idx="356">
                  <c:v>45531</c:v>
                </c:pt>
                <c:pt idx="357">
                  <c:v>45533</c:v>
                </c:pt>
                <c:pt idx="358">
                  <c:v>45534</c:v>
                </c:pt>
                <c:pt idx="359">
                  <c:v>45534</c:v>
                </c:pt>
                <c:pt idx="360">
                  <c:v>45534</c:v>
                </c:pt>
                <c:pt idx="361">
                  <c:v>45534</c:v>
                </c:pt>
                <c:pt idx="362">
                  <c:v>45534</c:v>
                </c:pt>
                <c:pt idx="363">
                  <c:v>45536</c:v>
                </c:pt>
                <c:pt idx="364">
                  <c:v>45536</c:v>
                </c:pt>
                <c:pt idx="365">
                  <c:v>45539</c:v>
                </c:pt>
                <c:pt idx="366">
                  <c:v>45540</c:v>
                </c:pt>
                <c:pt idx="367">
                  <c:v>45540</c:v>
                </c:pt>
                <c:pt idx="368">
                  <c:v>45541</c:v>
                </c:pt>
                <c:pt idx="369">
                  <c:v>45541</c:v>
                </c:pt>
                <c:pt idx="370">
                  <c:v>45543</c:v>
                </c:pt>
                <c:pt idx="371">
                  <c:v>45544</c:v>
                </c:pt>
                <c:pt idx="372">
                  <c:v>45545</c:v>
                </c:pt>
                <c:pt idx="373">
                  <c:v>45545</c:v>
                </c:pt>
                <c:pt idx="374">
                  <c:v>45545</c:v>
                </c:pt>
                <c:pt idx="375">
                  <c:v>45545</c:v>
                </c:pt>
                <c:pt idx="376">
                  <c:v>45545</c:v>
                </c:pt>
                <c:pt idx="377">
                  <c:v>45547</c:v>
                </c:pt>
                <c:pt idx="378">
                  <c:v>45548</c:v>
                </c:pt>
                <c:pt idx="379">
                  <c:v>45551</c:v>
                </c:pt>
                <c:pt idx="380">
                  <c:v>45552</c:v>
                </c:pt>
                <c:pt idx="381">
                  <c:v>45552</c:v>
                </c:pt>
                <c:pt idx="382">
                  <c:v>45553</c:v>
                </c:pt>
                <c:pt idx="383">
                  <c:v>45554</c:v>
                </c:pt>
                <c:pt idx="384">
                  <c:v>45555</c:v>
                </c:pt>
                <c:pt idx="385">
                  <c:v>45558</c:v>
                </c:pt>
                <c:pt idx="386">
                  <c:v>45559</c:v>
                </c:pt>
                <c:pt idx="387">
                  <c:v>45559</c:v>
                </c:pt>
                <c:pt idx="388">
                  <c:v>45559</c:v>
                </c:pt>
                <c:pt idx="389">
                  <c:v>45560</c:v>
                </c:pt>
                <c:pt idx="390">
                  <c:v>45560</c:v>
                </c:pt>
                <c:pt idx="391">
                  <c:v>45561</c:v>
                </c:pt>
                <c:pt idx="392">
                  <c:v>45562</c:v>
                </c:pt>
                <c:pt idx="393">
                  <c:v>45565</c:v>
                </c:pt>
                <c:pt idx="394">
                  <c:v>45565</c:v>
                </c:pt>
                <c:pt idx="395">
                  <c:v>45565</c:v>
                </c:pt>
                <c:pt idx="396">
                  <c:v>45566</c:v>
                </c:pt>
                <c:pt idx="397">
                  <c:v>45566</c:v>
                </c:pt>
                <c:pt idx="398">
                  <c:v>45566</c:v>
                </c:pt>
                <c:pt idx="399">
                  <c:v>45566</c:v>
                </c:pt>
                <c:pt idx="400">
                  <c:v>45566</c:v>
                </c:pt>
                <c:pt idx="401">
                  <c:v>45566</c:v>
                </c:pt>
                <c:pt idx="402">
                  <c:v>45567</c:v>
                </c:pt>
                <c:pt idx="403">
                  <c:v>45569</c:v>
                </c:pt>
                <c:pt idx="404">
                  <c:v>45572</c:v>
                </c:pt>
                <c:pt idx="405">
                  <c:v>45572</c:v>
                </c:pt>
                <c:pt idx="406">
                  <c:v>45573</c:v>
                </c:pt>
                <c:pt idx="407">
                  <c:v>45573</c:v>
                </c:pt>
                <c:pt idx="408">
                  <c:v>45573</c:v>
                </c:pt>
                <c:pt idx="409">
                  <c:v>45576</c:v>
                </c:pt>
                <c:pt idx="410">
                  <c:v>45576</c:v>
                </c:pt>
                <c:pt idx="411">
                  <c:v>45579</c:v>
                </c:pt>
                <c:pt idx="412">
                  <c:v>45579</c:v>
                </c:pt>
                <c:pt idx="413">
                  <c:v>45580</c:v>
                </c:pt>
                <c:pt idx="414">
                  <c:v>45580</c:v>
                </c:pt>
                <c:pt idx="415">
                  <c:v>45580</c:v>
                </c:pt>
                <c:pt idx="416">
                  <c:v>45580</c:v>
                </c:pt>
                <c:pt idx="417">
                  <c:v>45580</c:v>
                </c:pt>
                <c:pt idx="418">
                  <c:v>45580</c:v>
                </c:pt>
                <c:pt idx="419">
                  <c:v>45581</c:v>
                </c:pt>
                <c:pt idx="420">
                  <c:v>45582</c:v>
                </c:pt>
                <c:pt idx="421">
                  <c:v>45582</c:v>
                </c:pt>
                <c:pt idx="422">
                  <c:v>45582</c:v>
                </c:pt>
                <c:pt idx="423">
                  <c:v>45583</c:v>
                </c:pt>
                <c:pt idx="424">
                  <c:v>45586</c:v>
                </c:pt>
                <c:pt idx="425">
                  <c:v>45587</c:v>
                </c:pt>
                <c:pt idx="426">
                  <c:v>45588</c:v>
                </c:pt>
                <c:pt idx="427">
                  <c:v>45589</c:v>
                </c:pt>
                <c:pt idx="428">
                  <c:v>45590</c:v>
                </c:pt>
                <c:pt idx="429">
                  <c:v>45590</c:v>
                </c:pt>
                <c:pt idx="430">
                  <c:v>45590</c:v>
                </c:pt>
                <c:pt idx="431">
                  <c:v>45593</c:v>
                </c:pt>
                <c:pt idx="432">
                  <c:v>45594</c:v>
                </c:pt>
                <c:pt idx="433">
                  <c:v>45595</c:v>
                </c:pt>
                <c:pt idx="434">
                  <c:v>45596</c:v>
                </c:pt>
                <c:pt idx="435">
                  <c:v>45596</c:v>
                </c:pt>
                <c:pt idx="436">
                  <c:v>45596</c:v>
                </c:pt>
                <c:pt idx="437">
                  <c:v>45596</c:v>
                </c:pt>
                <c:pt idx="438">
                  <c:v>45596</c:v>
                </c:pt>
                <c:pt idx="439">
                  <c:v>45596</c:v>
                </c:pt>
                <c:pt idx="440">
                  <c:v>45596</c:v>
                </c:pt>
                <c:pt idx="441">
                  <c:v>45596</c:v>
                </c:pt>
                <c:pt idx="442">
                  <c:v>45596</c:v>
                </c:pt>
                <c:pt idx="443">
                  <c:v>45596</c:v>
                </c:pt>
                <c:pt idx="444">
                  <c:v>45597</c:v>
                </c:pt>
                <c:pt idx="445">
                  <c:v>45597</c:v>
                </c:pt>
                <c:pt idx="446">
                  <c:v>45597</c:v>
                </c:pt>
                <c:pt idx="447">
                  <c:v>45597</c:v>
                </c:pt>
                <c:pt idx="448">
                  <c:v>45600</c:v>
                </c:pt>
                <c:pt idx="449">
                  <c:v>45601</c:v>
                </c:pt>
                <c:pt idx="450">
                  <c:v>45601</c:v>
                </c:pt>
                <c:pt idx="451">
                  <c:v>45601</c:v>
                </c:pt>
                <c:pt idx="452">
                  <c:v>45601</c:v>
                </c:pt>
                <c:pt idx="453">
                  <c:v>45602</c:v>
                </c:pt>
                <c:pt idx="454">
                  <c:v>45604</c:v>
                </c:pt>
                <c:pt idx="455">
                  <c:v>45604</c:v>
                </c:pt>
                <c:pt idx="456">
                  <c:v>45608</c:v>
                </c:pt>
                <c:pt idx="457">
                  <c:v>45609</c:v>
                </c:pt>
                <c:pt idx="458">
                  <c:v>45609</c:v>
                </c:pt>
                <c:pt idx="459">
                  <c:v>45610</c:v>
                </c:pt>
                <c:pt idx="460">
                  <c:v>45611</c:v>
                </c:pt>
                <c:pt idx="461">
                  <c:v>45611</c:v>
                </c:pt>
                <c:pt idx="462">
                  <c:v>45611</c:v>
                </c:pt>
                <c:pt idx="463">
                  <c:v>45611</c:v>
                </c:pt>
                <c:pt idx="464">
                  <c:v>45611</c:v>
                </c:pt>
                <c:pt idx="465">
                  <c:v>45611</c:v>
                </c:pt>
                <c:pt idx="466">
                  <c:v>45611</c:v>
                </c:pt>
                <c:pt idx="467">
                  <c:v>45611</c:v>
                </c:pt>
                <c:pt idx="468">
                  <c:v>45614</c:v>
                </c:pt>
                <c:pt idx="469">
                  <c:v>45615</c:v>
                </c:pt>
                <c:pt idx="470">
                  <c:v>45616</c:v>
                </c:pt>
                <c:pt idx="471">
                  <c:v>45616</c:v>
                </c:pt>
                <c:pt idx="472">
                  <c:v>45617</c:v>
                </c:pt>
                <c:pt idx="473">
                  <c:v>45617</c:v>
                </c:pt>
                <c:pt idx="474">
                  <c:v>45618</c:v>
                </c:pt>
                <c:pt idx="475">
                  <c:v>45618</c:v>
                </c:pt>
                <c:pt idx="476">
                  <c:v>45618</c:v>
                </c:pt>
                <c:pt idx="477">
                  <c:v>45618</c:v>
                </c:pt>
                <c:pt idx="478">
                  <c:v>45621</c:v>
                </c:pt>
                <c:pt idx="479">
                  <c:v>45622</c:v>
                </c:pt>
                <c:pt idx="480">
                  <c:v>45622</c:v>
                </c:pt>
                <c:pt idx="481">
                  <c:v>45622</c:v>
                </c:pt>
                <c:pt idx="482">
                  <c:v>45622</c:v>
                </c:pt>
                <c:pt idx="483">
                  <c:v>45623</c:v>
                </c:pt>
                <c:pt idx="484">
                  <c:v>45623</c:v>
                </c:pt>
                <c:pt idx="485">
                  <c:v>45623</c:v>
                </c:pt>
                <c:pt idx="486">
                  <c:v>45623</c:v>
                </c:pt>
                <c:pt idx="487">
                  <c:v>45625</c:v>
                </c:pt>
                <c:pt idx="488">
                  <c:v>45627</c:v>
                </c:pt>
                <c:pt idx="489">
                  <c:v>45627</c:v>
                </c:pt>
                <c:pt idx="490">
                  <c:v>45627</c:v>
                </c:pt>
                <c:pt idx="491">
                  <c:v>45628</c:v>
                </c:pt>
                <c:pt idx="492">
                  <c:v>45628</c:v>
                </c:pt>
                <c:pt idx="493">
                  <c:v>45628</c:v>
                </c:pt>
                <c:pt idx="494">
                  <c:v>45628</c:v>
                </c:pt>
                <c:pt idx="495">
                  <c:v>45628</c:v>
                </c:pt>
                <c:pt idx="496">
                  <c:v>45628</c:v>
                </c:pt>
                <c:pt idx="497">
                  <c:v>45628</c:v>
                </c:pt>
                <c:pt idx="498">
                  <c:v>45629</c:v>
                </c:pt>
                <c:pt idx="499">
                  <c:v>45629</c:v>
                </c:pt>
                <c:pt idx="500">
                  <c:v>45629</c:v>
                </c:pt>
                <c:pt idx="501">
                  <c:v>45629</c:v>
                </c:pt>
                <c:pt idx="502">
                  <c:v>45629</c:v>
                </c:pt>
                <c:pt idx="503">
                  <c:v>45630</c:v>
                </c:pt>
                <c:pt idx="504">
                  <c:v>45630</c:v>
                </c:pt>
                <c:pt idx="505">
                  <c:v>45631</c:v>
                </c:pt>
                <c:pt idx="506">
                  <c:v>45631</c:v>
                </c:pt>
                <c:pt idx="507">
                  <c:v>45632</c:v>
                </c:pt>
                <c:pt idx="508">
                  <c:v>45632</c:v>
                </c:pt>
                <c:pt idx="509">
                  <c:v>45632</c:v>
                </c:pt>
                <c:pt idx="510">
                  <c:v>45635</c:v>
                </c:pt>
                <c:pt idx="511">
                  <c:v>45635</c:v>
                </c:pt>
                <c:pt idx="512">
                  <c:v>45635</c:v>
                </c:pt>
                <c:pt idx="513">
                  <c:v>45636</c:v>
                </c:pt>
                <c:pt idx="514">
                  <c:v>45637</c:v>
                </c:pt>
                <c:pt idx="515">
                  <c:v>45638</c:v>
                </c:pt>
                <c:pt idx="516">
                  <c:v>45638</c:v>
                </c:pt>
                <c:pt idx="517">
                  <c:v>45639</c:v>
                </c:pt>
                <c:pt idx="518">
                  <c:v>45642</c:v>
                </c:pt>
                <c:pt idx="519">
                  <c:v>45642</c:v>
                </c:pt>
                <c:pt idx="520">
                  <c:v>45642</c:v>
                </c:pt>
                <c:pt idx="521">
                  <c:v>45642</c:v>
                </c:pt>
                <c:pt idx="522">
                  <c:v>45643</c:v>
                </c:pt>
                <c:pt idx="523">
                  <c:v>45643</c:v>
                </c:pt>
                <c:pt idx="524">
                  <c:v>45643</c:v>
                </c:pt>
                <c:pt idx="525">
                  <c:v>45644</c:v>
                </c:pt>
                <c:pt idx="526">
                  <c:v>45644</c:v>
                </c:pt>
                <c:pt idx="527">
                  <c:v>45645</c:v>
                </c:pt>
                <c:pt idx="528">
                  <c:v>45645</c:v>
                </c:pt>
                <c:pt idx="529">
                  <c:v>45645</c:v>
                </c:pt>
                <c:pt idx="530">
                  <c:v>45645</c:v>
                </c:pt>
                <c:pt idx="531">
                  <c:v>45645</c:v>
                </c:pt>
                <c:pt idx="532">
                  <c:v>45646</c:v>
                </c:pt>
                <c:pt idx="533">
                  <c:v>45646</c:v>
                </c:pt>
                <c:pt idx="534">
                  <c:v>45646</c:v>
                </c:pt>
                <c:pt idx="535">
                  <c:v>45646</c:v>
                </c:pt>
                <c:pt idx="536">
                  <c:v>45649</c:v>
                </c:pt>
                <c:pt idx="537">
                  <c:v>45649</c:v>
                </c:pt>
                <c:pt idx="538">
                  <c:v>45653</c:v>
                </c:pt>
                <c:pt idx="539">
                  <c:v>45653</c:v>
                </c:pt>
                <c:pt idx="540">
                  <c:v>45656</c:v>
                </c:pt>
                <c:pt idx="541">
                  <c:v>45656</c:v>
                </c:pt>
                <c:pt idx="542">
                  <c:v>45656</c:v>
                </c:pt>
                <c:pt idx="543">
                  <c:v>45656</c:v>
                </c:pt>
                <c:pt idx="544">
                  <c:v>45656</c:v>
                </c:pt>
                <c:pt idx="545">
                  <c:v>45657</c:v>
                </c:pt>
                <c:pt idx="546">
                  <c:v>45657</c:v>
                </c:pt>
                <c:pt idx="547">
                  <c:v>45657</c:v>
                </c:pt>
                <c:pt idx="548">
                  <c:v>45657</c:v>
                </c:pt>
                <c:pt idx="549">
                  <c:v>45657</c:v>
                </c:pt>
                <c:pt idx="550">
                  <c:v>45657</c:v>
                </c:pt>
                <c:pt idx="551">
                  <c:v>45657</c:v>
                </c:pt>
                <c:pt idx="552">
                  <c:v>45657</c:v>
                </c:pt>
                <c:pt idx="553">
                  <c:v>45658</c:v>
                </c:pt>
                <c:pt idx="554">
                  <c:v>45658</c:v>
                </c:pt>
                <c:pt idx="555">
                  <c:v>45658</c:v>
                </c:pt>
                <c:pt idx="556">
                  <c:v>45659</c:v>
                </c:pt>
                <c:pt idx="557">
                  <c:v>45659</c:v>
                </c:pt>
                <c:pt idx="558">
                  <c:v>45660</c:v>
                </c:pt>
                <c:pt idx="559">
                  <c:v>45660</c:v>
                </c:pt>
                <c:pt idx="560">
                  <c:v>45660</c:v>
                </c:pt>
                <c:pt idx="561">
                  <c:v>45661</c:v>
                </c:pt>
                <c:pt idx="562">
                  <c:v>45662</c:v>
                </c:pt>
                <c:pt idx="563">
                  <c:v>45663</c:v>
                </c:pt>
                <c:pt idx="564">
                  <c:v>45663</c:v>
                </c:pt>
                <c:pt idx="565">
                  <c:v>45664</c:v>
                </c:pt>
                <c:pt idx="566">
                  <c:v>45665</c:v>
                </c:pt>
                <c:pt idx="567">
                  <c:v>45665</c:v>
                </c:pt>
                <c:pt idx="568">
                  <c:v>45666</c:v>
                </c:pt>
                <c:pt idx="569">
                  <c:v>45667</c:v>
                </c:pt>
                <c:pt idx="570">
                  <c:v>45667</c:v>
                </c:pt>
                <c:pt idx="571">
                  <c:v>45670</c:v>
                </c:pt>
                <c:pt idx="572">
                  <c:v>45670</c:v>
                </c:pt>
                <c:pt idx="573">
                  <c:v>45670</c:v>
                </c:pt>
                <c:pt idx="574">
                  <c:v>45671</c:v>
                </c:pt>
                <c:pt idx="575">
                  <c:v>45672</c:v>
                </c:pt>
                <c:pt idx="576">
                  <c:v>45673</c:v>
                </c:pt>
                <c:pt idx="577">
                  <c:v>45673</c:v>
                </c:pt>
                <c:pt idx="578">
                  <c:v>45674</c:v>
                </c:pt>
                <c:pt idx="579">
                  <c:v>45674</c:v>
                </c:pt>
                <c:pt idx="580">
                  <c:v>45678</c:v>
                </c:pt>
                <c:pt idx="581">
                  <c:v>45678</c:v>
                </c:pt>
                <c:pt idx="582">
                  <c:v>45679</c:v>
                </c:pt>
                <c:pt idx="583">
                  <c:v>45679</c:v>
                </c:pt>
                <c:pt idx="584">
                  <c:v>45680</c:v>
                </c:pt>
                <c:pt idx="585">
                  <c:v>45680</c:v>
                </c:pt>
                <c:pt idx="586">
                  <c:v>45680</c:v>
                </c:pt>
                <c:pt idx="587">
                  <c:v>45681</c:v>
                </c:pt>
                <c:pt idx="588">
                  <c:v>45681</c:v>
                </c:pt>
                <c:pt idx="589">
                  <c:v>45684</c:v>
                </c:pt>
                <c:pt idx="590">
                  <c:v>45684</c:v>
                </c:pt>
                <c:pt idx="591">
                  <c:v>45685</c:v>
                </c:pt>
                <c:pt idx="592">
                  <c:v>45687</c:v>
                </c:pt>
                <c:pt idx="593">
                  <c:v>45688</c:v>
                </c:pt>
                <c:pt idx="594">
                  <c:v>45688</c:v>
                </c:pt>
                <c:pt idx="595">
                  <c:v>45688</c:v>
                </c:pt>
                <c:pt idx="596">
                  <c:v>45688</c:v>
                </c:pt>
                <c:pt idx="597">
                  <c:v>45688</c:v>
                </c:pt>
                <c:pt idx="598">
                  <c:v>45689</c:v>
                </c:pt>
                <c:pt idx="599">
                  <c:v>45689</c:v>
                </c:pt>
                <c:pt idx="600">
                  <c:v>45691</c:v>
                </c:pt>
                <c:pt idx="601">
                  <c:v>45691</c:v>
                </c:pt>
                <c:pt idx="602">
                  <c:v>45691</c:v>
                </c:pt>
                <c:pt idx="603">
                  <c:v>45691</c:v>
                </c:pt>
                <c:pt idx="604">
                  <c:v>45691</c:v>
                </c:pt>
                <c:pt idx="605">
                  <c:v>45692</c:v>
                </c:pt>
                <c:pt idx="606">
                  <c:v>45693</c:v>
                </c:pt>
                <c:pt idx="607">
                  <c:v>45694</c:v>
                </c:pt>
                <c:pt idx="608">
                  <c:v>45695</c:v>
                </c:pt>
                <c:pt idx="609">
                  <c:v>45698</c:v>
                </c:pt>
                <c:pt idx="610">
                  <c:v>45698</c:v>
                </c:pt>
                <c:pt idx="611">
                  <c:v>45699</c:v>
                </c:pt>
                <c:pt idx="612">
                  <c:v>45699</c:v>
                </c:pt>
                <c:pt idx="613">
                  <c:v>45701</c:v>
                </c:pt>
                <c:pt idx="614">
                  <c:v>45701</c:v>
                </c:pt>
                <c:pt idx="615">
                  <c:v>45706</c:v>
                </c:pt>
                <c:pt idx="616">
                  <c:v>45707</c:v>
                </c:pt>
                <c:pt idx="617">
                  <c:v>45708</c:v>
                </c:pt>
                <c:pt idx="618">
                  <c:v>45709</c:v>
                </c:pt>
                <c:pt idx="619">
                  <c:v>45712</c:v>
                </c:pt>
                <c:pt idx="620">
                  <c:v>45713</c:v>
                </c:pt>
                <c:pt idx="621">
                  <c:v>45713</c:v>
                </c:pt>
                <c:pt idx="622">
                  <c:v>45713</c:v>
                </c:pt>
                <c:pt idx="623">
                  <c:v>45714</c:v>
                </c:pt>
                <c:pt idx="624">
                  <c:v>45716</c:v>
                </c:pt>
                <c:pt idx="625">
                  <c:v>45716</c:v>
                </c:pt>
                <c:pt idx="626">
                  <c:v>45716</c:v>
                </c:pt>
                <c:pt idx="627">
                  <c:v>45716</c:v>
                </c:pt>
                <c:pt idx="628">
                  <c:v>45716</c:v>
                </c:pt>
                <c:pt idx="629">
                  <c:v>45716</c:v>
                </c:pt>
                <c:pt idx="630">
                  <c:v>45719</c:v>
                </c:pt>
                <c:pt idx="631">
                  <c:v>45720</c:v>
                </c:pt>
                <c:pt idx="632">
                  <c:v>45720</c:v>
                </c:pt>
                <c:pt idx="633">
                  <c:v>45721</c:v>
                </c:pt>
                <c:pt idx="634">
                  <c:v>45722</c:v>
                </c:pt>
                <c:pt idx="635">
                  <c:v>45723</c:v>
                </c:pt>
                <c:pt idx="636">
                  <c:v>45723</c:v>
                </c:pt>
                <c:pt idx="637">
                  <c:v>45723</c:v>
                </c:pt>
                <c:pt idx="638">
                  <c:v>45723</c:v>
                </c:pt>
                <c:pt idx="639">
                  <c:v>45723</c:v>
                </c:pt>
                <c:pt idx="640">
                  <c:v>45725</c:v>
                </c:pt>
                <c:pt idx="641">
                  <c:v>45727</c:v>
                </c:pt>
                <c:pt idx="642">
                  <c:v>45728</c:v>
                </c:pt>
                <c:pt idx="643">
                  <c:v>45728</c:v>
                </c:pt>
                <c:pt idx="644">
                  <c:v>45728</c:v>
                </c:pt>
                <c:pt idx="645">
                  <c:v>45729</c:v>
                </c:pt>
                <c:pt idx="646">
                  <c:v>45730</c:v>
                </c:pt>
                <c:pt idx="647">
                  <c:v>45733</c:v>
                </c:pt>
                <c:pt idx="648">
                  <c:v>45733</c:v>
                </c:pt>
                <c:pt idx="649">
                  <c:v>45733</c:v>
                </c:pt>
                <c:pt idx="650">
                  <c:v>45734</c:v>
                </c:pt>
                <c:pt idx="651">
                  <c:v>45735</c:v>
                </c:pt>
                <c:pt idx="652">
                  <c:v>45736</c:v>
                </c:pt>
                <c:pt idx="653">
                  <c:v>45737</c:v>
                </c:pt>
                <c:pt idx="654">
                  <c:v>45737</c:v>
                </c:pt>
                <c:pt idx="655">
                  <c:v>45737</c:v>
                </c:pt>
                <c:pt idx="656">
                  <c:v>45740</c:v>
                </c:pt>
                <c:pt idx="657">
                  <c:v>45740</c:v>
                </c:pt>
                <c:pt idx="658">
                  <c:v>45742</c:v>
                </c:pt>
                <c:pt idx="659">
                  <c:v>45744</c:v>
                </c:pt>
                <c:pt idx="660">
                  <c:v>45747</c:v>
                </c:pt>
                <c:pt idx="661">
                  <c:v>45747</c:v>
                </c:pt>
                <c:pt idx="662">
                  <c:v>45747</c:v>
                </c:pt>
                <c:pt idx="663">
                  <c:v>45747</c:v>
                </c:pt>
                <c:pt idx="664">
                  <c:v>45747</c:v>
                </c:pt>
                <c:pt idx="665">
                  <c:v>45747</c:v>
                </c:pt>
                <c:pt idx="666">
                  <c:v>45748</c:v>
                </c:pt>
                <c:pt idx="667">
                  <c:v>45748</c:v>
                </c:pt>
                <c:pt idx="668">
                  <c:v>45748</c:v>
                </c:pt>
                <c:pt idx="669">
                  <c:v>45750</c:v>
                </c:pt>
                <c:pt idx="670">
                  <c:v>45750</c:v>
                </c:pt>
                <c:pt idx="671">
                  <c:v>45751</c:v>
                </c:pt>
                <c:pt idx="672">
                  <c:v>45751</c:v>
                </c:pt>
                <c:pt idx="673">
                  <c:v>45754</c:v>
                </c:pt>
                <c:pt idx="674">
                  <c:v>45754</c:v>
                </c:pt>
                <c:pt idx="675">
                  <c:v>45754</c:v>
                </c:pt>
                <c:pt idx="676">
                  <c:v>45756</c:v>
                </c:pt>
                <c:pt idx="677">
                  <c:v>45756</c:v>
                </c:pt>
                <c:pt idx="678">
                  <c:v>45757</c:v>
                </c:pt>
                <c:pt idx="679">
                  <c:v>45757</c:v>
                </c:pt>
                <c:pt idx="680">
                  <c:v>45762</c:v>
                </c:pt>
                <c:pt idx="681">
                  <c:v>45769</c:v>
                </c:pt>
                <c:pt idx="682">
                  <c:v>45771</c:v>
                </c:pt>
                <c:pt idx="683">
                  <c:v>45771</c:v>
                </c:pt>
                <c:pt idx="684">
                  <c:v>45772</c:v>
                </c:pt>
                <c:pt idx="685">
                  <c:v>45775</c:v>
                </c:pt>
                <c:pt idx="686">
                  <c:v>45776</c:v>
                </c:pt>
                <c:pt idx="687">
                  <c:v>45776</c:v>
                </c:pt>
                <c:pt idx="688">
                  <c:v>45777</c:v>
                </c:pt>
                <c:pt idx="689">
                  <c:v>45778</c:v>
                </c:pt>
                <c:pt idx="690">
                  <c:v>45778</c:v>
                </c:pt>
                <c:pt idx="691">
                  <c:v>45778</c:v>
                </c:pt>
                <c:pt idx="692">
                  <c:v>45778</c:v>
                </c:pt>
                <c:pt idx="693">
                  <c:v>45779</c:v>
                </c:pt>
                <c:pt idx="694">
                  <c:v>45779</c:v>
                </c:pt>
                <c:pt idx="695">
                  <c:v>45779</c:v>
                </c:pt>
                <c:pt idx="696">
                  <c:v>45782</c:v>
                </c:pt>
                <c:pt idx="697">
                  <c:v>45783</c:v>
                </c:pt>
                <c:pt idx="698">
                  <c:v>45783</c:v>
                </c:pt>
                <c:pt idx="699">
                  <c:v>45786</c:v>
                </c:pt>
                <c:pt idx="700">
                  <c:v>45789</c:v>
                </c:pt>
                <c:pt idx="701">
                  <c:v>45789</c:v>
                </c:pt>
                <c:pt idx="702">
                  <c:v>45790</c:v>
                </c:pt>
                <c:pt idx="703">
                  <c:v>45793</c:v>
                </c:pt>
                <c:pt idx="704">
                  <c:v>45793</c:v>
                </c:pt>
                <c:pt idx="705">
                  <c:v>45796</c:v>
                </c:pt>
                <c:pt idx="706">
                  <c:v>45796</c:v>
                </c:pt>
                <c:pt idx="707">
                  <c:v>45797</c:v>
                </c:pt>
                <c:pt idx="708">
                  <c:v>45798</c:v>
                </c:pt>
                <c:pt idx="709">
                  <c:v>45798</c:v>
                </c:pt>
                <c:pt idx="710">
                  <c:v>45799</c:v>
                </c:pt>
                <c:pt idx="711">
                  <c:v>45800</c:v>
                </c:pt>
                <c:pt idx="712">
                  <c:v>45800</c:v>
                </c:pt>
                <c:pt idx="713">
                  <c:v>45800</c:v>
                </c:pt>
                <c:pt idx="714">
                  <c:v>45804</c:v>
                </c:pt>
                <c:pt idx="715">
                  <c:v>45807</c:v>
                </c:pt>
                <c:pt idx="716">
                  <c:v>45807</c:v>
                </c:pt>
                <c:pt idx="717">
                  <c:v>45809</c:v>
                </c:pt>
                <c:pt idx="718">
                  <c:v>45809</c:v>
                </c:pt>
                <c:pt idx="719">
                  <c:v>45809</c:v>
                </c:pt>
                <c:pt idx="720">
                  <c:v>45810</c:v>
                </c:pt>
                <c:pt idx="721">
                  <c:v>45811</c:v>
                </c:pt>
                <c:pt idx="722">
                  <c:v>45811</c:v>
                </c:pt>
                <c:pt idx="723">
                  <c:v>45812</c:v>
                </c:pt>
                <c:pt idx="724">
                  <c:v>45812</c:v>
                </c:pt>
                <c:pt idx="725">
                  <c:v>45812</c:v>
                </c:pt>
                <c:pt idx="726">
                  <c:v>45813</c:v>
                </c:pt>
                <c:pt idx="727">
                  <c:v>45813</c:v>
                </c:pt>
                <c:pt idx="728">
                  <c:v>45814</c:v>
                </c:pt>
                <c:pt idx="729">
                  <c:v>45817</c:v>
                </c:pt>
                <c:pt idx="730">
                  <c:v>45817</c:v>
                </c:pt>
                <c:pt idx="731">
                  <c:v>45818</c:v>
                </c:pt>
                <c:pt idx="732">
                  <c:v>45821</c:v>
                </c:pt>
                <c:pt idx="733">
                  <c:v>45821</c:v>
                </c:pt>
                <c:pt idx="734">
                  <c:v>45821</c:v>
                </c:pt>
                <c:pt idx="735">
                  <c:v>45824</c:v>
                </c:pt>
                <c:pt idx="736">
                  <c:v>45831</c:v>
                </c:pt>
                <c:pt idx="737">
                  <c:v>45832</c:v>
                </c:pt>
                <c:pt idx="738">
                  <c:v>45832</c:v>
                </c:pt>
                <c:pt idx="739">
                  <c:v>45833</c:v>
                </c:pt>
                <c:pt idx="740">
                  <c:v>45833</c:v>
                </c:pt>
                <c:pt idx="741">
                  <c:v>45835</c:v>
                </c:pt>
                <c:pt idx="742">
                  <c:v>45835</c:v>
                </c:pt>
                <c:pt idx="743">
                  <c:v>45835</c:v>
                </c:pt>
                <c:pt idx="744">
                  <c:v>45838</c:v>
                </c:pt>
                <c:pt idx="745">
                  <c:v>45838</c:v>
                </c:pt>
                <c:pt idx="746">
                  <c:v>45838</c:v>
                </c:pt>
                <c:pt idx="747">
                  <c:v>45839</c:v>
                </c:pt>
                <c:pt idx="748">
                  <c:v>45846</c:v>
                </c:pt>
                <c:pt idx="749">
                  <c:v>45856</c:v>
                </c:pt>
                <c:pt idx="750">
                  <c:v>45859</c:v>
                </c:pt>
                <c:pt idx="751">
                  <c:v>45860</c:v>
                </c:pt>
                <c:pt idx="752">
                  <c:v>45862</c:v>
                </c:pt>
                <c:pt idx="753">
                  <c:v>45866</c:v>
                </c:pt>
                <c:pt idx="754">
                  <c:v>45868</c:v>
                </c:pt>
                <c:pt idx="755">
                  <c:v>45875</c:v>
                </c:pt>
                <c:pt idx="756">
                  <c:v>45895</c:v>
                </c:pt>
              </c:numCache>
            </c:numRef>
          </c:xVal>
          <c:yVal>
            <c:numRef>
              <c:f>'New Issue Spreads'!$L$2:$L$758</c:f>
              <c:numCache>
                <c:formatCode>General</c:formatCode>
                <c:ptCount val="757"/>
                <c:pt idx="0">
                  <c:v>525</c:v>
                </c:pt>
                <c:pt idx="1">
                  <c:v>575</c:v>
                </c:pt>
                <c:pt idx="2">
                  <c:v>475</c:v>
                </c:pt>
                <c:pt idx="3">
                  <c:v>525</c:v>
                </c:pt>
                <c:pt idx="4">
                  <c:v>575</c:v>
                </c:pt>
                <c:pt idx="5">
                  <c:v>700</c:v>
                </c:pt>
                <c:pt idx="6">
                  <c:v>525</c:v>
                </c:pt>
                <c:pt idx="7">
                  <c:v>575</c:v>
                </c:pt>
                <c:pt idx="8">
                  <c:v>600</c:v>
                </c:pt>
                <c:pt idx="9">
                  <c:v>450</c:v>
                </c:pt>
                <c:pt idx="10">
                  <c:v>525</c:v>
                </c:pt>
                <c:pt idx="11">
                  <c:v>600</c:v>
                </c:pt>
                <c:pt idx="12">
                  <c:v>650</c:v>
                </c:pt>
                <c:pt idx="13">
                  <c:v>625</c:v>
                </c:pt>
                <c:pt idx="14">
                  <c:v>675</c:v>
                </c:pt>
                <c:pt idx="15">
                  <c:v>550</c:v>
                </c:pt>
                <c:pt idx="16">
                  <c:v>575</c:v>
                </c:pt>
                <c:pt idx="17">
                  <c:v>625</c:v>
                </c:pt>
                <c:pt idx="18">
                  <c:v>550</c:v>
                </c:pt>
                <c:pt idx="19">
                  <c:v>550</c:v>
                </c:pt>
                <c:pt idx="20">
                  <c:v>565</c:v>
                </c:pt>
                <c:pt idx="21">
                  <c:v>565</c:v>
                </c:pt>
                <c:pt idx="22">
                  <c:v>575</c:v>
                </c:pt>
                <c:pt idx="23">
                  <c:v>600</c:v>
                </c:pt>
                <c:pt idx="24">
                  <c:v>575</c:v>
                </c:pt>
                <c:pt idx="25">
                  <c:v>575</c:v>
                </c:pt>
                <c:pt idx="26">
                  <c:v>590</c:v>
                </c:pt>
                <c:pt idx="27">
                  <c:v>600</c:v>
                </c:pt>
                <c:pt idx="28">
                  <c:v>550</c:v>
                </c:pt>
                <c:pt idx="29">
                  <c:v>625</c:v>
                </c:pt>
                <c:pt idx="30">
                  <c:v>550</c:v>
                </c:pt>
                <c:pt idx="31">
                  <c:v>600</c:v>
                </c:pt>
                <c:pt idx="32">
                  <c:v>500</c:v>
                </c:pt>
                <c:pt idx="33">
                  <c:v>575</c:v>
                </c:pt>
                <c:pt idx="34">
                  <c:v>575</c:v>
                </c:pt>
                <c:pt idx="35">
                  <c:v>650</c:v>
                </c:pt>
                <c:pt idx="36">
                  <c:v>375</c:v>
                </c:pt>
                <c:pt idx="37">
                  <c:v>550</c:v>
                </c:pt>
                <c:pt idx="38">
                  <c:v>550</c:v>
                </c:pt>
                <c:pt idx="39">
                  <c:v>550</c:v>
                </c:pt>
                <c:pt idx="40">
                  <c:v>600</c:v>
                </c:pt>
                <c:pt idx="41">
                  <c:v>475</c:v>
                </c:pt>
                <c:pt idx="42">
                  <c:v>525</c:v>
                </c:pt>
                <c:pt idx="43">
                  <c:v>525</c:v>
                </c:pt>
                <c:pt idx="44">
                  <c:v>550</c:v>
                </c:pt>
                <c:pt idx="45">
                  <c:v>600</c:v>
                </c:pt>
                <c:pt idx="46">
                  <c:v>675</c:v>
                </c:pt>
                <c:pt idx="47">
                  <c:v>700</c:v>
                </c:pt>
                <c:pt idx="48">
                  <c:v>525</c:v>
                </c:pt>
                <c:pt idx="49">
                  <c:v>550</c:v>
                </c:pt>
                <c:pt idx="50">
                  <c:v>650</c:v>
                </c:pt>
                <c:pt idx="51">
                  <c:v>500</c:v>
                </c:pt>
                <c:pt idx="52">
                  <c:v>500</c:v>
                </c:pt>
                <c:pt idx="53">
                  <c:v>425</c:v>
                </c:pt>
                <c:pt idx="54">
                  <c:v>575</c:v>
                </c:pt>
                <c:pt idx="55">
                  <c:v>600</c:v>
                </c:pt>
                <c:pt idx="56">
                  <c:v>600</c:v>
                </c:pt>
                <c:pt idx="57">
                  <c:v>525</c:v>
                </c:pt>
                <c:pt idx="58">
                  <c:v>525</c:v>
                </c:pt>
                <c:pt idx="59">
                  <c:v>550</c:v>
                </c:pt>
                <c:pt idx="60">
                  <c:v>600</c:v>
                </c:pt>
                <c:pt idx="61">
                  <c:v>685</c:v>
                </c:pt>
                <c:pt idx="62">
                  <c:v>475</c:v>
                </c:pt>
                <c:pt idx="63">
                  <c:v>475</c:v>
                </c:pt>
                <c:pt idx="64">
                  <c:v>550</c:v>
                </c:pt>
                <c:pt idx="65">
                  <c:v>600</c:v>
                </c:pt>
                <c:pt idx="66">
                  <c:v>629</c:v>
                </c:pt>
                <c:pt idx="67">
                  <c:v>640</c:v>
                </c:pt>
                <c:pt idx="68">
                  <c:v>550</c:v>
                </c:pt>
                <c:pt idx="69">
                  <c:v>575</c:v>
                </c:pt>
                <c:pt idx="70">
                  <c:v>575</c:v>
                </c:pt>
                <c:pt idx="71">
                  <c:v>550</c:v>
                </c:pt>
                <c:pt idx="72">
                  <c:v>550</c:v>
                </c:pt>
                <c:pt idx="73">
                  <c:v>600</c:v>
                </c:pt>
                <c:pt idx="74">
                  <c:v>550</c:v>
                </c:pt>
                <c:pt idx="75">
                  <c:v>550</c:v>
                </c:pt>
                <c:pt idx="76">
                  <c:v>575</c:v>
                </c:pt>
                <c:pt idx="77">
                  <c:v>475</c:v>
                </c:pt>
                <c:pt idx="78">
                  <c:v>525</c:v>
                </c:pt>
                <c:pt idx="79">
                  <c:v>550</c:v>
                </c:pt>
                <c:pt idx="80">
                  <c:v>550</c:v>
                </c:pt>
                <c:pt idx="81">
                  <c:v>575</c:v>
                </c:pt>
                <c:pt idx="82">
                  <c:v>650</c:v>
                </c:pt>
                <c:pt idx="83">
                  <c:v>475</c:v>
                </c:pt>
                <c:pt idx="84">
                  <c:v>475</c:v>
                </c:pt>
                <c:pt idx="85">
                  <c:v>550</c:v>
                </c:pt>
                <c:pt idx="86">
                  <c:v>550</c:v>
                </c:pt>
                <c:pt idx="87">
                  <c:v>600</c:v>
                </c:pt>
                <c:pt idx="88">
                  <c:v>600</c:v>
                </c:pt>
                <c:pt idx="89">
                  <c:v>600</c:v>
                </c:pt>
                <c:pt idx="90">
                  <c:v>361</c:v>
                </c:pt>
                <c:pt idx="91">
                  <c:v>500</c:v>
                </c:pt>
                <c:pt idx="92">
                  <c:v>500</c:v>
                </c:pt>
                <c:pt idx="93">
                  <c:v>525</c:v>
                </c:pt>
                <c:pt idx="94">
                  <c:v>525</c:v>
                </c:pt>
                <c:pt idx="95">
                  <c:v>525</c:v>
                </c:pt>
                <c:pt idx="96">
                  <c:v>525</c:v>
                </c:pt>
                <c:pt idx="97">
                  <c:v>525</c:v>
                </c:pt>
                <c:pt idx="98">
                  <c:v>550</c:v>
                </c:pt>
                <c:pt idx="99">
                  <c:v>575</c:v>
                </c:pt>
                <c:pt idx="100">
                  <c:v>600</c:v>
                </c:pt>
                <c:pt idx="101">
                  <c:v>525</c:v>
                </c:pt>
                <c:pt idx="102">
                  <c:v>650</c:v>
                </c:pt>
                <c:pt idx="103">
                  <c:v>700</c:v>
                </c:pt>
                <c:pt idx="104">
                  <c:v>800</c:v>
                </c:pt>
                <c:pt idx="105">
                  <c:v>650</c:v>
                </c:pt>
                <c:pt idx="106">
                  <c:v>575</c:v>
                </c:pt>
                <c:pt idx="107">
                  <c:v>650</c:v>
                </c:pt>
                <c:pt idx="108">
                  <c:v>650</c:v>
                </c:pt>
                <c:pt idx="109">
                  <c:v>525</c:v>
                </c:pt>
                <c:pt idx="110">
                  <c:v>575</c:v>
                </c:pt>
                <c:pt idx="113">
                  <c:v>575</c:v>
                </c:pt>
                <c:pt idx="114">
                  <c:v>500</c:v>
                </c:pt>
                <c:pt idx="115">
                  <c:v>575</c:v>
                </c:pt>
                <c:pt idx="116" formatCode="#,##0.00">
                  <c:v>575</c:v>
                </c:pt>
                <c:pt idx="117">
                  <c:v>600</c:v>
                </c:pt>
                <c:pt idx="118">
                  <c:v>600</c:v>
                </c:pt>
                <c:pt idx="119">
                  <c:v>750</c:v>
                </c:pt>
                <c:pt idx="120">
                  <c:v>550</c:v>
                </c:pt>
                <c:pt idx="121">
                  <c:v>650</c:v>
                </c:pt>
                <c:pt idx="122">
                  <c:v>700</c:v>
                </c:pt>
                <c:pt idx="123">
                  <c:v>500</c:v>
                </c:pt>
                <c:pt idx="124">
                  <c:v>575</c:v>
                </c:pt>
                <c:pt idx="125">
                  <c:v>600</c:v>
                </c:pt>
                <c:pt idx="127">
                  <c:v>550</c:v>
                </c:pt>
                <c:pt idx="128">
                  <c:v>500</c:v>
                </c:pt>
                <c:pt idx="129">
                  <c:v>550</c:v>
                </c:pt>
                <c:pt idx="130">
                  <c:v>585</c:v>
                </c:pt>
                <c:pt idx="131">
                  <c:v>500</c:v>
                </c:pt>
                <c:pt idx="132">
                  <c:v>550</c:v>
                </c:pt>
                <c:pt idx="133">
                  <c:v>575</c:v>
                </c:pt>
                <c:pt idx="134">
                  <c:v>500</c:v>
                </c:pt>
                <c:pt idx="135">
                  <c:v>525</c:v>
                </c:pt>
                <c:pt idx="136">
                  <c:v>475</c:v>
                </c:pt>
                <c:pt idx="137">
                  <c:v>500</c:v>
                </c:pt>
                <c:pt idx="138">
                  <c:v>550</c:v>
                </c:pt>
                <c:pt idx="139">
                  <c:v>550</c:v>
                </c:pt>
                <c:pt idx="140">
                  <c:v>550</c:v>
                </c:pt>
                <c:pt idx="141">
                  <c:v>575</c:v>
                </c:pt>
                <c:pt idx="142">
                  <c:v>575</c:v>
                </c:pt>
                <c:pt idx="143">
                  <c:v>600</c:v>
                </c:pt>
                <c:pt idx="144">
                  <c:v>600</c:v>
                </c:pt>
                <c:pt idx="145">
                  <c:v>525</c:v>
                </c:pt>
                <c:pt idx="146">
                  <c:v>600</c:v>
                </c:pt>
                <c:pt idx="147">
                  <c:v>690</c:v>
                </c:pt>
                <c:pt idx="148">
                  <c:v>500</c:v>
                </c:pt>
                <c:pt idx="149">
                  <c:v>525</c:v>
                </c:pt>
                <c:pt idx="150">
                  <c:v>525</c:v>
                </c:pt>
                <c:pt idx="151">
                  <c:v>600</c:v>
                </c:pt>
                <c:pt idx="152">
                  <c:v>700</c:v>
                </c:pt>
                <c:pt idx="153">
                  <c:v>525</c:v>
                </c:pt>
                <c:pt idx="154">
                  <c:v>500</c:v>
                </c:pt>
                <c:pt idx="155">
                  <c:v>500</c:v>
                </c:pt>
                <c:pt idx="157">
                  <c:v>550</c:v>
                </c:pt>
                <c:pt idx="158">
                  <c:v>575</c:v>
                </c:pt>
                <c:pt idx="159">
                  <c:v>575</c:v>
                </c:pt>
                <c:pt idx="160">
                  <c:v>575</c:v>
                </c:pt>
                <c:pt idx="161">
                  <c:v>550</c:v>
                </c:pt>
                <c:pt idx="162">
                  <c:v>1000</c:v>
                </c:pt>
                <c:pt idx="163">
                  <c:v>500</c:v>
                </c:pt>
                <c:pt idx="164">
                  <c:v>575</c:v>
                </c:pt>
                <c:pt idx="165">
                  <c:v>525</c:v>
                </c:pt>
                <c:pt idx="166">
                  <c:v>725</c:v>
                </c:pt>
                <c:pt idx="167">
                  <c:v>750</c:v>
                </c:pt>
                <c:pt idx="168">
                  <c:v>525</c:v>
                </c:pt>
                <c:pt idx="169">
                  <c:v>600</c:v>
                </c:pt>
                <c:pt idx="170">
                  <c:v>525</c:v>
                </c:pt>
                <c:pt idx="171">
                  <c:v>550</c:v>
                </c:pt>
                <c:pt idx="172">
                  <c:v>475</c:v>
                </c:pt>
                <c:pt idx="173">
                  <c:v>500</c:v>
                </c:pt>
                <c:pt idx="174">
                  <c:v>675</c:v>
                </c:pt>
                <c:pt idx="175">
                  <c:v>500</c:v>
                </c:pt>
                <c:pt idx="176">
                  <c:v>525</c:v>
                </c:pt>
                <c:pt idx="177">
                  <c:v>525</c:v>
                </c:pt>
                <c:pt idx="178">
                  <c:v>500</c:v>
                </c:pt>
                <c:pt idx="179">
                  <c:v>525</c:v>
                </c:pt>
                <c:pt idx="180">
                  <c:v>550</c:v>
                </c:pt>
                <c:pt idx="181">
                  <c:v>525</c:v>
                </c:pt>
                <c:pt idx="182">
                  <c:v>525</c:v>
                </c:pt>
                <c:pt idx="183">
                  <c:v>525</c:v>
                </c:pt>
                <c:pt idx="184">
                  <c:v>525</c:v>
                </c:pt>
                <c:pt idx="185">
                  <c:v>525</c:v>
                </c:pt>
                <c:pt idx="186">
                  <c:v>525</c:v>
                </c:pt>
                <c:pt idx="187">
                  <c:v>550</c:v>
                </c:pt>
                <c:pt idx="188">
                  <c:v>400</c:v>
                </c:pt>
                <c:pt idx="189">
                  <c:v>550</c:v>
                </c:pt>
                <c:pt idx="190">
                  <c:v>500</c:v>
                </c:pt>
                <c:pt idx="191">
                  <c:v>525</c:v>
                </c:pt>
                <c:pt idx="192">
                  <c:v>325</c:v>
                </c:pt>
                <c:pt idx="193">
                  <c:v>525</c:v>
                </c:pt>
                <c:pt idx="194">
                  <c:v>500</c:v>
                </c:pt>
                <c:pt idx="195">
                  <c:v>575</c:v>
                </c:pt>
                <c:pt idx="196">
                  <c:v>550</c:v>
                </c:pt>
                <c:pt idx="197">
                  <c:v>560</c:v>
                </c:pt>
                <c:pt idx="198">
                  <c:v>475</c:v>
                </c:pt>
                <c:pt idx="199">
                  <c:v>475</c:v>
                </c:pt>
                <c:pt idx="200">
                  <c:v>500</c:v>
                </c:pt>
                <c:pt idx="201">
                  <c:v>550</c:v>
                </c:pt>
                <c:pt idx="202">
                  <c:v>600</c:v>
                </c:pt>
                <c:pt idx="203">
                  <c:v>650</c:v>
                </c:pt>
                <c:pt idx="204">
                  <c:v>575</c:v>
                </c:pt>
                <c:pt idx="205">
                  <c:v>575</c:v>
                </c:pt>
                <c:pt idx="206">
                  <c:v>575</c:v>
                </c:pt>
                <c:pt idx="207">
                  <c:v>750</c:v>
                </c:pt>
                <c:pt idx="208">
                  <c:v>525</c:v>
                </c:pt>
                <c:pt idx="209">
                  <c:v>500</c:v>
                </c:pt>
                <c:pt idx="210">
                  <c:v>500</c:v>
                </c:pt>
                <c:pt idx="211">
                  <c:v>475</c:v>
                </c:pt>
                <c:pt idx="212">
                  <c:v>661</c:v>
                </c:pt>
                <c:pt idx="214">
                  <c:v>525</c:v>
                </c:pt>
                <c:pt idx="215">
                  <c:v>475</c:v>
                </c:pt>
                <c:pt idx="216">
                  <c:v>525</c:v>
                </c:pt>
                <c:pt idx="217">
                  <c:v>525</c:v>
                </c:pt>
                <c:pt idx="218">
                  <c:v>550</c:v>
                </c:pt>
                <c:pt idx="219">
                  <c:v>650</c:v>
                </c:pt>
                <c:pt idx="220">
                  <c:v>500</c:v>
                </c:pt>
                <c:pt idx="221">
                  <c:v>500</c:v>
                </c:pt>
                <c:pt idx="222">
                  <c:v>500</c:v>
                </c:pt>
                <c:pt idx="223">
                  <c:v>500</c:v>
                </c:pt>
                <c:pt idx="224">
                  <c:v>550</c:v>
                </c:pt>
                <c:pt idx="225">
                  <c:v>550</c:v>
                </c:pt>
                <c:pt idx="226">
                  <c:v>625</c:v>
                </c:pt>
                <c:pt idx="227">
                  <c:v>770</c:v>
                </c:pt>
                <c:pt idx="228">
                  <c:v>500</c:v>
                </c:pt>
                <c:pt idx="229">
                  <c:v>500</c:v>
                </c:pt>
                <c:pt idx="230">
                  <c:v>600</c:v>
                </c:pt>
                <c:pt idx="232">
                  <c:v>425</c:v>
                </c:pt>
                <c:pt idx="233">
                  <c:v>500</c:v>
                </c:pt>
                <c:pt idx="234">
                  <c:v>525</c:v>
                </c:pt>
                <c:pt idx="235">
                  <c:v>525</c:v>
                </c:pt>
                <c:pt idx="236">
                  <c:v>475</c:v>
                </c:pt>
                <c:pt idx="237">
                  <c:v>500</c:v>
                </c:pt>
                <c:pt idx="238">
                  <c:v>550</c:v>
                </c:pt>
                <c:pt idx="239">
                  <c:v>575</c:v>
                </c:pt>
                <c:pt idx="240">
                  <c:v>475</c:v>
                </c:pt>
                <c:pt idx="241">
                  <c:v>525</c:v>
                </c:pt>
                <c:pt idx="242">
                  <c:v>750</c:v>
                </c:pt>
                <c:pt idx="243">
                  <c:v>850</c:v>
                </c:pt>
                <c:pt idx="245">
                  <c:v>500</c:v>
                </c:pt>
                <c:pt idx="246">
                  <c:v>550</c:v>
                </c:pt>
                <c:pt idx="247">
                  <c:v>700</c:v>
                </c:pt>
                <c:pt idx="248">
                  <c:v>500</c:v>
                </c:pt>
                <c:pt idx="249">
                  <c:v>575</c:v>
                </c:pt>
                <c:pt idx="250">
                  <c:v>575</c:v>
                </c:pt>
                <c:pt idx="251">
                  <c:v>575</c:v>
                </c:pt>
                <c:pt idx="252">
                  <c:v>600</c:v>
                </c:pt>
                <c:pt idx="253">
                  <c:v>525</c:v>
                </c:pt>
                <c:pt idx="254">
                  <c:v>550</c:v>
                </c:pt>
                <c:pt idx="255">
                  <c:v>600</c:v>
                </c:pt>
                <c:pt idx="256">
                  <c:v>575</c:v>
                </c:pt>
                <c:pt idx="257">
                  <c:v>700</c:v>
                </c:pt>
                <c:pt idx="258">
                  <c:v>350</c:v>
                </c:pt>
                <c:pt idx="259">
                  <c:v>525</c:v>
                </c:pt>
                <c:pt idx="260">
                  <c:v>525</c:v>
                </c:pt>
                <c:pt idx="261">
                  <c:v>550</c:v>
                </c:pt>
                <c:pt idx="262">
                  <c:v>550</c:v>
                </c:pt>
                <c:pt idx="263">
                  <c:v>625</c:v>
                </c:pt>
                <c:pt idx="264">
                  <c:v>650</c:v>
                </c:pt>
                <c:pt idx="265">
                  <c:v>475</c:v>
                </c:pt>
                <c:pt idx="266">
                  <c:v>500</c:v>
                </c:pt>
                <c:pt idx="267">
                  <c:v>500</c:v>
                </c:pt>
                <c:pt idx="268">
                  <c:v>500</c:v>
                </c:pt>
                <c:pt idx="269">
                  <c:v>500</c:v>
                </c:pt>
                <c:pt idx="270">
                  <c:v>500</c:v>
                </c:pt>
                <c:pt idx="271">
                  <c:v>500</c:v>
                </c:pt>
                <c:pt idx="272">
                  <c:v>525</c:v>
                </c:pt>
                <c:pt idx="273">
                  <c:v>525</c:v>
                </c:pt>
                <c:pt idx="274">
                  <c:v>550</c:v>
                </c:pt>
                <c:pt idx="275">
                  <c:v>550</c:v>
                </c:pt>
                <c:pt idx="276">
                  <c:v>586</c:v>
                </c:pt>
                <c:pt idx="277">
                  <c:v>600</c:v>
                </c:pt>
                <c:pt idx="278">
                  <c:v>675</c:v>
                </c:pt>
                <c:pt idx="279">
                  <c:v>500</c:v>
                </c:pt>
                <c:pt idx="280">
                  <c:v>500</c:v>
                </c:pt>
                <c:pt idx="281">
                  <c:v>550</c:v>
                </c:pt>
                <c:pt idx="282">
                  <c:v>550</c:v>
                </c:pt>
                <c:pt idx="283">
                  <c:v>750</c:v>
                </c:pt>
                <c:pt idx="284">
                  <c:v>550</c:v>
                </c:pt>
                <c:pt idx="285">
                  <c:v>475</c:v>
                </c:pt>
                <c:pt idx="286">
                  <c:v>475</c:v>
                </c:pt>
                <c:pt idx="287">
                  <c:v>600</c:v>
                </c:pt>
                <c:pt idx="288">
                  <c:v>575</c:v>
                </c:pt>
                <c:pt idx="289">
                  <c:v>600</c:v>
                </c:pt>
                <c:pt idx="290">
                  <c:v>500</c:v>
                </c:pt>
                <c:pt idx="291">
                  <c:v>500</c:v>
                </c:pt>
                <c:pt idx="292">
                  <c:v>701</c:v>
                </c:pt>
                <c:pt idx="293">
                  <c:v>500</c:v>
                </c:pt>
                <c:pt idx="294">
                  <c:v>525</c:v>
                </c:pt>
                <c:pt idx="295">
                  <c:v>475</c:v>
                </c:pt>
                <c:pt idx="296">
                  <c:v>475</c:v>
                </c:pt>
                <c:pt idx="297">
                  <c:v>550</c:v>
                </c:pt>
                <c:pt idx="298">
                  <c:v>600</c:v>
                </c:pt>
                <c:pt idx="299">
                  <c:v>525</c:v>
                </c:pt>
                <c:pt idx="303">
                  <c:v>500</c:v>
                </c:pt>
                <c:pt idx="304">
                  <c:v>550</c:v>
                </c:pt>
                <c:pt idx="306">
                  <c:v>700</c:v>
                </c:pt>
                <c:pt idx="307">
                  <c:v>475</c:v>
                </c:pt>
                <c:pt idx="308">
                  <c:v>510</c:v>
                </c:pt>
                <c:pt idx="309">
                  <c:v>525</c:v>
                </c:pt>
                <c:pt idx="310">
                  <c:v>560</c:v>
                </c:pt>
                <c:pt idx="311">
                  <c:v>560</c:v>
                </c:pt>
                <c:pt idx="312">
                  <c:v>375</c:v>
                </c:pt>
                <c:pt idx="313">
                  <c:v>500</c:v>
                </c:pt>
                <c:pt idx="314">
                  <c:v>500</c:v>
                </c:pt>
                <c:pt idx="315">
                  <c:v>625</c:v>
                </c:pt>
                <c:pt idx="317">
                  <c:v>500</c:v>
                </c:pt>
                <c:pt idx="318">
                  <c:v>525</c:v>
                </c:pt>
                <c:pt idx="319">
                  <c:v>650</c:v>
                </c:pt>
                <c:pt idx="320">
                  <c:v>475</c:v>
                </c:pt>
                <c:pt idx="321">
                  <c:v>500</c:v>
                </c:pt>
                <c:pt idx="322">
                  <c:v>500</c:v>
                </c:pt>
                <c:pt idx="323">
                  <c:v>500</c:v>
                </c:pt>
                <c:pt idx="324">
                  <c:v>550</c:v>
                </c:pt>
                <c:pt idx="325">
                  <c:v>575</c:v>
                </c:pt>
                <c:pt idx="326">
                  <c:v>600</c:v>
                </c:pt>
                <c:pt idx="327">
                  <c:v>625</c:v>
                </c:pt>
                <c:pt idx="328">
                  <c:v>750</c:v>
                </c:pt>
                <c:pt idx="329">
                  <c:v>450</c:v>
                </c:pt>
                <c:pt idx="330">
                  <c:v>525</c:v>
                </c:pt>
                <c:pt idx="331">
                  <c:v>550</c:v>
                </c:pt>
                <c:pt idx="332">
                  <c:v>500</c:v>
                </c:pt>
                <c:pt idx="333">
                  <c:v>500</c:v>
                </c:pt>
                <c:pt idx="334">
                  <c:v>475</c:v>
                </c:pt>
                <c:pt idx="335">
                  <c:v>500</c:v>
                </c:pt>
                <c:pt idx="336">
                  <c:v>550</c:v>
                </c:pt>
                <c:pt idx="337">
                  <c:v>475</c:v>
                </c:pt>
                <c:pt idx="338">
                  <c:v>450</c:v>
                </c:pt>
                <c:pt idx="339">
                  <c:v>500</c:v>
                </c:pt>
                <c:pt idx="340">
                  <c:v>525</c:v>
                </c:pt>
                <c:pt idx="341">
                  <c:v>550</c:v>
                </c:pt>
                <c:pt idx="342">
                  <c:v>475</c:v>
                </c:pt>
                <c:pt idx="343">
                  <c:v>475</c:v>
                </c:pt>
                <c:pt idx="344">
                  <c:v>650</c:v>
                </c:pt>
                <c:pt idx="345">
                  <c:v>475</c:v>
                </c:pt>
                <c:pt idx="346">
                  <c:v>475</c:v>
                </c:pt>
                <c:pt idx="347">
                  <c:v>475</c:v>
                </c:pt>
                <c:pt idx="348">
                  <c:v>475</c:v>
                </c:pt>
                <c:pt idx="349">
                  <c:v>425</c:v>
                </c:pt>
                <c:pt idx="350">
                  <c:v>475</c:v>
                </c:pt>
                <c:pt idx="351">
                  <c:v>500</c:v>
                </c:pt>
                <c:pt idx="352">
                  <c:v>550</c:v>
                </c:pt>
                <c:pt idx="353">
                  <c:v>475</c:v>
                </c:pt>
                <c:pt idx="354">
                  <c:v>650</c:v>
                </c:pt>
                <c:pt idx="355">
                  <c:v>525</c:v>
                </c:pt>
                <c:pt idx="356">
                  <c:v>550</c:v>
                </c:pt>
                <c:pt idx="357">
                  <c:v>475</c:v>
                </c:pt>
                <c:pt idx="358">
                  <c:v>475</c:v>
                </c:pt>
                <c:pt idx="359">
                  <c:v>500</c:v>
                </c:pt>
                <c:pt idx="360">
                  <c:v>500</c:v>
                </c:pt>
                <c:pt idx="361">
                  <c:v>500</c:v>
                </c:pt>
                <c:pt idx="362">
                  <c:v>500</c:v>
                </c:pt>
                <c:pt idx="363">
                  <c:v>500</c:v>
                </c:pt>
                <c:pt idx="364">
                  <c:v>525</c:v>
                </c:pt>
                <c:pt idx="365">
                  <c:v>525</c:v>
                </c:pt>
                <c:pt idx="366">
                  <c:v>475</c:v>
                </c:pt>
                <c:pt idx="367">
                  <c:v>525</c:v>
                </c:pt>
                <c:pt idx="368">
                  <c:v>575</c:v>
                </c:pt>
                <c:pt idx="369">
                  <c:v>650</c:v>
                </c:pt>
                <c:pt idx="370">
                  <c:v>450</c:v>
                </c:pt>
                <c:pt idx="372">
                  <c:v>475</c:v>
                </c:pt>
                <c:pt idx="373">
                  <c:v>525</c:v>
                </c:pt>
                <c:pt idx="374">
                  <c:v>550</c:v>
                </c:pt>
                <c:pt idx="375">
                  <c:v>575</c:v>
                </c:pt>
                <c:pt idx="376">
                  <c:v>700</c:v>
                </c:pt>
                <c:pt idx="378">
                  <c:v>500</c:v>
                </c:pt>
                <c:pt idx="379">
                  <c:v>600</c:v>
                </c:pt>
                <c:pt idx="380">
                  <c:v>450</c:v>
                </c:pt>
                <c:pt idx="381">
                  <c:v>525</c:v>
                </c:pt>
                <c:pt idx="382">
                  <c:v>500</c:v>
                </c:pt>
                <c:pt idx="383">
                  <c:v>500</c:v>
                </c:pt>
                <c:pt idx="384">
                  <c:v>475</c:v>
                </c:pt>
                <c:pt idx="385">
                  <c:v>525</c:v>
                </c:pt>
                <c:pt idx="386">
                  <c:v>475</c:v>
                </c:pt>
                <c:pt idx="387">
                  <c:v>500</c:v>
                </c:pt>
                <c:pt idx="388">
                  <c:v>575</c:v>
                </c:pt>
                <c:pt idx="389">
                  <c:v>575</c:v>
                </c:pt>
                <c:pt idx="390">
                  <c:v>625</c:v>
                </c:pt>
                <c:pt idx="391">
                  <c:v>475</c:v>
                </c:pt>
                <c:pt idx="392">
                  <c:v>475</c:v>
                </c:pt>
                <c:pt idx="393">
                  <c:v>475</c:v>
                </c:pt>
                <c:pt idx="394">
                  <c:v>475</c:v>
                </c:pt>
                <c:pt idx="395">
                  <c:v>550</c:v>
                </c:pt>
                <c:pt idx="396">
                  <c:v>475</c:v>
                </c:pt>
                <c:pt idx="397">
                  <c:v>500</c:v>
                </c:pt>
                <c:pt idx="398">
                  <c:v>500</c:v>
                </c:pt>
                <c:pt idx="399">
                  <c:v>525</c:v>
                </c:pt>
                <c:pt idx="400">
                  <c:v>575</c:v>
                </c:pt>
                <c:pt idx="401">
                  <c:v>600</c:v>
                </c:pt>
                <c:pt idx="402">
                  <c:v>450</c:v>
                </c:pt>
                <c:pt idx="403">
                  <c:v>750</c:v>
                </c:pt>
                <c:pt idx="404">
                  <c:v>400</c:v>
                </c:pt>
                <c:pt idx="405">
                  <c:v>525</c:v>
                </c:pt>
                <c:pt idx="406">
                  <c:v>525</c:v>
                </c:pt>
                <c:pt idx="407">
                  <c:v>600</c:v>
                </c:pt>
                <c:pt idx="408">
                  <c:v>750</c:v>
                </c:pt>
                <c:pt idx="409">
                  <c:v>500</c:v>
                </c:pt>
                <c:pt idx="410">
                  <c:v>600</c:v>
                </c:pt>
                <c:pt idx="411">
                  <c:v>500</c:v>
                </c:pt>
                <c:pt idx="412">
                  <c:v>500</c:v>
                </c:pt>
                <c:pt idx="413">
                  <c:v>475</c:v>
                </c:pt>
                <c:pt idx="414">
                  <c:v>500</c:v>
                </c:pt>
                <c:pt idx="415">
                  <c:v>525</c:v>
                </c:pt>
                <c:pt idx="416">
                  <c:v>550</c:v>
                </c:pt>
                <c:pt idx="417">
                  <c:v>575</c:v>
                </c:pt>
                <c:pt idx="418">
                  <c:v>625</c:v>
                </c:pt>
                <c:pt idx="420">
                  <c:v>500</c:v>
                </c:pt>
                <c:pt idx="421">
                  <c:v>500</c:v>
                </c:pt>
                <c:pt idx="422">
                  <c:v>525</c:v>
                </c:pt>
                <c:pt idx="423">
                  <c:v>550</c:v>
                </c:pt>
                <c:pt idx="424">
                  <c:v>500</c:v>
                </c:pt>
                <c:pt idx="425">
                  <c:v>600</c:v>
                </c:pt>
                <c:pt idx="426">
                  <c:v>550</c:v>
                </c:pt>
                <c:pt idx="427">
                  <c:v>600</c:v>
                </c:pt>
                <c:pt idx="428">
                  <c:v>450</c:v>
                </c:pt>
                <c:pt idx="429">
                  <c:v>500</c:v>
                </c:pt>
                <c:pt idx="430">
                  <c:v>500</c:v>
                </c:pt>
                <c:pt idx="431">
                  <c:v>500</c:v>
                </c:pt>
                <c:pt idx="433">
                  <c:v>625</c:v>
                </c:pt>
                <c:pt idx="434">
                  <c:v>475</c:v>
                </c:pt>
                <c:pt idx="435">
                  <c:v>475</c:v>
                </c:pt>
                <c:pt idx="436">
                  <c:v>475</c:v>
                </c:pt>
                <c:pt idx="437">
                  <c:v>475</c:v>
                </c:pt>
                <c:pt idx="438">
                  <c:v>500</c:v>
                </c:pt>
                <c:pt idx="439">
                  <c:v>500</c:v>
                </c:pt>
                <c:pt idx="440">
                  <c:v>525</c:v>
                </c:pt>
                <c:pt idx="441">
                  <c:v>550</c:v>
                </c:pt>
                <c:pt idx="442">
                  <c:v>600</c:v>
                </c:pt>
                <c:pt idx="443">
                  <c:v>675</c:v>
                </c:pt>
                <c:pt idx="444">
                  <c:v>400</c:v>
                </c:pt>
                <c:pt idx="445">
                  <c:v>475</c:v>
                </c:pt>
                <c:pt idx="446">
                  <c:v>525</c:v>
                </c:pt>
                <c:pt idx="447">
                  <c:v>550</c:v>
                </c:pt>
                <c:pt idx="448">
                  <c:v>525</c:v>
                </c:pt>
                <c:pt idx="449">
                  <c:v>500</c:v>
                </c:pt>
                <c:pt idx="450">
                  <c:v>500</c:v>
                </c:pt>
                <c:pt idx="451">
                  <c:v>550</c:v>
                </c:pt>
                <c:pt idx="452">
                  <c:v>675</c:v>
                </c:pt>
                <c:pt idx="453">
                  <c:v>625</c:v>
                </c:pt>
                <c:pt idx="454">
                  <c:v>525</c:v>
                </c:pt>
                <c:pt idx="455">
                  <c:v>675</c:v>
                </c:pt>
                <c:pt idx="456">
                  <c:v>475</c:v>
                </c:pt>
                <c:pt idx="457">
                  <c:v>475</c:v>
                </c:pt>
                <c:pt idx="458">
                  <c:v>560</c:v>
                </c:pt>
                <c:pt idx="459">
                  <c:v>450</c:v>
                </c:pt>
                <c:pt idx="460">
                  <c:v>475</c:v>
                </c:pt>
                <c:pt idx="461">
                  <c:v>475</c:v>
                </c:pt>
                <c:pt idx="462">
                  <c:v>500</c:v>
                </c:pt>
                <c:pt idx="463">
                  <c:v>500</c:v>
                </c:pt>
                <c:pt idx="464">
                  <c:v>500</c:v>
                </c:pt>
                <c:pt idx="465">
                  <c:v>525</c:v>
                </c:pt>
                <c:pt idx="466">
                  <c:v>550</c:v>
                </c:pt>
                <c:pt idx="467">
                  <c:v>550</c:v>
                </c:pt>
                <c:pt idx="469">
                  <c:v>550</c:v>
                </c:pt>
                <c:pt idx="470">
                  <c:v>325</c:v>
                </c:pt>
                <c:pt idx="471">
                  <c:v>625</c:v>
                </c:pt>
                <c:pt idx="472">
                  <c:v>500</c:v>
                </c:pt>
                <c:pt idx="473">
                  <c:v>525</c:v>
                </c:pt>
                <c:pt idx="474">
                  <c:v>475</c:v>
                </c:pt>
                <c:pt idx="475">
                  <c:v>475</c:v>
                </c:pt>
                <c:pt idx="476">
                  <c:v>475</c:v>
                </c:pt>
                <c:pt idx="477">
                  <c:v>610</c:v>
                </c:pt>
                <c:pt idx="478">
                  <c:v>350</c:v>
                </c:pt>
                <c:pt idx="479">
                  <c:v>475</c:v>
                </c:pt>
                <c:pt idx="480">
                  <c:v>475</c:v>
                </c:pt>
                <c:pt idx="481">
                  <c:v>525</c:v>
                </c:pt>
                <c:pt idx="482">
                  <c:v>525</c:v>
                </c:pt>
                <c:pt idx="483">
                  <c:v>525</c:v>
                </c:pt>
                <c:pt idx="484">
                  <c:v>550</c:v>
                </c:pt>
                <c:pt idx="485">
                  <c:v>550</c:v>
                </c:pt>
                <c:pt idx="486">
                  <c:v>650</c:v>
                </c:pt>
                <c:pt idx="487">
                  <c:v>600</c:v>
                </c:pt>
                <c:pt idx="488">
                  <c:v>475</c:v>
                </c:pt>
                <c:pt idx="489">
                  <c:v>475</c:v>
                </c:pt>
                <c:pt idx="490">
                  <c:v>500</c:v>
                </c:pt>
                <c:pt idx="491">
                  <c:v>475</c:v>
                </c:pt>
                <c:pt idx="492">
                  <c:v>475</c:v>
                </c:pt>
                <c:pt idx="493">
                  <c:v>500</c:v>
                </c:pt>
                <c:pt idx="494">
                  <c:v>500</c:v>
                </c:pt>
                <c:pt idx="495">
                  <c:v>500</c:v>
                </c:pt>
                <c:pt idx="496">
                  <c:v>730</c:v>
                </c:pt>
                <c:pt idx="497">
                  <c:v>730</c:v>
                </c:pt>
                <c:pt idx="498">
                  <c:v>475</c:v>
                </c:pt>
                <c:pt idx="499">
                  <c:v>475</c:v>
                </c:pt>
                <c:pt idx="500">
                  <c:v>500</c:v>
                </c:pt>
                <c:pt idx="501">
                  <c:v>500</c:v>
                </c:pt>
                <c:pt idx="502">
                  <c:v>700</c:v>
                </c:pt>
                <c:pt idx="505">
                  <c:v>500</c:v>
                </c:pt>
                <c:pt idx="506">
                  <c:v>500</c:v>
                </c:pt>
                <c:pt idx="507">
                  <c:v>475</c:v>
                </c:pt>
                <c:pt idx="508">
                  <c:v>500</c:v>
                </c:pt>
                <c:pt idx="509">
                  <c:v>525</c:v>
                </c:pt>
                <c:pt idx="510">
                  <c:v>500</c:v>
                </c:pt>
                <c:pt idx="511">
                  <c:v>525</c:v>
                </c:pt>
                <c:pt idx="513">
                  <c:v>500</c:v>
                </c:pt>
                <c:pt idx="515">
                  <c:v>550</c:v>
                </c:pt>
                <c:pt idx="516">
                  <c:v>575</c:v>
                </c:pt>
                <c:pt idx="517">
                  <c:v>475</c:v>
                </c:pt>
                <c:pt idx="518">
                  <c:v>475</c:v>
                </c:pt>
                <c:pt idx="519">
                  <c:v>475</c:v>
                </c:pt>
                <c:pt idx="520">
                  <c:v>525</c:v>
                </c:pt>
                <c:pt idx="521">
                  <c:v>575</c:v>
                </c:pt>
                <c:pt idx="522">
                  <c:v>500</c:v>
                </c:pt>
                <c:pt idx="523">
                  <c:v>525</c:v>
                </c:pt>
                <c:pt idx="524">
                  <c:v>575</c:v>
                </c:pt>
                <c:pt idx="525">
                  <c:v>500</c:v>
                </c:pt>
                <c:pt idx="526">
                  <c:v>525</c:v>
                </c:pt>
                <c:pt idx="527">
                  <c:v>475</c:v>
                </c:pt>
                <c:pt idx="528">
                  <c:v>475</c:v>
                </c:pt>
                <c:pt idx="529">
                  <c:v>500</c:v>
                </c:pt>
                <c:pt idx="530">
                  <c:v>525</c:v>
                </c:pt>
                <c:pt idx="531">
                  <c:v>600</c:v>
                </c:pt>
                <c:pt idx="532">
                  <c:v>475</c:v>
                </c:pt>
                <c:pt idx="533">
                  <c:v>475</c:v>
                </c:pt>
                <c:pt idx="534">
                  <c:v>475</c:v>
                </c:pt>
                <c:pt idx="535">
                  <c:v>500</c:v>
                </c:pt>
                <c:pt idx="536">
                  <c:v>450</c:v>
                </c:pt>
                <c:pt idx="537">
                  <c:v>460</c:v>
                </c:pt>
                <c:pt idx="538">
                  <c:v>475</c:v>
                </c:pt>
                <c:pt idx="539">
                  <c:v>500</c:v>
                </c:pt>
                <c:pt idx="540">
                  <c:v>500</c:v>
                </c:pt>
                <c:pt idx="541">
                  <c:v>500</c:v>
                </c:pt>
                <c:pt idx="542">
                  <c:v>525</c:v>
                </c:pt>
                <c:pt idx="543">
                  <c:v>525</c:v>
                </c:pt>
                <c:pt idx="544">
                  <c:v>550</c:v>
                </c:pt>
                <c:pt idx="545">
                  <c:v>450</c:v>
                </c:pt>
                <c:pt idx="546">
                  <c:v>475</c:v>
                </c:pt>
                <c:pt idx="547">
                  <c:v>475</c:v>
                </c:pt>
                <c:pt idx="548">
                  <c:v>500</c:v>
                </c:pt>
                <c:pt idx="549">
                  <c:v>525</c:v>
                </c:pt>
                <c:pt idx="550">
                  <c:v>575</c:v>
                </c:pt>
                <c:pt idx="551">
                  <c:v>575</c:v>
                </c:pt>
                <c:pt idx="552">
                  <c:v>600</c:v>
                </c:pt>
                <c:pt idx="553">
                  <c:v>500</c:v>
                </c:pt>
                <c:pt idx="554">
                  <c:v>525</c:v>
                </c:pt>
                <c:pt idx="555">
                  <c:v>525</c:v>
                </c:pt>
                <c:pt idx="556">
                  <c:v>475</c:v>
                </c:pt>
                <c:pt idx="557">
                  <c:v>500</c:v>
                </c:pt>
                <c:pt idx="558">
                  <c:v>475</c:v>
                </c:pt>
                <c:pt idx="559">
                  <c:v>500</c:v>
                </c:pt>
                <c:pt idx="560">
                  <c:v>500</c:v>
                </c:pt>
                <c:pt idx="561">
                  <c:v>600</c:v>
                </c:pt>
                <c:pt idx="562">
                  <c:v>500</c:v>
                </c:pt>
                <c:pt idx="563">
                  <c:v>500</c:v>
                </c:pt>
                <c:pt idx="564">
                  <c:v>500</c:v>
                </c:pt>
                <c:pt idx="566">
                  <c:v>600</c:v>
                </c:pt>
                <c:pt idx="567">
                  <c:v>900</c:v>
                </c:pt>
                <c:pt idx="568">
                  <c:v>500</c:v>
                </c:pt>
                <c:pt idx="569">
                  <c:v>500</c:v>
                </c:pt>
                <c:pt idx="570">
                  <c:v>525</c:v>
                </c:pt>
                <c:pt idx="571">
                  <c:v>450</c:v>
                </c:pt>
                <c:pt idx="572">
                  <c:v>525</c:v>
                </c:pt>
                <c:pt idx="573">
                  <c:v>525</c:v>
                </c:pt>
                <c:pt idx="574">
                  <c:v>475</c:v>
                </c:pt>
                <c:pt idx="575">
                  <c:v>525</c:v>
                </c:pt>
                <c:pt idx="576">
                  <c:v>500</c:v>
                </c:pt>
                <c:pt idx="577">
                  <c:v>525</c:v>
                </c:pt>
                <c:pt idx="578">
                  <c:v>500</c:v>
                </c:pt>
                <c:pt idx="579">
                  <c:v>500</c:v>
                </c:pt>
                <c:pt idx="580">
                  <c:v>525</c:v>
                </c:pt>
                <c:pt idx="581">
                  <c:v>575</c:v>
                </c:pt>
                <c:pt idx="582">
                  <c:v>575</c:v>
                </c:pt>
                <c:pt idx="583">
                  <c:v>575</c:v>
                </c:pt>
                <c:pt idx="584">
                  <c:v>450</c:v>
                </c:pt>
                <c:pt idx="585">
                  <c:v>500</c:v>
                </c:pt>
                <c:pt idx="586">
                  <c:v>600</c:v>
                </c:pt>
                <c:pt idx="587">
                  <c:v>475</c:v>
                </c:pt>
                <c:pt idx="588">
                  <c:v>500</c:v>
                </c:pt>
                <c:pt idx="589">
                  <c:v>475</c:v>
                </c:pt>
                <c:pt idx="590">
                  <c:v>525</c:v>
                </c:pt>
                <c:pt idx="591">
                  <c:v>850</c:v>
                </c:pt>
                <c:pt idx="592">
                  <c:v>575</c:v>
                </c:pt>
                <c:pt idx="593">
                  <c:v>325</c:v>
                </c:pt>
                <c:pt idx="594">
                  <c:v>475</c:v>
                </c:pt>
                <c:pt idx="595">
                  <c:v>500</c:v>
                </c:pt>
                <c:pt idx="596">
                  <c:v>525</c:v>
                </c:pt>
                <c:pt idx="597">
                  <c:v>550</c:v>
                </c:pt>
                <c:pt idx="598">
                  <c:v>500</c:v>
                </c:pt>
                <c:pt idx="599">
                  <c:v>500</c:v>
                </c:pt>
                <c:pt idx="600">
                  <c:v>475</c:v>
                </c:pt>
                <c:pt idx="601">
                  <c:v>475</c:v>
                </c:pt>
                <c:pt idx="602">
                  <c:v>500</c:v>
                </c:pt>
                <c:pt idx="603">
                  <c:v>575</c:v>
                </c:pt>
                <c:pt idx="604">
                  <c:v>675</c:v>
                </c:pt>
                <c:pt idx="605">
                  <c:v>525</c:v>
                </c:pt>
                <c:pt idx="606">
                  <c:v>575</c:v>
                </c:pt>
                <c:pt idx="607">
                  <c:v>525</c:v>
                </c:pt>
                <c:pt idx="608">
                  <c:v>500</c:v>
                </c:pt>
                <c:pt idx="609">
                  <c:v>475</c:v>
                </c:pt>
                <c:pt idx="610">
                  <c:v>475</c:v>
                </c:pt>
                <c:pt idx="611">
                  <c:v>350</c:v>
                </c:pt>
                <c:pt idx="612">
                  <c:v>955</c:v>
                </c:pt>
                <c:pt idx="613">
                  <c:v>475</c:v>
                </c:pt>
                <c:pt idx="614">
                  <c:v>500</c:v>
                </c:pt>
                <c:pt idx="616">
                  <c:v>600</c:v>
                </c:pt>
                <c:pt idx="617">
                  <c:v>475</c:v>
                </c:pt>
                <c:pt idx="618">
                  <c:v>525</c:v>
                </c:pt>
                <c:pt idx="619">
                  <c:v>650</c:v>
                </c:pt>
                <c:pt idx="620">
                  <c:v>475</c:v>
                </c:pt>
                <c:pt idx="621">
                  <c:v>525</c:v>
                </c:pt>
                <c:pt idx="622">
                  <c:v>575</c:v>
                </c:pt>
                <c:pt idx="623">
                  <c:v>500</c:v>
                </c:pt>
                <c:pt idx="624">
                  <c:v>475</c:v>
                </c:pt>
                <c:pt idx="625">
                  <c:v>500</c:v>
                </c:pt>
                <c:pt idx="626">
                  <c:v>535</c:v>
                </c:pt>
                <c:pt idx="627">
                  <c:v>575</c:v>
                </c:pt>
                <c:pt idx="628">
                  <c:v>610</c:v>
                </c:pt>
                <c:pt idx="629">
                  <c:v>660</c:v>
                </c:pt>
                <c:pt idx="630">
                  <c:v>475</c:v>
                </c:pt>
                <c:pt idx="631">
                  <c:v>475</c:v>
                </c:pt>
                <c:pt idx="632">
                  <c:v>575</c:v>
                </c:pt>
                <c:pt idx="634">
                  <c:v>500</c:v>
                </c:pt>
                <c:pt idx="635">
                  <c:v>450</c:v>
                </c:pt>
                <c:pt idx="636">
                  <c:v>475</c:v>
                </c:pt>
                <c:pt idx="637">
                  <c:v>525</c:v>
                </c:pt>
                <c:pt idx="638">
                  <c:v>525</c:v>
                </c:pt>
                <c:pt idx="639">
                  <c:v>575</c:v>
                </c:pt>
                <c:pt idx="640">
                  <c:v>500</c:v>
                </c:pt>
                <c:pt idx="641">
                  <c:v>550</c:v>
                </c:pt>
                <c:pt idx="642">
                  <c:v>500</c:v>
                </c:pt>
                <c:pt idx="643">
                  <c:v>500</c:v>
                </c:pt>
                <c:pt idx="644">
                  <c:v>525</c:v>
                </c:pt>
                <c:pt idx="645">
                  <c:v>525</c:v>
                </c:pt>
                <c:pt idx="646">
                  <c:v>475</c:v>
                </c:pt>
                <c:pt idx="647">
                  <c:v>450</c:v>
                </c:pt>
                <c:pt idx="648">
                  <c:v>525</c:v>
                </c:pt>
                <c:pt idx="649">
                  <c:v>525</c:v>
                </c:pt>
                <c:pt idx="650">
                  <c:v>475</c:v>
                </c:pt>
                <c:pt idx="651">
                  <c:v>525</c:v>
                </c:pt>
                <c:pt idx="652">
                  <c:v>475</c:v>
                </c:pt>
                <c:pt idx="653">
                  <c:v>475</c:v>
                </c:pt>
                <c:pt idx="654">
                  <c:v>475</c:v>
                </c:pt>
                <c:pt idx="655">
                  <c:v>475</c:v>
                </c:pt>
                <c:pt idx="656">
                  <c:v>475</c:v>
                </c:pt>
                <c:pt idx="657">
                  <c:v>525</c:v>
                </c:pt>
                <c:pt idx="658">
                  <c:v>500</c:v>
                </c:pt>
                <c:pt idx="659">
                  <c:v>500</c:v>
                </c:pt>
                <c:pt idx="660">
                  <c:v>475</c:v>
                </c:pt>
                <c:pt idx="661">
                  <c:v>500</c:v>
                </c:pt>
                <c:pt idx="662">
                  <c:v>500</c:v>
                </c:pt>
                <c:pt idx="663">
                  <c:v>500</c:v>
                </c:pt>
                <c:pt idx="664">
                  <c:v>525</c:v>
                </c:pt>
                <c:pt idx="665">
                  <c:v>650</c:v>
                </c:pt>
                <c:pt idx="666">
                  <c:v>475</c:v>
                </c:pt>
                <c:pt idx="667">
                  <c:v>550</c:v>
                </c:pt>
                <c:pt idx="668">
                  <c:v>550</c:v>
                </c:pt>
                <c:pt idx="669">
                  <c:v>450</c:v>
                </c:pt>
                <c:pt idx="670">
                  <c:v>450</c:v>
                </c:pt>
                <c:pt idx="671">
                  <c:v>475</c:v>
                </c:pt>
                <c:pt idx="672">
                  <c:v>500</c:v>
                </c:pt>
                <c:pt idx="673">
                  <c:v>500</c:v>
                </c:pt>
                <c:pt idx="674">
                  <c:v>500</c:v>
                </c:pt>
                <c:pt idx="675">
                  <c:v>600</c:v>
                </c:pt>
                <c:pt idx="676">
                  <c:v>400</c:v>
                </c:pt>
                <c:pt idx="677">
                  <c:v>500</c:v>
                </c:pt>
                <c:pt idx="678">
                  <c:v>300</c:v>
                </c:pt>
                <c:pt idx="679">
                  <c:v>475</c:v>
                </c:pt>
                <c:pt idx="680">
                  <c:v>450</c:v>
                </c:pt>
                <c:pt idx="681">
                  <c:v>550</c:v>
                </c:pt>
                <c:pt idx="682">
                  <c:v>450</c:v>
                </c:pt>
                <c:pt idx="683">
                  <c:v>525</c:v>
                </c:pt>
                <c:pt idx="684">
                  <c:v>500</c:v>
                </c:pt>
                <c:pt idx="685">
                  <c:v>713</c:v>
                </c:pt>
                <c:pt idx="686">
                  <c:v>475</c:v>
                </c:pt>
                <c:pt idx="687">
                  <c:v>500</c:v>
                </c:pt>
                <c:pt idx="688">
                  <c:v>500</c:v>
                </c:pt>
                <c:pt idx="689">
                  <c:v>500</c:v>
                </c:pt>
                <c:pt idx="690">
                  <c:v>500</c:v>
                </c:pt>
                <c:pt idx="691">
                  <c:v>550</c:v>
                </c:pt>
                <c:pt idx="692">
                  <c:v>575</c:v>
                </c:pt>
                <c:pt idx="693">
                  <c:v>450</c:v>
                </c:pt>
                <c:pt idx="694">
                  <c:v>450</c:v>
                </c:pt>
                <c:pt idx="695">
                  <c:v>575</c:v>
                </c:pt>
                <c:pt idx="697">
                  <c:v>475</c:v>
                </c:pt>
                <c:pt idx="698">
                  <c:v>500</c:v>
                </c:pt>
                <c:pt idx="699">
                  <c:v>650</c:v>
                </c:pt>
                <c:pt idx="700">
                  <c:v>425</c:v>
                </c:pt>
                <c:pt idx="701">
                  <c:v>525</c:v>
                </c:pt>
                <c:pt idx="702">
                  <c:v>475</c:v>
                </c:pt>
                <c:pt idx="703">
                  <c:v>550</c:v>
                </c:pt>
                <c:pt idx="704">
                  <c:v>600</c:v>
                </c:pt>
                <c:pt idx="707">
                  <c:v>500</c:v>
                </c:pt>
                <c:pt idx="708">
                  <c:v>300</c:v>
                </c:pt>
                <c:pt idx="709">
                  <c:v>325</c:v>
                </c:pt>
                <c:pt idx="710">
                  <c:v>450</c:v>
                </c:pt>
                <c:pt idx="711">
                  <c:v>325</c:v>
                </c:pt>
                <c:pt idx="712">
                  <c:v>550</c:v>
                </c:pt>
                <c:pt idx="713">
                  <c:v>550</c:v>
                </c:pt>
                <c:pt idx="714">
                  <c:v>475</c:v>
                </c:pt>
                <c:pt idx="715">
                  <c:v>500</c:v>
                </c:pt>
                <c:pt idx="716">
                  <c:v>500</c:v>
                </c:pt>
                <c:pt idx="717">
                  <c:v>450</c:v>
                </c:pt>
                <c:pt idx="718">
                  <c:v>500</c:v>
                </c:pt>
                <c:pt idx="719">
                  <c:v>750</c:v>
                </c:pt>
                <c:pt idx="720">
                  <c:v>475</c:v>
                </c:pt>
                <c:pt idx="723">
                  <c:v>475</c:v>
                </c:pt>
                <c:pt idx="724">
                  <c:v>500</c:v>
                </c:pt>
                <c:pt idx="725">
                  <c:v>500</c:v>
                </c:pt>
                <c:pt idx="726">
                  <c:v>475</c:v>
                </c:pt>
                <c:pt idx="727">
                  <c:v>500</c:v>
                </c:pt>
                <c:pt idx="728">
                  <c:v>700</c:v>
                </c:pt>
                <c:pt idx="729">
                  <c:v>475</c:v>
                </c:pt>
                <c:pt idx="730">
                  <c:v>650</c:v>
                </c:pt>
                <c:pt idx="732">
                  <c:v>475</c:v>
                </c:pt>
                <c:pt idx="733">
                  <c:v>475</c:v>
                </c:pt>
                <c:pt idx="734">
                  <c:v>500</c:v>
                </c:pt>
                <c:pt idx="737">
                  <c:v>450</c:v>
                </c:pt>
                <c:pt idx="738">
                  <c:v>500</c:v>
                </c:pt>
                <c:pt idx="739">
                  <c:v>500</c:v>
                </c:pt>
                <c:pt idx="740">
                  <c:v>525</c:v>
                </c:pt>
                <c:pt idx="741">
                  <c:v>450</c:v>
                </c:pt>
                <c:pt idx="742">
                  <c:v>500</c:v>
                </c:pt>
                <c:pt idx="743">
                  <c:v>550</c:v>
                </c:pt>
                <c:pt idx="744">
                  <c:v>500</c:v>
                </c:pt>
                <c:pt idx="745">
                  <c:v>575</c:v>
                </c:pt>
                <c:pt idx="746">
                  <c:v>600</c:v>
                </c:pt>
                <c:pt idx="747">
                  <c:v>475</c:v>
                </c:pt>
                <c:pt idx="752">
                  <c:v>475</c:v>
                </c:pt>
                <c:pt idx="756">
                  <c:v>537.5</c:v>
                </c:pt>
              </c:numCache>
            </c:numRef>
          </c:yVal>
          <c:smooth val="0"/>
          <c:extLst>
            <c:ext xmlns:c16="http://schemas.microsoft.com/office/drawing/2014/chart" uri="{C3380CC4-5D6E-409C-BE32-E72D297353CC}">
              <c16:uniqueId val="{00000001-BBCD-41A0-A143-A4FCCC853175}"/>
            </c:ext>
          </c:extLst>
        </c:ser>
        <c:dLbls>
          <c:dLblPos val="r"/>
          <c:showLegendKey val="0"/>
          <c:showVal val="1"/>
          <c:showCatName val="1"/>
          <c:showSerName val="0"/>
          <c:showPercent val="0"/>
          <c:showBubbleSize val="0"/>
        </c:dLbls>
        <c:axId val="238106880"/>
        <c:axId val="238117248"/>
      </c:scatterChart>
      <c:valAx>
        <c:axId val="238106880"/>
        <c:scaling>
          <c:orientation val="minMax"/>
          <c:max val="45900"/>
          <c:min val="45474"/>
        </c:scaling>
        <c:delete val="0"/>
        <c:axPos val="b"/>
        <c:numFmt formatCode="[$-409]mmm\ yyyy;@" sourceLinked="0"/>
        <c:majorTickMark val="none"/>
        <c:minorTickMark val="none"/>
        <c:tickLblPos val="nextTo"/>
        <c:txPr>
          <a:bodyPr/>
          <a:lstStyle/>
          <a:p>
            <a:pPr>
              <a:defRPr sz="1200" baseline="0">
                <a:solidFill>
                  <a:srgbClr val="FFFFFF"/>
                </a:solidFill>
                <a:latin typeface="Arial Narrow" panose="020B0606020202030204" pitchFamily="34" charset="0"/>
              </a:defRPr>
            </a:pPr>
            <a:endParaRPr lang="en-US"/>
          </a:p>
        </c:txPr>
        <c:crossAx val="238117248"/>
        <c:crosses val="autoZero"/>
        <c:crossBetween val="midCat"/>
      </c:valAx>
      <c:valAx>
        <c:axId val="238117248"/>
        <c:scaling>
          <c:orientation val="minMax"/>
          <c:max val="1000"/>
          <c:min val="0"/>
        </c:scaling>
        <c:delete val="0"/>
        <c:axPos val="l"/>
        <c:majorGridlines>
          <c:spPr>
            <a:ln w="3175">
              <a:noFill/>
            </a:ln>
          </c:spPr>
        </c:majorGridlines>
        <c:title>
          <c:tx>
            <c:rich>
              <a:bodyPr/>
              <a:lstStyle/>
              <a:p>
                <a:pPr>
                  <a:defRPr b="0" i="0">
                    <a:solidFill>
                      <a:schemeClr val="tx1"/>
                    </a:solidFill>
                    <a:latin typeface="Arial Narrow" panose="020B0604020202020204" pitchFamily="34" charset="0"/>
                    <a:cs typeface="Arial Narrow" panose="020B0604020202020204" pitchFamily="34" charset="0"/>
                  </a:defRPr>
                </a:pPr>
                <a:r>
                  <a:rPr lang="en-US" sz="1400" b="0" i="0" dirty="0">
                    <a:solidFill>
                      <a:schemeClr val="tx1"/>
                    </a:solidFill>
                    <a:latin typeface="Arial Narrow" panose="020B0604020202020204" pitchFamily="34" charset="0"/>
                    <a:cs typeface="Arial Narrow" panose="020B0604020202020204" pitchFamily="34" charset="0"/>
                  </a:rPr>
                  <a:t>Spread (bps) over base rate</a:t>
                </a:r>
              </a:p>
            </c:rich>
          </c:tx>
          <c:layout>
            <c:manualLayout>
              <c:xMode val="edge"/>
              <c:yMode val="edge"/>
              <c:x val="0"/>
              <c:y val="0.3035559506719343"/>
            </c:manualLayout>
          </c:layout>
          <c:overlay val="0"/>
        </c:title>
        <c:numFmt formatCode="#,##0" sourceLinked="0"/>
        <c:majorTickMark val="out"/>
        <c:minorTickMark val="none"/>
        <c:tickLblPos val="nextTo"/>
        <c:spPr>
          <a:ln>
            <a:noFill/>
          </a:ln>
        </c:spPr>
        <c:txPr>
          <a:bodyPr/>
          <a:lstStyle/>
          <a:p>
            <a:pPr>
              <a:defRPr sz="1200" baseline="0">
                <a:solidFill>
                  <a:srgbClr val="FFFFFF"/>
                </a:solidFill>
                <a:latin typeface="Arial Narrow" panose="020B0606020202030204" pitchFamily="34" charset="0"/>
              </a:defRPr>
            </a:pPr>
            <a:endParaRPr lang="en-US"/>
          </a:p>
        </c:txPr>
        <c:crossAx val="238106880"/>
        <c:crosses val="autoZero"/>
        <c:crossBetween val="midCat"/>
        <c:majorUnit val="100"/>
      </c:valAx>
      <c:spPr>
        <a:solidFill>
          <a:srgbClr val="051C38"/>
        </a:solidFill>
      </c:spPr>
    </c:plotArea>
    <c:plotVisOnly val="1"/>
    <c:dispBlanksAs val="gap"/>
    <c:showDLblsOverMax val="0"/>
  </c:chart>
  <c:spPr>
    <a:solidFill>
      <a:srgbClr val="051C38"/>
    </a:solidFill>
    <a:ln>
      <a:noFill/>
    </a:ln>
  </c:spPr>
  <c:txPr>
    <a:bodyPr/>
    <a:lstStyle/>
    <a:p>
      <a:pPr>
        <a:defRPr>
          <a:solidFill>
            <a:srgbClr val="051C38"/>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10.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1.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2.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3.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4.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5.xml><?xml version="1.0" encoding="utf-8"?>
<c:userShapes xmlns:c="http://schemas.openxmlformats.org/drawingml/2006/chart">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drawings/drawing1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4"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5"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2"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5.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B629FCA5-C9E7-2D97-4213-C06F897876B6}"/>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1"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2" name="TextBox 1">
          <a:extLst xmlns:a="http://schemas.openxmlformats.org/drawingml/2006/main">
            <a:ext uri="{FF2B5EF4-FFF2-40B4-BE49-F238E27FC236}">
              <a16:creationId xmlns:a16="http://schemas.microsoft.com/office/drawing/2014/main" id="{B6F446CB-FE6D-96F9-1A58-20E8272AED80}"/>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4"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15"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16"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6.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8"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9"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10"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userShapes>
</file>

<file path=ppt/drawings/drawing7.xml><?xml version="1.0" encoding="utf-8"?>
<c:userShapes xmlns:c="http://schemas.openxmlformats.org/drawingml/2006/chart">
  <cdr:relSizeAnchor xmlns:cdr="http://schemas.openxmlformats.org/drawingml/2006/chartDrawing">
    <cdr:from>
      <cdr:x>0</cdr:x>
      <cdr:y>0.29198</cdr:y>
    </cdr:from>
    <cdr:to>
      <cdr:x>1</cdr:x>
      <cdr:y>0.35865</cdr:y>
    </cdr:to>
    <cdr:sp macro="" textlink="">
      <cdr:nvSpPr>
        <cdr:cNvPr id="2" name="TextBox 1"/>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0.29198</cdr:y>
    </cdr:from>
    <cdr:to>
      <cdr:x>1</cdr:x>
      <cdr:y>0.35865</cdr:y>
    </cdr:to>
    <cdr:sp macro="" textlink="">
      <cdr:nvSpPr>
        <cdr:cNvPr id="7" name="TextBox 1">
          <a:extLst xmlns:a="http://schemas.openxmlformats.org/drawingml/2006/main">
            <a:ext uri="{FF2B5EF4-FFF2-40B4-BE49-F238E27FC236}">
              <a16:creationId xmlns:a16="http://schemas.microsoft.com/office/drawing/2014/main" id="{56972868-2290-A0FD-E449-2EF902F45CED}"/>
            </a:ext>
          </a:extLst>
        </cdr:cNvPr>
        <cdr:cNvSpPr txBox="1"/>
      </cdr:nvSpPr>
      <cdr:spPr>
        <a:xfrm xmlns:a="http://schemas.openxmlformats.org/drawingml/2006/main">
          <a:off x="3491819" y="80096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0.44934</cdr:x>
      <cdr:y>0.09259</cdr:y>
    </cdr:from>
    <cdr:to>
      <cdr:x>0.55161</cdr:x>
      <cdr:y>0.15926</cdr:y>
    </cdr:to>
    <cdr:sp macro="" textlink="">
      <cdr:nvSpPr>
        <cdr:cNvPr id="8" name="TextBox 3">
          <a:extLst xmlns:a="http://schemas.openxmlformats.org/drawingml/2006/main">
            <a:ext uri="{FF2B5EF4-FFF2-40B4-BE49-F238E27FC236}">
              <a16:creationId xmlns:a16="http://schemas.microsoft.com/office/drawing/2014/main" id="{CF506941-2D76-BC55-C6AF-11627D81B600}"/>
            </a:ext>
          </a:extLst>
        </cdr:cNvPr>
        <cdr:cNvSpPr txBox="1"/>
      </cdr:nvSpPr>
      <cdr:spPr>
        <a:xfrm xmlns:a="http://schemas.openxmlformats.org/drawingml/2006/main">
          <a:off x="6026168" y="381000"/>
          <a:ext cx="1371563" cy="274333"/>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r>
            <a:rPr lang="en-US" sz="1400" b="1" dirty="0">
              <a:solidFill>
                <a:srgbClr val="40C2C9"/>
              </a:solidFill>
              <a:latin typeface="Arial Narrow" panose="020B0606020202030204" pitchFamily="34" charset="0"/>
            </a:rPr>
            <a:t>Direct lending</a:t>
          </a:r>
        </a:p>
      </cdr:txBody>
    </cdr:sp>
  </cdr:relSizeAnchor>
  <cdr:relSizeAnchor xmlns:cdr="http://schemas.openxmlformats.org/drawingml/2006/chartDrawing">
    <cdr:from>
      <cdr:x>0.44318</cdr:x>
      <cdr:y>0.72222</cdr:y>
    </cdr:from>
    <cdr:to>
      <cdr:x>0.57955</cdr:x>
      <cdr:y>0.78889</cdr:y>
    </cdr:to>
    <cdr:sp macro="" textlink="">
      <cdr:nvSpPr>
        <cdr:cNvPr id="9" name="TextBox 1">
          <a:extLst xmlns:a="http://schemas.openxmlformats.org/drawingml/2006/main">
            <a:ext uri="{FF2B5EF4-FFF2-40B4-BE49-F238E27FC236}">
              <a16:creationId xmlns:a16="http://schemas.microsoft.com/office/drawing/2014/main" id="{0E4EAF92-0002-2380-3B02-7C3B97B4D454}"/>
            </a:ext>
          </a:extLst>
        </cdr:cNvPr>
        <cdr:cNvSpPr txBox="1"/>
      </cdr:nvSpPr>
      <cdr:spPr>
        <a:xfrm xmlns:a="http://schemas.openxmlformats.org/drawingml/2006/main">
          <a:off x="5943576" y="2971791"/>
          <a:ext cx="1828824" cy="274334"/>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400" b="1" dirty="0">
              <a:solidFill>
                <a:srgbClr val="F5C914"/>
              </a:solidFill>
              <a:latin typeface="Arial Narrow" panose="020B0606020202030204" pitchFamily="34" charset="0"/>
            </a:rPr>
            <a:t>BSL rated B-minus</a:t>
          </a:r>
        </a:p>
      </cdr:txBody>
    </cdr:sp>
  </cdr:relSizeAnchor>
</c:userShapes>
</file>

<file path=ppt/drawings/drawing8.xml><?xml version="1.0" encoding="utf-8"?>
<c:userShapes xmlns:c="http://schemas.openxmlformats.org/drawingml/2006/chart">
  <cdr:relSizeAnchor xmlns:cdr="http://schemas.openxmlformats.org/drawingml/2006/chartDrawing">
    <cdr:from>
      <cdr:x>0</cdr:x>
      <cdr:y>0.89712</cdr:y>
    </cdr:from>
    <cdr:to>
      <cdr:x>1</cdr:x>
      <cdr:y>0.96379</cdr:y>
    </cdr:to>
    <cdr:sp macro="" textlink="">
      <cdr:nvSpPr>
        <cdr:cNvPr id="2" name="TextBox 1">
          <a:extLst xmlns:a="http://schemas.openxmlformats.org/drawingml/2006/main">
            <a:ext uri="{FF2B5EF4-FFF2-40B4-BE49-F238E27FC236}">
              <a16:creationId xmlns:a16="http://schemas.microsoft.com/office/drawing/2014/main" id="{2243988B-A6F8-CABF-8B44-088C1876A751}"/>
            </a:ext>
          </a:extLst>
        </cdr:cNvPr>
        <cdr:cNvSpPr txBox="1"/>
      </cdr:nvSpPr>
      <cdr:spPr>
        <a:xfrm xmlns:a="http://schemas.openxmlformats.org/drawingml/2006/main">
          <a:off x="20116" y="2460980"/>
          <a:ext cx="5486400" cy="182880"/>
        </a:xfrm>
        <a:prstGeom xmlns:a="http://schemas.openxmlformats.org/drawingml/2006/main" prst="rect">
          <a:avLst/>
        </a:prstGeom>
      </cdr:spPr>
      <cdr:txBody>
        <a:bodyPr xmlns:a="http://schemas.openxmlformats.org/drawingml/2006/main" wrap="square" rtlCol="0" anchor="t"/>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endParaRPr lang="en-US" sz="800" dirty="0">
            <a:latin typeface="Arial Narrow" panose="020B0606020202030204" pitchFamily="34" charset="0"/>
          </a:endParaRPr>
        </a:p>
      </cdr:txBody>
    </cdr:sp>
  </cdr:relSizeAnchor>
</c:userShapes>
</file>

<file path=ppt/drawings/drawing9.xml><?xml version="1.0" encoding="utf-8"?>
<c:userShapes xmlns:c="http://schemas.openxmlformats.org/drawingml/2006/chart">
  <cdr:relSizeAnchor xmlns:cdr="http://schemas.openxmlformats.org/drawingml/2006/chartDrawing">
    <cdr:from>
      <cdr:x>0</cdr:x>
      <cdr:y>0.00239</cdr:y>
    </cdr:from>
    <cdr:to>
      <cdr:x>1</cdr:x>
      <cdr:y>0.06906</cdr:y>
    </cdr:to>
    <cdr:sp macro="" textlink="">
      <cdr:nvSpPr>
        <cdr:cNvPr id="2" name="TextBox 1"/>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3"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6"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4" name="TextBox 1">
          <a:extLst xmlns:a="http://schemas.openxmlformats.org/drawingml/2006/main">
            <a:ext uri="{FF2B5EF4-FFF2-40B4-BE49-F238E27FC236}">
              <a16:creationId xmlns:a16="http://schemas.microsoft.com/office/drawing/2014/main" id="{541C2E4D-B206-3C2E-FF20-0C3A74785651}"/>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5" name="TextBox 1">
          <a:extLst xmlns:a="http://schemas.openxmlformats.org/drawingml/2006/main">
            <a:ext uri="{FF2B5EF4-FFF2-40B4-BE49-F238E27FC236}">
              <a16:creationId xmlns:a16="http://schemas.microsoft.com/office/drawing/2014/main" id="{859B8A42-336D-17B5-E6CD-0E99C8CD77E2}"/>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0.00239</cdr:y>
    </cdr:from>
    <cdr:to>
      <cdr:x>1</cdr:x>
      <cdr:y>0.06906</cdr:y>
    </cdr:to>
    <cdr:sp macro="" textlink="">
      <cdr:nvSpPr>
        <cdr:cNvPr id="7" name="TextBox 1">
          <a:extLst xmlns:a="http://schemas.openxmlformats.org/drawingml/2006/main">
            <a:ext uri="{FF2B5EF4-FFF2-40B4-BE49-F238E27FC236}">
              <a16:creationId xmlns:a16="http://schemas.microsoft.com/office/drawing/2014/main" id="{CD960A36-BCEA-8ACE-F16B-F3F8CE0B12A7}"/>
            </a:ext>
          </a:extLst>
        </cdr:cNvPr>
        <cdr:cNvSpPr txBox="1"/>
      </cdr:nvSpPr>
      <cdr:spPr>
        <a:xfrm xmlns:a="http://schemas.openxmlformats.org/drawingml/2006/main">
          <a:off x="0" y="6556"/>
          <a:ext cx="5486400" cy="182880"/>
        </a:xfrm>
        <a:prstGeom xmlns:a="http://schemas.openxmlformats.org/drawingml/2006/main" prst="rect">
          <a:avLst/>
        </a:prstGeom>
      </cdr:spPr>
      <cdr:txBody>
        <a:bodyPr xmlns:a="http://schemas.openxmlformats.org/drawingml/2006/main" vertOverflow="clip" wrap="square" lIns="27432" tIns="27432" rIns="0" bIns="0" rtlCol="0" anchor="t"/>
        <a:lstStyle xmlns:a="http://schemas.openxmlformats.org/drawingml/2006/main"/>
        <a:p xmlns:a="http://schemas.openxmlformats.org/drawingml/2006/main">
          <a:endParaRPr lang="en-US" sz="1200" b="1">
            <a:latin typeface="Arial Narrow" panose="020B0606020202030204" pitchFamily="34" charset="0"/>
          </a:endParaRPr>
        </a:p>
      </cdr:txBody>
    </cdr:sp>
  </cdr:relSizeAnchor>
  <cdr:relSizeAnchor xmlns:cdr="http://schemas.openxmlformats.org/drawingml/2006/chartDrawing">
    <cdr:from>
      <cdr:x>0</cdr:x>
      <cdr:y>0.93333</cdr:y>
    </cdr:from>
    <cdr:to>
      <cdr:x>1</cdr:x>
      <cdr:y>1</cdr:y>
    </cdr:to>
    <cdr:sp macro="" textlink="">
      <cdr:nvSpPr>
        <cdr:cNvPr id="8" name="TextBox 1">
          <a:extLst xmlns:a="http://schemas.openxmlformats.org/drawingml/2006/main">
            <a:ext uri="{FF2B5EF4-FFF2-40B4-BE49-F238E27FC236}">
              <a16:creationId xmlns:a16="http://schemas.microsoft.com/office/drawing/2014/main" id="{1F1E3473-9D21-FC2A-3281-35C9F404476B}"/>
            </a:ext>
          </a:extLst>
        </cdr:cNvPr>
        <cdr:cNvSpPr txBox="1"/>
      </cdr:nvSpPr>
      <cdr:spPr>
        <a:xfrm xmlns:a="http://schemas.openxmlformats.org/drawingml/2006/main">
          <a:off x="0" y="2560320"/>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dr:relSizeAnchor xmlns:cdr="http://schemas.openxmlformats.org/drawingml/2006/chartDrawing">
    <cdr:from>
      <cdr:x>0</cdr:x>
      <cdr:y>0.00302</cdr:y>
    </cdr:from>
    <cdr:to>
      <cdr:x>1</cdr:x>
      <cdr:y>0.06969</cdr:y>
    </cdr:to>
    <cdr:sp macro="" textlink="">
      <cdr:nvSpPr>
        <cdr:cNvPr id="9" name="TextBox 2">
          <a:extLst xmlns:a="http://schemas.openxmlformats.org/drawingml/2006/main">
            <a:ext uri="{FF2B5EF4-FFF2-40B4-BE49-F238E27FC236}">
              <a16:creationId xmlns:a16="http://schemas.microsoft.com/office/drawing/2014/main" id="{EF1C70D1-E80F-4D99-4AB1-6D02F0429B87}"/>
            </a:ext>
          </a:extLst>
        </cdr:cNvPr>
        <cdr:cNvSpPr txBox="1"/>
      </cdr:nvSpPr>
      <cdr:spPr>
        <a:xfrm xmlns:a="http://schemas.openxmlformats.org/drawingml/2006/main">
          <a:off x="1874" y="8284"/>
          <a:ext cx="5486400" cy="182880"/>
        </a:xfrm>
        <a:prstGeom xmlns:a="http://schemas.openxmlformats.org/drawingml/2006/main" prst="rect">
          <a:avLst/>
        </a:prstGeom>
      </cdr:spPr>
      <cdr:txBody>
        <a:bodyPr xmlns:a="http://schemas.openxmlformats.org/drawingml/2006/main" vertOverflow="clip" wrap="square" rtlCol="0" anchor="t"/>
        <a:lstStyle xmlns:a="http://schemas.openxmlformats.org/drawingml/2006/main"/>
        <a:p xmlns:a="http://schemas.openxmlformats.org/drawingml/2006/main">
          <a:endParaRPr lang="en-US" sz="800">
            <a:latin typeface="Arial Narrow" panose="020B060602020203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1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02DC46E-01DE-0E7F-3A4B-59537DDD0C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373C645-721C-2E37-2ABC-00586C08DE9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C0DC80-B909-4397-B690-39244703AB99}" type="datetimeFigureOut">
              <a:rPr lang="en-US" smtClean="0"/>
              <a:t>9/8/2025</a:t>
            </a:fld>
            <a:endParaRPr lang="en-US"/>
          </a:p>
        </p:txBody>
      </p:sp>
      <p:sp>
        <p:nvSpPr>
          <p:cNvPr id="4" name="Footer Placeholder 3">
            <a:extLst>
              <a:ext uri="{FF2B5EF4-FFF2-40B4-BE49-F238E27FC236}">
                <a16:creationId xmlns:a16="http://schemas.microsoft.com/office/drawing/2014/main" id="{84408D45-715C-A572-2325-9D4380C33B1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FA7C03E-8B26-36A9-2BE7-CBA7942A41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A32F6A6-746F-4CA4-AE81-B7E1825CDD6C}" type="slidenum">
              <a:rPr lang="en-US" smtClean="0"/>
              <a:t>‹#›</a:t>
            </a:fld>
            <a:endParaRPr lang="en-US"/>
          </a:p>
        </p:txBody>
      </p:sp>
    </p:spTree>
    <p:extLst>
      <p:ext uri="{BB962C8B-B14F-4D97-AF65-F5344CB8AC3E}">
        <p14:creationId xmlns:p14="http://schemas.microsoft.com/office/powerpoint/2010/main" val="42645991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Georgia" panose="02040502050405020303" pitchFamily="18"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Georgia" panose="02040502050405020303" pitchFamily="18" charset="0"/>
              </a:defRPr>
            </a:lvl1pPr>
          </a:lstStyle>
          <a:p>
            <a:fld id="{A663042E-4F03-7045-B7A7-9884CAEE6ED7}" type="datetimeFigureOut">
              <a:rPr lang="en-US" smtClean="0"/>
              <a:pPr/>
              <a:t>9/8/2025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Georgia" panose="02040502050405020303" pitchFamily="18"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Georgia" panose="02040502050405020303" pitchFamily="18" charset="0"/>
              </a:defRPr>
            </a:lvl1pPr>
          </a:lstStyle>
          <a:p>
            <a:fld id="{1BD2DA0D-63FF-2C47-A70E-B1BA5CF36FA8}" type="slidenum">
              <a:rPr lang="en-US" smtClean="0"/>
              <a:pPr/>
              <a:t>‹#›</a:t>
            </a:fld>
            <a:endParaRPr lang="en-US" dirty="0"/>
          </a:p>
        </p:txBody>
      </p:sp>
    </p:spTree>
    <p:extLst>
      <p:ext uri="{BB962C8B-B14F-4D97-AF65-F5344CB8AC3E}">
        <p14:creationId xmlns:p14="http://schemas.microsoft.com/office/powerpoint/2010/main" val="3852418897"/>
      </p:ext>
    </p:extLst>
  </p:cSld>
  <p:clrMap bg1="lt1" tx1="dk1" bg2="lt2" tx2="dk2" accent1="accent1" accent2="accent2" accent3="accent3" accent4="accent4" accent5="accent5" accent6="accent6" hlink="hlink" folHlink="folHlink"/>
  <p:notesStyle>
    <a:lvl1pPr marL="0" algn="l" defTabSz="1097280" rtl="0" eaLnBrk="1" latinLnBrk="0" hangingPunct="1">
      <a:defRPr sz="1440" kern="1200">
        <a:solidFill>
          <a:schemeClr val="tx1"/>
        </a:solidFill>
        <a:latin typeface="Georgia" panose="02040502050405020303" pitchFamily="18" charset="0"/>
        <a:ea typeface="+mn-ea"/>
        <a:cs typeface="+mn-cs"/>
      </a:defRPr>
    </a:lvl1pPr>
    <a:lvl2pPr marL="548640" algn="l" defTabSz="1097280" rtl="0" eaLnBrk="1" latinLnBrk="0" hangingPunct="1">
      <a:defRPr sz="1440" kern="1200">
        <a:solidFill>
          <a:schemeClr val="tx1"/>
        </a:solidFill>
        <a:latin typeface="Georgia" panose="02040502050405020303" pitchFamily="18" charset="0"/>
        <a:ea typeface="+mn-ea"/>
        <a:cs typeface="+mn-cs"/>
      </a:defRPr>
    </a:lvl2pPr>
    <a:lvl3pPr marL="1097280" algn="l" defTabSz="1097280" rtl="0" eaLnBrk="1" latinLnBrk="0" hangingPunct="1">
      <a:defRPr sz="1440" kern="1200">
        <a:solidFill>
          <a:schemeClr val="tx1"/>
        </a:solidFill>
        <a:latin typeface="Georgia" panose="02040502050405020303" pitchFamily="18" charset="0"/>
        <a:ea typeface="+mn-ea"/>
        <a:cs typeface="+mn-cs"/>
      </a:defRPr>
    </a:lvl3pPr>
    <a:lvl4pPr marL="1645920" algn="l" defTabSz="1097280" rtl="0" eaLnBrk="1" latinLnBrk="0" hangingPunct="1">
      <a:defRPr sz="1440" kern="1200">
        <a:solidFill>
          <a:schemeClr val="tx1"/>
        </a:solidFill>
        <a:latin typeface="Georgia" panose="02040502050405020303" pitchFamily="18" charset="0"/>
        <a:ea typeface="+mn-ea"/>
        <a:cs typeface="+mn-cs"/>
      </a:defRPr>
    </a:lvl4pPr>
    <a:lvl5pPr marL="2194560" algn="l" defTabSz="1097280" rtl="0" eaLnBrk="1" latinLnBrk="0" hangingPunct="1">
      <a:defRPr sz="1440" kern="1200">
        <a:solidFill>
          <a:schemeClr val="tx1"/>
        </a:solidFill>
        <a:latin typeface="Georgia" panose="02040502050405020303" pitchFamily="18" charset="0"/>
        <a:ea typeface="+mn-ea"/>
        <a:cs typeface="+mn-cs"/>
      </a:defRPr>
    </a:lvl5pPr>
    <a:lvl6pPr marL="2743200" algn="l" defTabSz="1097280" rtl="0" eaLnBrk="1" latinLnBrk="0" hangingPunct="1">
      <a:defRPr sz="1440" kern="1200">
        <a:solidFill>
          <a:schemeClr val="tx1"/>
        </a:solidFill>
        <a:latin typeface="+mn-lt"/>
        <a:ea typeface="+mn-ea"/>
        <a:cs typeface="+mn-cs"/>
      </a:defRPr>
    </a:lvl6pPr>
    <a:lvl7pPr marL="3291840" algn="l" defTabSz="1097280" rtl="0" eaLnBrk="1" latinLnBrk="0" hangingPunct="1">
      <a:defRPr sz="1440" kern="1200">
        <a:solidFill>
          <a:schemeClr val="tx1"/>
        </a:solidFill>
        <a:latin typeface="+mn-lt"/>
        <a:ea typeface="+mn-ea"/>
        <a:cs typeface="+mn-cs"/>
      </a:defRPr>
    </a:lvl7pPr>
    <a:lvl8pPr marL="3840480" algn="l" defTabSz="1097280" rtl="0" eaLnBrk="1" latinLnBrk="0" hangingPunct="1">
      <a:defRPr sz="1440" kern="1200">
        <a:solidFill>
          <a:schemeClr val="tx1"/>
        </a:solidFill>
        <a:latin typeface="+mn-lt"/>
        <a:ea typeface="+mn-ea"/>
        <a:cs typeface="+mn-cs"/>
      </a:defRPr>
    </a:lvl8pPr>
    <a:lvl9pPr marL="4389120" algn="l" defTabSz="1097280" rtl="0" eaLnBrk="1" latinLnBrk="0" hangingPunct="1">
      <a:defRPr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2</a:t>
            </a:fld>
            <a:endParaRPr lang="en-US" dirty="0"/>
          </a:p>
        </p:txBody>
      </p:sp>
    </p:spTree>
    <p:extLst>
      <p:ext uri="{BB962C8B-B14F-4D97-AF65-F5344CB8AC3E}">
        <p14:creationId xmlns:p14="http://schemas.microsoft.com/office/powerpoint/2010/main" val="40596771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DL and BSL 9/3/25, BSL based on B- on one side as opposed to B- BLR</a:t>
            </a:r>
          </a:p>
        </p:txBody>
      </p:sp>
      <p:sp>
        <p:nvSpPr>
          <p:cNvPr id="4" name="Slide Number Placeholder 3"/>
          <p:cNvSpPr>
            <a:spLocks noGrp="1"/>
          </p:cNvSpPr>
          <p:nvPr>
            <p:ph type="sldNum" sz="quarter" idx="5"/>
          </p:nvPr>
        </p:nvSpPr>
        <p:spPr/>
        <p:txBody>
          <a:bodyPr/>
          <a:lstStyle/>
          <a:p>
            <a:fld id="{1BD2DA0D-63FF-2C47-A70E-B1BA5CF36FA8}" type="slidenum">
              <a:rPr lang="en-US" smtClean="0"/>
              <a:pPr/>
              <a:t>13</a:t>
            </a:fld>
            <a:endParaRPr lang="en-US" dirty="0"/>
          </a:p>
        </p:txBody>
      </p:sp>
    </p:spTree>
    <p:extLst>
      <p:ext uri="{BB962C8B-B14F-4D97-AF65-F5344CB8AC3E}">
        <p14:creationId xmlns:p14="http://schemas.microsoft.com/office/powerpoint/2010/main" val="16234899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14</a:t>
            </a:fld>
            <a:endParaRPr lang="en-US" dirty="0"/>
          </a:p>
        </p:txBody>
      </p:sp>
    </p:spTree>
    <p:extLst>
      <p:ext uri="{BB962C8B-B14F-4D97-AF65-F5344CB8AC3E}">
        <p14:creationId xmlns:p14="http://schemas.microsoft.com/office/powerpoint/2010/main" val="42901079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BSL and DL Updated 9/3/25, BSL based on B- on one side as opposed to B- BLR</a:t>
            </a:r>
          </a:p>
        </p:txBody>
      </p:sp>
      <p:sp>
        <p:nvSpPr>
          <p:cNvPr id="4" name="Slide Number Placeholder 3"/>
          <p:cNvSpPr>
            <a:spLocks noGrp="1"/>
          </p:cNvSpPr>
          <p:nvPr>
            <p:ph type="sldNum" sz="quarter" idx="5"/>
          </p:nvPr>
        </p:nvSpPr>
        <p:spPr/>
        <p:txBody>
          <a:bodyPr/>
          <a:lstStyle/>
          <a:p>
            <a:fld id="{1BD2DA0D-63FF-2C47-A70E-B1BA5CF36FA8}" type="slidenum">
              <a:rPr lang="en-US" smtClean="0"/>
              <a:pPr/>
              <a:t>15</a:t>
            </a:fld>
            <a:endParaRPr lang="en-US" dirty="0"/>
          </a:p>
        </p:txBody>
      </p:sp>
    </p:spTree>
    <p:extLst>
      <p:ext uri="{BB962C8B-B14F-4D97-AF65-F5344CB8AC3E}">
        <p14:creationId xmlns:p14="http://schemas.microsoft.com/office/powerpoint/2010/main" val="26331687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DL and BSL 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16</a:t>
            </a:fld>
            <a:endParaRPr lang="en-US" dirty="0"/>
          </a:p>
        </p:txBody>
      </p:sp>
    </p:spTree>
    <p:extLst>
      <p:ext uri="{BB962C8B-B14F-4D97-AF65-F5344CB8AC3E}">
        <p14:creationId xmlns:p14="http://schemas.microsoft.com/office/powerpoint/2010/main" val="1593740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18</a:t>
            </a:fld>
            <a:endParaRPr lang="en-US" dirty="0"/>
          </a:p>
        </p:txBody>
      </p:sp>
    </p:spTree>
    <p:extLst>
      <p:ext uri="{BB962C8B-B14F-4D97-AF65-F5344CB8AC3E}">
        <p14:creationId xmlns:p14="http://schemas.microsoft.com/office/powerpoint/2010/main" val="22653926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19</a:t>
            </a:fld>
            <a:endParaRPr lang="en-US" dirty="0"/>
          </a:p>
        </p:txBody>
      </p:sp>
    </p:spTree>
    <p:extLst>
      <p:ext uri="{BB962C8B-B14F-4D97-AF65-F5344CB8AC3E}">
        <p14:creationId xmlns:p14="http://schemas.microsoft.com/office/powerpoint/2010/main" val="109147595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20</a:t>
            </a:fld>
            <a:endParaRPr lang="en-US" dirty="0"/>
          </a:p>
        </p:txBody>
      </p:sp>
    </p:spTree>
    <p:extLst>
      <p:ext uri="{BB962C8B-B14F-4D97-AF65-F5344CB8AC3E}">
        <p14:creationId xmlns:p14="http://schemas.microsoft.com/office/powerpoint/2010/main" val="3377868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9/3/25</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21</a:t>
            </a:fld>
            <a:endParaRPr lang="en-US" dirty="0"/>
          </a:p>
        </p:txBody>
      </p:sp>
    </p:spTree>
    <p:extLst>
      <p:ext uri="{BB962C8B-B14F-4D97-AF65-F5344CB8AC3E}">
        <p14:creationId xmlns:p14="http://schemas.microsoft.com/office/powerpoint/2010/main" val="3911831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23</a:t>
            </a:fld>
            <a:endParaRPr lang="en-US" dirty="0"/>
          </a:p>
        </p:txBody>
      </p:sp>
    </p:spTree>
    <p:extLst>
      <p:ext uri="{BB962C8B-B14F-4D97-AF65-F5344CB8AC3E}">
        <p14:creationId xmlns:p14="http://schemas.microsoft.com/office/powerpoint/2010/main" val="17002404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24</a:t>
            </a:fld>
            <a:endParaRPr lang="en-US" dirty="0"/>
          </a:p>
        </p:txBody>
      </p:sp>
    </p:spTree>
    <p:extLst>
      <p:ext uri="{BB962C8B-B14F-4D97-AF65-F5344CB8AC3E}">
        <p14:creationId xmlns:p14="http://schemas.microsoft.com/office/powerpoint/2010/main" val="23033947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4800" dirty="0">
                <a:latin typeface="+mn-lt"/>
              </a:rPr>
              <a:t>Updated 9/3/25</a:t>
            </a:r>
          </a:p>
          <a:p>
            <a:endParaRPr lang="en-US" sz="2000" dirty="0">
              <a:latin typeface="+mn-lt"/>
            </a:endParaRPr>
          </a:p>
        </p:txBody>
      </p:sp>
      <p:sp>
        <p:nvSpPr>
          <p:cNvPr id="4" name="Slide Number Placeholder 3"/>
          <p:cNvSpPr>
            <a:spLocks noGrp="1"/>
          </p:cNvSpPr>
          <p:nvPr>
            <p:ph type="sldNum" sz="quarter" idx="5"/>
          </p:nvPr>
        </p:nvSpPr>
        <p:spPr/>
        <p:txBody>
          <a:bodyPr/>
          <a:lstStyle/>
          <a:p>
            <a:fld id="{1BD2DA0D-63FF-2C47-A70E-B1BA5CF36FA8}" type="slidenum">
              <a:rPr lang="en-US" smtClean="0"/>
              <a:pPr/>
              <a:t>4</a:t>
            </a:fld>
            <a:endParaRPr lang="en-US" dirty="0"/>
          </a:p>
        </p:txBody>
      </p:sp>
    </p:spTree>
    <p:extLst>
      <p:ext uri="{BB962C8B-B14F-4D97-AF65-F5344CB8AC3E}">
        <p14:creationId xmlns:p14="http://schemas.microsoft.com/office/powerpoint/2010/main" val="40270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9/4/25</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BD2DA0D-63FF-2C47-A70E-B1BA5CF36FA8}" type="slidenum">
              <a:rPr kumimoji="0" lang="en-US" sz="1200" b="0" i="0" u="none" strike="noStrike" kern="1200" cap="none" spc="0" normalizeH="0" baseline="0" noProof="0" smtClean="0">
                <a:ln>
                  <a:noFill/>
                </a:ln>
                <a:solidFill>
                  <a:prstClr val="black"/>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dirty="0">
              <a:ln>
                <a:noFill/>
              </a:ln>
              <a:solidFill>
                <a:prstClr val="black"/>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3934242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9/4/25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26</a:t>
            </a:fld>
            <a:endParaRPr lang="en-US" dirty="0"/>
          </a:p>
        </p:txBody>
      </p:sp>
    </p:spTree>
    <p:extLst>
      <p:ext uri="{BB962C8B-B14F-4D97-AF65-F5344CB8AC3E}">
        <p14:creationId xmlns:p14="http://schemas.microsoft.com/office/powerpoint/2010/main" val="25000912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9/4/25 - Kyle confirmed likely won’t have update until early Oct</a:t>
            </a:r>
          </a:p>
        </p:txBody>
      </p:sp>
      <p:sp>
        <p:nvSpPr>
          <p:cNvPr id="4" name="Slide Number Placeholder 3"/>
          <p:cNvSpPr>
            <a:spLocks noGrp="1"/>
          </p:cNvSpPr>
          <p:nvPr>
            <p:ph type="sldNum" sz="quarter" idx="5"/>
          </p:nvPr>
        </p:nvSpPr>
        <p:spPr/>
        <p:txBody>
          <a:bodyPr/>
          <a:lstStyle/>
          <a:p>
            <a:fld id="{1BD2DA0D-63FF-2C47-A70E-B1BA5CF36FA8}" type="slidenum">
              <a:rPr lang="en-US" smtClean="0"/>
              <a:pPr/>
              <a:t>28</a:t>
            </a:fld>
            <a:endParaRPr lang="en-US" dirty="0"/>
          </a:p>
        </p:txBody>
      </p:sp>
    </p:spTree>
    <p:extLst>
      <p:ext uri="{BB962C8B-B14F-4D97-AF65-F5344CB8AC3E}">
        <p14:creationId xmlns:p14="http://schemas.microsoft.com/office/powerpoint/2010/main" val="23931482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9/4/25 - Kyle confirmed likely won’t have update until early Oct</a:t>
            </a:r>
          </a:p>
        </p:txBody>
      </p:sp>
      <p:sp>
        <p:nvSpPr>
          <p:cNvPr id="4" name="Slide Number Placeholder 3"/>
          <p:cNvSpPr>
            <a:spLocks noGrp="1"/>
          </p:cNvSpPr>
          <p:nvPr>
            <p:ph type="sldNum" sz="quarter" idx="5"/>
          </p:nvPr>
        </p:nvSpPr>
        <p:spPr/>
        <p:txBody>
          <a:bodyPr/>
          <a:lstStyle/>
          <a:p>
            <a:fld id="{1BD2DA0D-63FF-2C47-A70E-B1BA5CF36FA8}" type="slidenum">
              <a:rPr lang="en-US" smtClean="0"/>
              <a:pPr/>
              <a:t>29</a:t>
            </a:fld>
            <a:endParaRPr lang="en-US" dirty="0"/>
          </a:p>
        </p:txBody>
      </p:sp>
    </p:spTree>
    <p:extLst>
      <p:ext uri="{BB962C8B-B14F-4D97-AF65-F5344CB8AC3E}">
        <p14:creationId xmlns:p14="http://schemas.microsoft.com/office/powerpoint/2010/main" val="10048603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Updated 9/4/25</a:t>
            </a:r>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30</a:t>
            </a:fld>
            <a:endParaRPr lang="en-US" dirty="0"/>
          </a:p>
        </p:txBody>
      </p:sp>
    </p:spTree>
    <p:extLst>
      <p:ext uri="{BB962C8B-B14F-4D97-AF65-F5344CB8AC3E}">
        <p14:creationId xmlns:p14="http://schemas.microsoft.com/office/powerpoint/2010/main" val="18339110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9/8/25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32</a:t>
            </a:fld>
            <a:endParaRPr lang="en-US" dirty="0"/>
          </a:p>
        </p:txBody>
      </p:sp>
    </p:spTree>
    <p:extLst>
      <p:ext uri="{BB962C8B-B14F-4D97-AF65-F5344CB8AC3E}">
        <p14:creationId xmlns:p14="http://schemas.microsoft.com/office/powerpoint/2010/main" val="3605999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97280" rtl="0" eaLnBrk="1" fontAlgn="auto" latinLnBrk="0" hangingPunct="1">
              <a:lnSpc>
                <a:spcPct val="100000"/>
              </a:lnSpc>
              <a:spcBef>
                <a:spcPts val="0"/>
              </a:spcBef>
              <a:spcAft>
                <a:spcPts val="0"/>
              </a:spcAft>
              <a:buClrTx/>
              <a:buSzTx/>
              <a:buFontTx/>
              <a:buNone/>
              <a:tabLst/>
              <a:defRPr/>
            </a:pPr>
            <a:r>
              <a:rPr lang="en-US" dirty="0"/>
              <a:t>Updated 9/8/25</a:t>
            </a:r>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33</a:t>
            </a:fld>
            <a:endParaRPr lang="en-US" dirty="0"/>
          </a:p>
        </p:txBody>
      </p:sp>
    </p:spTree>
    <p:extLst>
      <p:ext uri="{BB962C8B-B14F-4D97-AF65-F5344CB8AC3E}">
        <p14:creationId xmlns:p14="http://schemas.microsoft.com/office/powerpoint/2010/main" val="360624745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9/8/25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34</a:t>
            </a:fld>
            <a:endParaRPr lang="en-US" dirty="0"/>
          </a:p>
        </p:txBody>
      </p:sp>
    </p:spTree>
    <p:extLst>
      <p:ext uri="{BB962C8B-B14F-4D97-AF65-F5344CB8AC3E}">
        <p14:creationId xmlns:p14="http://schemas.microsoft.com/office/powerpoint/2010/main" val="2149869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a:p>
            <a:endParaRPr lang="en-US" dirty="0"/>
          </a:p>
        </p:txBody>
      </p:sp>
      <p:sp>
        <p:nvSpPr>
          <p:cNvPr id="4" name="Slide Number Placeholder 3"/>
          <p:cNvSpPr>
            <a:spLocks noGrp="1"/>
          </p:cNvSpPr>
          <p:nvPr>
            <p:ph type="sldNum" sz="quarter" idx="5"/>
          </p:nvPr>
        </p:nvSpPr>
        <p:spPr/>
        <p:txBody>
          <a:bodyPr/>
          <a:lstStyle/>
          <a:p>
            <a:fld id="{1BD2DA0D-63FF-2C47-A70E-B1BA5CF36FA8}" type="slidenum">
              <a:rPr lang="en-US" smtClean="0"/>
              <a:pPr/>
              <a:t>5</a:t>
            </a:fld>
            <a:endParaRPr lang="en-US" dirty="0"/>
          </a:p>
        </p:txBody>
      </p:sp>
    </p:spTree>
    <p:extLst>
      <p:ext uri="{BB962C8B-B14F-4D97-AF65-F5344CB8AC3E}">
        <p14:creationId xmlns:p14="http://schemas.microsoft.com/office/powerpoint/2010/main" val="1106560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6</a:t>
            </a:fld>
            <a:endParaRPr lang="en-US" dirty="0"/>
          </a:p>
        </p:txBody>
      </p:sp>
    </p:spTree>
    <p:extLst>
      <p:ext uri="{BB962C8B-B14F-4D97-AF65-F5344CB8AC3E}">
        <p14:creationId xmlns:p14="http://schemas.microsoft.com/office/powerpoint/2010/main" val="29739494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7</a:t>
            </a:fld>
            <a:endParaRPr lang="en-US" dirty="0"/>
          </a:p>
        </p:txBody>
      </p:sp>
    </p:spTree>
    <p:extLst>
      <p:ext uri="{BB962C8B-B14F-4D97-AF65-F5344CB8AC3E}">
        <p14:creationId xmlns:p14="http://schemas.microsoft.com/office/powerpoint/2010/main" val="2936310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8</a:t>
            </a:fld>
            <a:endParaRPr lang="en-US" dirty="0"/>
          </a:p>
        </p:txBody>
      </p:sp>
    </p:spTree>
    <p:extLst>
      <p:ext uri="{BB962C8B-B14F-4D97-AF65-F5344CB8AC3E}">
        <p14:creationId xmlns:p14="http://schemas.microsoft.com/office/powerpoint/2010/main" val="1778587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9</a:t>
            </a:fld>
            <a:endParaRPr lang="en-US" dirty="0"/>
          </a:p>
        </p:txBody>
      </p:sp>
    </p:spTree>
    <p:extLst>
      <p:ext uri="{BB962C8B-B14F-4D97-AF65-F5344CB8AC3E}">
        <p14:creationId xmlns:p14="http://schemas.microsoft.com/office/powerpoint/2010/main" val="27291964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10</a:t>
            </a:fld>
            <a:endParaRPr lang="en-US" dirty="0"/>
          </a:p>
        </p:txBody>
      </p:sp>
    </p:spTree>
    <p:extLst>
      <p:ext uri="{BB962C8B-B14F-4D97-AF65-F5344CB8AC3E}">
        <p14:creationId xmlns:p14="http://schemas.microsoft.com/office/powerpoint/2010/main" val="31336445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Updated 9/3/25</a:t>
            </a:r>
          </a:p>
        </p:txBody>
      </p:sp>
      <p:sp>
        <p:nvSpPr>
          <p:cNvPr id="4" name="Slide Number Placeholder 3"/>
          <p:cNvSpPr>
            <a:spLocks noGrp="1"/>
          </p:cNvSpPr>
          <p:nvPr>
            <p:ph type="sldNum" sz="quarter" idx="5"/>
          </p:nvPr>
        </p:nvSpPr>
        <p:spPr/>
        <p:txBody>
          <a:bodyPr/>
          <a:lstStyle/>
          <a:p>
            <a:fld id="{1BD2DA0D-63FF-2C47-A70E-B1BA5CF36FA8}" type="slidenum">
              <a:rPr lang="en-US" smtClean="0"/>
              <a:pPr/>
              <a:t>11</a:t>
            </a:fld>
            <a:endParaRPr lang="en-US" dirty="0"/>
          </a:p>
        </p:txBody>
      </p:sp>
    </p:spTree>
    <p:extLst>
      <p:ext uri="{BB962C8B-B14F-4D97-AF65-F5344CB8AC3E}">
        <p14:creationId xmlns:p14="http://schemas.microsoft.com/office/powerpoint/2010/main" val="5718701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pitchbook.com/news/reports" TargetMode="External"/><Relationship Id="rId1" Type="http://schemas.openxmlformats.org/officeDocument/2006/relationships/slideMaster" Target="../slideMasters/slideMaster9.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pic>
        <p:nvPicPr>
          <p:cNvPr id="3" name="Picture 2" descr="A blue and orange geometric design&#10;&#10;AI-generated content may be incorrect.">
            <a:extLst>
              <a:ext uri="{FF2B5EF4-FFF2-40B4-BE49-F238E27FC236}">
                <a16:creationId xmlns:a16="http://schemas.microsoft.com/office/drawing/2014/main" id="{43D11980-AE39-ADDF-65A1-1571B3D1DCF6}"/>
              </a:ext>
            </a:extLst>
          </p:cNvPr>
          <p:cNvPicPr>
            <a:picLocks noChangeAspect="1"/>
          </p:cNvPicPr>
          <p:nvPr userDrawn="1"/>
        </p:nvPicPr>
        <p:blipFill>
          <a:blip r:embed="rId2"/>
          <a:stretch>
            <a:fillRect/>
          </a:stretch>
        </p:blipFill>
        <p:spPr>
          <a:xfrm>
            <a:off x="7543801" y="0"/>
            <a:ext cx="7086600" cy="8229600"/>
          </a:xfrm>
          <a:prstGeom prst="rect">
            <a:avLst/>
          </a:prstGeom>
        </p:spPr>
      </p:pic>
    </p:spTree>
    <p:extLst>
      <p:ext uri="{BB962C8B-B14F-4D97-AF65-F5344CB8AC3E}">
        <p14:creationId xmlns:p14="http://schemas.microsoft.com/office/powerpoint/2010/main" val="993945144"/>
      </p:ext>
    </p:extLst>
  </p:cSld>
  <p:clrMapOvr>
    <a:masterClrMapping/>
  </p:clrMapOvr>
  <p:extLst>
    <p:ext uri="{DCECCB84-F9BA-43D5-87BE-67443E8EF086}">
      <p15:sldGuideLst xmlns:p15="http://schemas.microsoft.com/office/powerpoint/2012/main">
        <p15:guide id="1" pos="4464" userDrawn="1">
          <p15:clr>
            <a:srgbClr val="FBAE40"/>
          </p15:clr>
        </p15:guide>
        <p15:guide id="2" pos="4608" userDrawn="1">
          <p15:clr>
            <a:srgbClr val="FBAE40"/>
          </p15:clr>
        </p15:guide>
        <p15:guide id="3" pos="47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5621195-0B47-F143-AB53-43FC2CF6EE70}"/>
              </a:ext>
            </a:extLst>
          </p:cNvPr>
          <p:cNvSpPr/>
          <p:nvPr userDrawn="1"/>
        </p:nvSpPr>
        <p:spPr>
          <a:xfrm>
            <a:off x="609600" y="2057400"/>
            <a:ext cx="825703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11" name="Picture 10" descr="A yellow circle with a blue arrow&#10;&#10;Description automatically generated">
            <a:extLst>
              <a:ext uri="{FF2B5EF4-FFF2-40B4-BE49-F238E27FC236}">
                <a16:creationId xmlns:a16="http://schemas.microsoft.com/office/drawing/2014/main" id="{687561E7-642E-B843-B216-A2243F97C485}"/>
              </a:ext>
            </a:extLst>
          </p:cNvPr>
          <p:cNvPicPr>
            <a:picLocks noChangeAspect="1"/>
          </p:cNvPicPr>
          <p:nvPr userDrawn="1"/>
        </p:nvPicPr>
        <p:blipFill>
          <a:blip r:embed="rId2"/>
          <a:stretch>
            <a:fillRect/>
          </a:stretch>
        </p:blipFill>
        <p:spPr>
          <a:xfrm>
            <a:off x="9149714" y="1154429"/>
            <a:ext cx="293371" cy="293371"/>
          </a:xfrm>
          <a:prstGeom prst="rect">
            <a:avLst/>
          </a:prstGeom>
        </p:spPr>
      </p:pic>
      <p:sp>
        <p:nvSpPr>
          <p:cNvPr id="16" name="Chart Placeholder 11">
            <a:extLst>
              <a:ext uri="{FF2B5EF4-FFF2-40B4-BE49-F238E27FC236}">
                <a16:creationId xmlns:a16="http://schemas.microsoft.com/office/drawing/2014/main" id="{531A67FF-2819-EA44-87C5-476E91E81C24}"/>
              </a:ext>
            </a:extLst>
          </p:cNvPr>
          <p:cNvSpPr>
            <a:spLocks noGrp="1"/>
          </p:cNvSpPr>
          <p:nvPr>
            <p:ph type="chart" sz="quarter" idx="10"/>
          </p:nvPr>
        </p:nvSpPr>
        <p:spPr>
          <a:xfrm>
            <a:off x="609600" y="2743200"/>
            <a:ext cx="8257032" cy="4114800"/>
          </a:xfrm>
          <a:prstGeom prst="rect">
            <a:avLst/>
          </a:prstGeom>
        </p:spPr>
        <p:txBody>
          <a:bodyPr/>
          <a:lstStyle>
            <a:lvl1pPr>
              <a:defRPr>
                <a:noFill/>
                <a:latin typeface="Georgia" panose="02040502050405020303" pitchFamily="18" charset="0"/>
              </a:defRPr>
            </a:lvl1pPr>
          </a:lstStyle>
          <a:p>
            <a:endParaRPr lang="en-US" dirty="0"/>
          </a:p>
        </p:txBody>
      </p:sp>
      <p:sp>
        <p:nvSpPr>
          <p:cNvPr id="20" name="Content Placeholder 19">
            <a:extLst>
              <a:ext uri="{FF2B5EF4-FFF2-40B4-BE49-F238E27FC236}">
                <a16:creationId xmlns:a16="http://schemas.microsoft.com/office/drawing/2014/main" id="{C941965B-05B4-8940-B37E-95FA99C46F24}"/>
              </a:ext>
            </a:extLst>
          </p:cNvPr>
          <p:cNvSpPr>
            <a:spLocks noGrp="1"/>
          </p:cNvSpPr>
          <p:nvPr>
            <p:ph sz="quarter" idx="12" hasCustomPrompt="1"/>
          </p:nvPr>
        </p:nvSpPr>
        <p:spPr>
          <a:xfrm>
            <a:off x="9677400" y="1143000"/>
            <a:ext cx="43434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21" name="Content Placeholder 19">
            <a:extLst>
              <a:ext uri="{FF2B5EF4-FFF2-40B4-BE49-F238E27FC236}">
                <a16:creationId xmlns:a16="http://schemas.microsoft.com/office/drawing/2014/main" id="{4639294E-CF47-8846-AF9E-3FA727FDE9E3}"/>
              </a:ext>
            </a:extLst>
          </p:cNvPr>
          <p:cNvSpPr>
            <a:spLocks noGrp="1"/>
          </p:cNvSpPr>
          <p:nvPr>
            <p:ph sz="quarter" idx="13" hasCustomPrompt="1"/>
          </p:nvPr>
        </p:nvSpPr>
        <p:spPr>
          <a:xfrm>
            <a:off x="9677400" y="1607574"/>
            <a:ext cx="43434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1/3 width sidebar here.</a:t>
            </a:r>
          </a:p>
        </p:txBody>
      </p:sp>
      <p:sp>
        <p:nvSpPr>
          <p:cNvPr id="14" name="Text Placeholder 2">
            <a:extLst>
              <a:ext uri="{FF2B5EF4-FFF2-40B4-BE49-F238E27FC236}">
                <a16:creationId xmlns:a16="http://schemas.microsoft.com/office/drawing/2014/main" id="{B6C224DC-B6A6-D54F-9509-7F30894ADDE0}"/>
              </a:ext>
            </a:extLst>
          </p:cNvPr>
          <p:cNvSpPr>
            <a:spLocks noGrp="1"/>
          </p:cNvSpPr>
          <p:nvPr>
            <p:ph type="body" sz="quarter" idx="11" hasCustomPrompt="1"/>
          </p:nvPr>
        </p:nvSpPr>
        <p:spPr>
          <a:xfrm>
            <a:off x="609600" y="1143000"/>
            <a:ext cx="82296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5" name="Text Placeholder 10">
            <a:extLst>
              <a:ext uri="{FF2B5EF4-FFF2-40B4-BE49-F238E27FC236}">
                <a16:creationId xmlns:a16="http://schemas.microsoft.com/office/drawing/2014/main" id="{62AF1469-DD04-454D-9A6B-A7A58F8E7012}"/>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2602041008"/>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4466"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6288D381-BB5B-A543-AB27-C10E4C962BF0}"/>
              </a:ext>
            </a:extLst>
          </p:cNvPr>
          <p:cNvSpPr txBox="1"/>
          <p:nvPr userDrawn="1"/>
        </p:nvSpPr>
        <p:spPr>
          <a:xfrm>
            <a:off x="506109" y="1066800"/>
            <a:ext cx="651231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400" b="1" i="0" dirty="0">
                <a:solidFill>
                  <a:srgbClr val="FFFFFF"/>
                </a:solidFill>
                <a:effectLst/>
                <a:latin typeface="Georgia" panose="02040502050405020303" pitchFamily="18" charset="0"/>
              </a:rPr>
              <a:t>Additional research</a:t>
            </a:r>
          </a:p>
        </p:txBody>
      </p:sp>
      <p:cxnSp>
        <p:nvCxnSpPr>
          <p:cNvPr id="15" name="Straight Arrow Connector 14">
            <a:extLst>
              <a:ext uri="{FF2B5EF4-FFF2-40B4-BE49-F238E27FC236}">
                <a16:creationId xmlns:a16="http://schemas.microsoft.com/office/drawing/2014/main" id="{72BE4D02-D56E-5440-A9B0-242F61B2122C}"/>
              </a:ext>
            </a:extLst>
          </p:cNvPr>
          <p:cNvCxnSpPr>
            <a:cxnSpLocks/>
          </p:cNvCxnSpPr>
          <p:nvPr userDrawn="1"/>
        </p:nvCxnSpPr>
        <p:spPr>
          <a:xfrm>
            <a:off x="-152400" y="1600200"/>
            <a:ext cx="3276600" cy="0"/>
          </a:xfrm>
          <a:prstGeom prst="straightConnector1">
            <a:avLst/>
          </a:prstGeom>
          <a:ln w="12700" cap="flat">
            <a:solidFill>
              <a:schemeClr val="tx1"/>
            </a:solidFill>
            <a:tailEnd type="none" w="med" len="sm"/>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4467FE13-3CC6-B54F-8C5D-72F65426D8AF}"/>
              </a:ext>
            </a:extLst>
          </p:cNvPr>
          <p:cNvSpPr txBox="1"/>
          <p:nvPr userDrawn="1"/>
        </p:nvSpPr>
        <p:spPr>
          <a:xfrm>
            <a:off x="506109" y="1767555"/>
            <a:ext cx="6512312"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Market updates</a:t>
            </a:r>
          </a:p>
        </p:txBody>
      </p:sp>
      <p:sp>
        <p:nvSpPr>
          <p:cNvPr id="6" name="Picture Placeholder 5">
            <a:extLst>
              <a:ext uri="{FF2B5EF4-FFF2-40B4-BE49-F238E27FC236}">
                <a16:creationId xmlns:a16="http://schemas.microsoft.com/office/drawing/2014/main" id="{FE830484-5C7C-3540-8B9A-1EA15E4C5A45}"/>
              </a:ext>
            </a:extLst>
          </p:cNvPr>
          <p:cNvSpPr>
            <a:spLocks noGrp="1"/>
          </p:cNvSpPr>
          <p:nvPr>
            <p:ph type="pic" sz="quarter" idx="10"/>
          </p:nvPr>
        </p:nvSpPr>
        <p:spPr>
          <a:xfrm>
            <a:off x="609600" y="274320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23" name="TextBox 22">
            <a:extLst>
              <a:ext uri="{FF2B5EF4-FFF2-40B4-BE49-F238E27FC236}">
                <a16:creationId xmlns:a16="http://schemas.microsoft.com/office/drawing/2014/main" id="{57368DCD-39AC-DD4D-B025-5AE8087647D9}"/>
              </a:ext>
            </a:extLst>
          </p:cNvPr>
          <p:cNvSpPr txBox="1"/>
          <p:nvPr userDrawn="1"/>
        </p:nvSpPr>
        <p:spPr>
          <a:xfrm>
            <a:off x="506108" y="6140050"/>
            <a:ext cx="9552291" cy="223138"/>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More research available at </a:t>
            </a:r>
            <a:r>
              <a:rPr lang="en-US" sz="850" b="0" i="0" dirty="0" err="1">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pitchbook.com</a:t>
            </a:r>
            <a:r>
              <a:rPr lang="en-US" sz="850" b="0" i="0" dirty="0">
                <a:solidFill>
                  <a:schemeClr val="bg2"/>
                </a:solidFill>
                <a:effectLst/>
                <a:latin typeface="Arial" panose="020B0604020202020204" pitchFamily="34" charset="0"/>
                <a:hlinkClick r:id="rId2">
                  <a:extLst>
                    <a:ext uri="{A12FA001-AC4F-418D-AE19-62706E023703}">
                      <ahyp:hlinkClr xmlns:ahyp="http://schemas.microsoft.com/office/drawing/2018/hyperlinkcolor" val="tx"/>
                    </a:ext>
                  </a:extLst>
                </a:hlinkClick>
              </a:rPr>
              <a:t>/news/reports</a:t>
            </a:r>
            <a:r>
              <a:rPr lang="en-US" sz="850" b="0" i="0" dirty="0">
                <a:solidFill>
                  <a:schemeClr val="bg2"/>
                </a:solidFill>
                <a:effectLst/>
                <a:latin typeface="Arial" panose="020B0604020202020204" pitchFamily="34" charset="0"/>
              </a:rPr>
              <a:t> </a:t>
            </a:r>
          </a:p>
        </p:txBody>
      </p:sp>
      <p:sp>
        <p:nvSpPr>
          <p:cNvPr id="28" name="Picture Placeholder 5">
            <a:extLst>
              <a:ext uri="{FF2B5EF4-FFF2-40B4-BE49-F238E27FC236}">
                <a16:creationId xmlns:a16="http://schemas.microsoft.com/office/drawing/2014/main" id="{26D9FD75-7A0A-0D43-8F3C-233A9B234599}"/>
              </a:ext>
            </a:extLst>
          </p:cNvPr>
          <p:cNvSpPr>
            <a:spLocks noGrp="1"/>
          </p:cNvSpPr>
          <p:nvPr>
            <p:ph type="pic" sz="quarter" idx="15"/>
          </p:nvPr>
        </p:nvSpPr>
        <p:spPr>
          <a:xfrm>
            <a:off x="609600"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0" name="Picture Placeholder 5">
            <a:extLst>
              <a:ext uri="{FF2B5EF4-FFF2-40B4-BE49-F238E27FC236}">
                <a16:creationId xmlns:a16="http://schemas.microsoft.com/office/drawing/2014/main" id="{A531168A-1543-7D47-AF92-CB1DE6EFC137}"/>
              </a:ext>
            </a:extLst>
          </p:cNvPr>
          <p:cNvSpPr>
            <a:spLocks noGrp="1"/>
          </p:cNvSpPr>
          <p:nvPr>
            <p:ph type="pic" sz="quarter" idx="17"/>
          </p:nvPr>
        </p:nvSpPr>
        <p:spPr>
          <a:xfrm>
            <a:off x="4161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1" name="Picture Placeholder 5">
            <a:extLst>
              <a:ext uri="{FF2B5EF4-FFF2-40B4-BE49-F238E27FC236}">
                <a16:creationId xmlns:a16="http://schemas.microsoft.com/office/drawing/2014/main" id="{3AF1C1AC-6B5E-F247-9B30-8E7898AC4059}"/>
              </a:ext>
            </a:extLst>
          </p:cNvPr>
          <p:cNvSpPr>
            <a:spLocks noGrp="1"/>
          </p:cNvSpPr>
          <p:nvPr>
            <p:ph type="pic" sz="quarter" idx="18"/>
          </p:nvPr>
        </p:nvSpPr>
        <p:spPr>
          <a:xfrm>
            <a:off x="4159491" y="4366260"/>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4" name="Picture Placeholder 5">
            <a:extLst>
              <a:ext uri="{FF2B5EF4-FFF2-40B4-BE49-F238E27FC236}">
                <a16:creationId xmlns:a16="http://schemas.microsoft.com/office/drawing/2014/main" id="{A6F7C24C-29C4-6045-8FCE-AA53C94D155A}"/>
              </a:ext>
            </a:extLst>
          </p:cNvPr>
          <p:cNvSpPr>
            <a:spLocks noGrp="1"/>
          </p:cNvSpPr>
          <p:nvPr>
            <p:ph type="pic" sz="quarter" idx="21"/>
          </p:nvPr>
        </p:nvSpPr>
        <p:spPr>
          <a:xfrm>
            <a:off x="7717859" y="2766679"/>
            <a:ext cx="990600" cy="1348706"/>
          </a:xfrm>
          <a:prstGeom prst="rect">
            <a:avLst/>
          </a:prstGeom>
        </p:spPr>
        <p:txBody>
          <a:bodyPr/>
          <a:lstStyle>
            <a:lvl1pPr>
              <a:defRPr>
                <a:noFill/>
                <a:latin typeface="Georgia" panose="02040502050405020303" pitchFamily="18" charset="0"/>
              </a:defRPr>
            </a:lvl1pPr>
          </a:lstStyle>
          <a:p>
            <a:endParaRPr lang="en-US" dirty="0"/>
          </a:p>
        </p:txBody>
      </p:sp>
      <p:sp>
        <p:nvSpPr>
          <p:cNvPr id="35" name="Picture Placeholder 5">
            <a:extLst>
              <a:ext uri="{FF2B5EF4-FFF2-40B4-BE49-F238E27FC236}">
                <a16:creationId xmlns:a16="http://schemas.microsoft.com/office/drawing/2014/main" id="{E940A1EF-96E1-374D-866A-3C7A17D852AC}"/>
              </a:ext>
            </a:extLst>
          </p:cNvPr>
          <p:cNvSpPr>
            <a:spLocks noGrp="1"/>
          </p:cNvSpPr>
          <p:nvPr>
            <p:ph type="pic" sz="quarter" idx="22"/>
          </p:nvPr>
        </p:nvSpPr>
        <p:spPr>
          <a:xfrm>
            <a:off x="7717859" y="4354179"/>
            <a:ext cx="990600" cy="1348706"/>
          </a:xfrm>
          <a:prstGeom prst="rect">
            <a:avLst/>
          </a:prstGeom>
        </p:spPr>
        <p:txBody>
          <a:bodyPr/>
          <a:lstStyle>
            <a:lvl1pPr>
              <a:defRPr>
                <a:noFill/>
                <a:latin typeface="Georgia" panose="02040502050405020303" pitchFamily="18" charset="0"/>
              </a:defRPr>
            </a:lvl1pPr>
          </a:lstStyle>
          <a:p>
            <a:endParaRPr lang="en-US" dirty="0"/>
          </a:p>
        </p:txBody>
      </p:sp>
    </p:spTree>
    <p:extLst>
      <p:ext uri="{BB962C8B-B14F-4D97-AF65-F5344CB8AC3E}">
        <p14:creationId xmlns:p14="http://schemas.microsoft.com/office/powerpoint/2010/main" val="508936376"/>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1152" userDrawn="1">
          <p15:clr>
            <a:srgbClr val="FBAE40"/>
          </p15:clr>
        </p15:guide>
        <p15:guide id="6" pos="2592" userDrawn="1">
          <p15:clr>
            <a:srgbClr val="FBAE40"/>
          </p15:clr>
        </p15:guide>
        <p15:guide id="7" pos="1008" userDrawn="1">
          <p15:clr>
            <a:srgbClr val="FBAE40"/>
          </p15:clr>
        </p15:guide>
        <p15:guide id="8" orient="horz" pos="2592" userDrawn="1">
          <p15:clr>
            <a:srgbClr val="FBAE40"/>
          </p15:clr>
        </p15:guide>
        <p15:guide id="9" pos="3264" userDrawn="1">
          <p15:clr>
            <a:srgbClr val="FBAE40"/>
          </p15:clr>
        </p15:guide>
        <p15:guide id="10" pos="4560" userDrawn="1">
          <p15:clr>
            <a:srgbClr val="FBAE40"/>
          </p15:clr>
        </p15:guide>
        <p15:guide id="11" pos="4848" userDrawn="1">
          <p15:clr>
            <a:srgbClr val="FBAE40"/>
          </p15:clr>
        </p15:guide>
        <p15:guide id="13" pos="2304" userDrawn="1">
          <p15:clr>
            <a:srgbClr val="FBAE40"/>
          </p15:clr>
        </p15:guide>
        <p15:guide id="14" pos="6816" userDrawn="1">
          <p15:clr>
            <a:srgbClr val="FBAE40"/>
          </p15:clr>
        </p15:guide>
        <p15:guide id="15" pos="1104" userDrawn="1">
          <p15:clr>
            <a:srgbClr val="FBAE40"/>
          </p15:clr>
        </p15:guide>
        <p15:guide id="16" pos="3360" userDrawn="1">
          <p15:clr>
            <a:srgbClr val="FBAE40"/>
          </p15:clr>
        </p15:guide>
        <p15:guide id="17" pos="5616" userDrawn="1">
          <p15:clr>
            <a:srgbClr val="FBAE40"/>
          </p15:clr>
        </p15:guide>
        <p15:guide id="18" orient="horz" pos="360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44576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97667E1A-448F-9548-941E-194D6127A402}"/>
              </a:ext>
            </a:extLst>
          </p:cNvPr>
          <p:cNvSpPr txBox="1"/>
          <p:nvPr userDrawn="1"/>
        </p:nvSpPr>
        <p:spPr>
          <a:xfrm>
            <a:off x="506109" y="1066800"/>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Introduction</a:t>
            </a:r>
          </a:p>
        </p:txBody>
      </p:sp>
      <p:sp>
        <p:nvSpPr>
          <p:cNvPr id="30" name="Content Placeholder 2">
            <a:extLst>
              <a:ext uri="{FF2B5EF4-FFF2-40B4-BE49-F238E27FC236}">
                <a16:creationId xmlns:a16="http://schemas.microsoft.com/office/drawing/2014/main" id="{7D7FC8A7-C962-5B41-90A8-28AEC8998CF6}"/>
              </a:ext>
            </a:extLst>
          </p:cNvPr>
          <p:cNvSpPr>
            <a:spLocks noGrp="1"/>
          </p:cNvSpPr>
          <p:nvPr>
            <p:ph idx="1"/>
          </p:nvPr>
        </p:nvSpPr>
        <p:spPr>
          <a:xfrm>
            <a:off x="609600" y="1981200"/>
            <a:ext cx="7162800" cy="5334000"/>
          </a:xfrm>
          <a:prstGeom prst="rect">
            <a:avLst/>
          </a:prstGeom>
        </p:spPr>
        <p:txBody>
          <a:bodyPr/>
          <a:lstStyle>
            <a:lvl1pPr marL="0" indent="0">
              <a:buNone/>
              <a:defRPr sz="105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Click to edit Master text styles</a:t>
            </a:r>
          </a:p>
        </p:txBody>
      </p:sp>
      <p:sp>
        <p:nvSpPr>
          <p:cNvPr id="31" name="TextBox 30">
            <a:extLst>
              <a:ext uri="{FF2B5EF4-FFF2-40B4-BE49-F238E27FC236}">
                <a16:creationId xmlns:a16="http://schemas.microsoft.com/office/drawing/2014/main" id="{D65371E6-14D4-EF46-BAB2-6DF3A0751121}"/>
              </a:ext>
            </a:extLst>
          </p:cNvPr>
          <p:cNvSpPr txBox="1"/>
          <p:nvPr userDrawn="1"/>
        </p:nvSpPr>
        <p:spPr>
          <a:xfrm>
            <a:off x="9005064" y="2406112"/>
            <a:ext cx="5264727"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a:solidFill>
                  <a:srgbClr val="FFFFFF"/>
                </a:solidFill>
                <a:effectLst/>
                <a:latin typeface="Arial" panose="020B0604020202020204" pitchFamily="34" charset="0"/>
              </a:rPr>
              <a:t>Research</a:t>
            </a:r>
          </a:p>
        </p:txBody>
      </p:sp>
      <p:sp>
        <p:nvSpPr>
          <p:cNvPr id="32" name="TextBox 31">
            <a:extLst>
              <a:ext uri="{FF2B5EF4-FFF2-40B4-BE49-F238E27FC236}">
                <a16:creationId xmlns:a16="http://schemas.microsoft.com/office/drawing/2014/main" id="{FF1ECAFB-5F4E-9F43-9A58-CFCDA2699055}"/>
              </a:ext>
            </a:extLst>
          </p:cNvPr>
          <p:cNvSpPr txBox="1"/>
          <p:nvPr userDrawn="1"/>
        </p:nvSpPr>
        <p:spPr>
          <a:xfrm>
            <a:off x="9005064" y="1169741"/>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b="0" i="0" dirty="0" err="1">
                <a:solidFill>
                  <a:schemeClr val="tx1"/>
                </a:solidFill>
                <a:effectLst/>
                <a:latin typeface="Arial" panose="020B0604020202020204" pitchFamily="34" charset="0"/>
              </a:rPr>
              <a:t>PitchBook</a:t>
            </a:r>
            <a:r>
              <a:rPr lang="en-US" sz="1600" b="0" i="0" dirty="0">
                <a:solidFill>
                  <a:schemeClr val="tx1"/>
                </a:solidFill>
                <a:effectLst/>
                <a:latin typeface="Arial" panose="020B0604020202020204" pitchFamily="34" charset="0"/>
              </a:rPr>
              <a:t>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Nizar </a:t>
            </a:r>
            <a:r>
              <a:rPr lang="en-US" sz="1050" b="1" i="0" dirty="0" err="1">
                <a:solidFill>
                  <a:schemeClr val="tx1"/>
                </a:solidFill>
                <a:effectLst/>
                <a:latin typeface="Arial" panose="020B0604020202020204" pitchFamily="34" charset="0"/>
              </a:rPr>
              <a:t>Tarhuni</a:t>
            </a:r>
            <a:r>
              <a:rPr lang="en-US" sz="1050" b="1" i="0" dirty="0">
                <a:solidFill>
                  <a:schemeClr val="tx1"/>
                </a:solidFill>
                <a:effectLst/>
                <a:latin typeface="Arial" panose="020B0604020202020204" pitchFamily="34" charset="0"/>
              </a:rPr>
              <a:t> </a:t>
            </a:r>
            <a:r>
              <a:rPr lang="en-US" sz="1050" b="0" i="0" spc="-20" baseline="0" dirty="0">
                <a:solidFill>
                  <a:schemeClr val="tx1"/>
                </a:solidFill>
                <a:effectLst/>
                <a:latin typeface="Arial" panose="020B0604020202020204" pitchFamily="34" charset="0"/>
              </a:rPr>
              <a:t>Executive Vice President of Research and Market Intelligence</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050" b="1" i="0" dirty="0">
                <a:solidFill>
                  <a:schemeClr val="tx1"/>
                </a:solidFill>
                <a:effectLst/>
                <a:latin typeface="Arial" panose="020B0604020202020204" pitchFamily="34" charset="0"/>
              </a:rPr>
              <a:t>Dylan Cox, CFA </a:t>
            </a:r>
            <a:r>
              <a:rPr lang="en-US" sz="1050" b="0" i="0" dirty="0">
                <a:solidFill>
                  <a:schemeClr val="tx1"/>
                </a:solidFill>
                <a:effectLst/>
                <a:latin typeface="Arial" panose="020B0604020202020204" pitchFamily="34" charset="0"/>
              </a:rPr>
              <a:t>Head of Private Markets Research</a:t>
            </a:r>
          </a:p>
        </p:txBody>
      </p:sp>
      <p:sp>
        <p:nvSpPr>
          <p:cNvPr id="19" name="TextBox 18">
            <a:extLst>
              <a:ext uri="{FF2B5EF4-FFF2-40B4-BE49-F238E27FC236}">
                <a16:creationId xmlns:a16="http://schemas.microsoft.com/office/drawing/2014/main" id="{43EBF0BA-8E00-694D-A29B-B6EB739844C1}"/>
              </a:ext>
            </a:extLst>
          </p:cNvPr>
          <p:cNvSpPr txBox="1"/>
          <p:nvPr userDrawn="1"/>
        </p:nvSpPr>
        <p:spPr>
          <a:xfrm>
            <a:off x="9823386" y="288789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0" name="TextBox 19">
            <a:extLst>
              <a:ext uri="{FF2B5EF4-FFF2-40B4-BE49-F238E27FC236}">
                <a16:creationId xmlns:a16="http://schemas.microsoft.com/office/drawing/2014/main" id="{D2BDD29A-EA33-4C46-B82F-ECE5624BED30}"/>
              </a:ext>
            </a:extLst>
          </p:cNvPr>
          <p:cNvSpPr txBox="1"/>
          <p:nvPr userDrawn="1"/>
        </p:nvSpPr>
        <p:spPr>
          <a:xfrm>
            <a:off x="9823386" y="372555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1" name="TextBox 20">
            <a:extLst>
              <a:ext uri="{FF2B5EF4-FFF2-40B4-BE49-F238E27FC236}">
                <a16:creationId xmlns:a16="http://schemas.microsoft.com/office/drawing/2014/main" id="{CF5E63DA-4661-374B-BB79-6FD78E6C1121}"/>
              </a:ext>
            </a:extLst>
          </p:cNvPr>
          <p:cNvSpPr txBox="1"/>
          <p:nvPr userDrawn="1"/>
        </p:nvSpPr>
        <p:spPr>
          <a:xfrm>
            <a:off x="9826014" y="4575318"/>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3" name="TextBox 22">
            <a:extLst>
              <a:ext uri="{FF2B5EF4-FFF2-40B4-BE49-F238E27FC236}">
                <a16:creationId xmlns:a16="http://schemas.microsoft.com/office/drawing/2014/main" id="{47A1BBB9-0ACD-5F4F-83E9-C50BAC3B87BD}"/>
              </a:ext>
            </a:extLst>
          </p:cNvPr>
          <p:cNvSpPr txBox="1"/>
          <p:nvPr userDrawn="1"/>
        </p:nvSpPr>
        <p:spPr>
          <a:xfrm>
            <a:off x="9823386" y="5412973"/>
            <a:ext cx="4124029"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3" name="Picture Placeholder 2">
            <a:extLst>
              <a:ext uri="{FF2B5EF4-FFF2-40B4-BE49-F238E27FC236}">
                <a16:creationId xmlns:a16="http://schemas.microsoft.com/office/drawing/2014/main" id="{83484CF6-135C-EE48-BFA4-46357B4A9A38}"/>
              </a:ext>
            </a:extLst>
          </p:cNvPr>
          <p:cNvSpPr>
            <a:spLocks noGrp="1"/>
          </p:cNvSpPr>
          <p:nvPr>
            <p:ph type="pic" sz="quarter" idx="10"/>
          </p:nvPr>
        </p:nvSpPr>
        <p:spPr>
          <a:xfrm>
            <a:off x="9073243" y="282485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28" name="Picture Placeholder 2">
            <a:extLst>
              <a:ext uri="{FF2B5EF4-FFF2-40B4-BE49-F238E27FC236}">
                <a16:creationId xmlns:a16="http://schemas.microsoft.com/office/drawing/2014/main" id="{DD4B54D3-B6E2-C044-ACFE-52021FDFCE62}"/>
              </a:ext>
            </a:extLst>
          </p:cNvPr>
          <p:cNvSpPr>
            <a:spLocks noGrp="1"/>
          </p:cNvSpPr>
          <p:nvPr>
            <p:ph type="pic" sz="quarter" idx="11"/>
          </p:nvPr>
        </p:nvSpPr>
        <p:spPr>
          <a:xfrm>
            <a:off x="9073243" y="3669589"/>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3" name="Picture Placeholder 2">
            <a:extLst>
              <a:ext uri="{FF2B5EF4-FFF2-40B4-BE49-F238E27FC236}">
                <a16:creationId xmlns:a16="http://schemas.microsoft.com/office/drawing/2014/main" id="{F97A74EA-7EE6-5E43-8966-72F8685AFD47}"/>
              </a:ext>
            </a:extLst>
          </p:cNvPr>
          <p:cNvSpPr>
            <a:spLocks noGrp="1"/>
          </p:cNvSpPr>
          <p:nvPr>
            <p:ph type="pic" sz="quarter" idx="12"/>
          </p:nvPr>
        </p:nvSpPr>
        <p:spPr>
          <a:xfrm>
            <a:off x="9073243" y="4496903"/>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34" name="Picture Placeholder 2">
            <a:extLst>
              <a:ext uri="{FF2B5EF4-FFF2-40B4-BE49-F238E27FC236}">
                <a16:creationId xmlns:a16="http://schemas.microsoft.com/office/drawing/2014/main" id="{7C04AB05-9D5E-1949-A692-842376A70141}"/>
              </a:ext>
            </a:extLst>
          </p:cNvPr>
          <p:cNvSpPr>
            <a:spLocks noGrp="1"/>
          </p:cNvSpPr>
          <p:nvPr>
            <p:ph type="pic" sz="quarter" idx="13"/>
          </p:nvPr>
        </p:nvSpPr>
        <p:spPr>
          <a:xfrm>
            <a:off x="9073243" y="5346108"/>
            <a:ext cx="685800" cy="673692"/>
          </a:xfrm>
          <a:prstGeom prst="ellipse">
            <a:avLst/>
          </a:prstGeom>
          <a:solidFill>
            <a:schemeClr val="bg1"/>
          </a:solidFill>
        </p:spPr>
        <p:txBody>
          <a:bodyPr/>
          <a:lstStyle>
            <a:lvl1pPr>
              <a:defRPr>
                <a:noFill/>
                <a:latin typeface="Georgia" panose="02040502050405020303" pitchFamily="18" charset="0"/>
              </a:defRPr>
            </a:lvl1pPr>
          </a:lstStyle>
          <a:p>
            <a:endParaRPr lang="en-US" dirty="0"/>
          </a:p>
        </p:txBody>
      </p:sp>
      <p:sp>
        <p:nvSpPr>
          <p:cNvPr id="43" name="TextBox 42">
            <a:extLst>
              <a:ext uri="{FF2B5EF4-FFF2-40B4-BE49-F238E27FC236}">
                <a16:creationId xmlns:a16="http://schemas.microsoft.com/office/drawing/2014/main" id="{6889575E-C441-0546-A79B-1B2C50CDC5B4}"/>
              </a:ext>
            </a:extLst>
          </p:cNvPr>
          <p:cNvSpPr txBox="1"/>
          <p:nvPr userDrawn="1"/>
        </p:nvSpPr>
        <p:spPr>
          <a:xfrm>
            <a:off x="8991600" y="6400800"/>
            <a:ext cx="4882243" cy="996427"/>
          </a:xfrm>
          <a:prstGeom prst="rect">
            <a:avLst/>
          </a:prstGeom>
          <a:noFill/>
        </p:spPr>
        <p:txBody>
          <a:bodyPr wrap="square" rtlCol="0">
            <a:spAutoFit/>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1300" b="0" i="0" dirty="0">
                <a:solidFill>
                  <a:schemeClr val="tx1"/>
                </a:solidFill>
                <a:effectLst/>
                <a:latin typeface="Arial" panose="020B0604020202020204" pitchFamily="34" charset="0"/>
              </a:rPr>
              <a:t>Contact</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1050" b="0" i="0" dirty="0" err="1">
                <a:solidFill>
                  <a:schemeClr val="tx1"/>
                </a:solidFill>
                <a:effectLst/>
                <a:latin typeface="Arial" panose="020B0604020202020204" pitchFamily="34" charset="0"/>
              </a:rPr>
              <a:t>pbinstitutionalresearch@pitchbook.com</a:t>
            </a:r>
            <a:endParaRPr lang="en-US" sz="105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0" i="0" dirty="0">
              <a:solidFill>
                <a:schemeClr val="tx1"/>
              </a:solidFill>
              <a:effectLst/>
              <a:latin typeface="Arial" panose="020B060402020202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050" b="0" i="0" dirty="0">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78535477"/>
      </p:ext>
    </p:extLst>
  </p:cSld>
  <p:clrMapOvr>
    <a:masterClrMapping/>
  </p:clrMapOvr>
  <p:extLst>
    <p:ext uri="{DCECCB84-F9BA-43D5-87BE-67443E8EF086}">
      <p15:sldGuideLst xmlns:p15="http://schemas.microsoft.com/office/powerpoint/2012/main">
        <p15:guide id="1" orient="horz" pos="2304" userDrawn="1">
          <p15:clr>
            <a:srgbClr val="FBAE40"/>
          </p15:clr>
        </p15:guide>
        <p15:guide id="2" orient="horz" pos="1776" userDrawn="1">
          <p15:clr>
            <a:srgbClr val="FBAE40"/>
          </p15:clr>
        </p15:guide>
        <p15:guide id="3" orient="horz" pos="2208" userDrawn="1">
          <p15:clr>
            <a:srgbClr val="FBAE40"/>
          </p15:clr>
        </p15:guide>
        <p15:guide id="4" orient="horz" pos="2736" userDrawn="1">
          <p15:clr>
            <a:srgbClr val="FBAE40"/>
          </p15:clr>
        </p15:guide>
        <p15:guide id="5" orient="horz" pos="2832" userDrawn="1">
          <p15:clr>
            <a:srgbClr val="FBAE40"/>
          </p15:clr>
        </p15:guide>
        <p15:guide id="6" orient="horz" pos="3264" userDrawn="1">
          <p15:clr>
            <a:srgbClr val="FBAE40"/>
          </p15:clr>
        </p15:guide>
        <p15:guide id="7" orient="horz" pos="3360" userDrawn="1">
          <p15:clr>
            <a:srgbClr val="FBAE40"/>
          </p15:clr>
        </p15:guide>
        <p15:guide id="8" orient="horz" pos="3792" userDrawn="1">
          <p15:clr>
            <a:srgbClr val="FBAE40"/>
          </p15:clr>
        </p15:guide>
        <p15:guide id="9" orient="horz" pos="3888" userDrawn="1">
          <p15:clr>
            <a:srgbClr val="FBAE40"/>
          </p15:clr>
        </p15:guide>
        <p15:guide id="10" orient="horz" pos="1680" userDrawn="1">
          <p15:clr>
            <a:srgbClr val="FBAE40"/>
          </p15:clr>
        </p15:guide>
        <p15:guide id="11" pos="5712" userDrawn="1">
          <p15:clr>
            <a:srgbClr val="FBAE40"/>
          </p15:clr>
        </p15:guide>
        <p15:guide id="12" pos="6144" userDrawn="1">
          <p15:clr>
            <a:srgbClr val="FBAE40"/>
          </p15:clr>
        </p15:guide>
        <p15:guide id="13" orient="horz" pos="403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32E46A19-7F2B-D748-9FDF-E4D7E6F2D716}"/>
              </a:ext>
            </a:extLst>
          </p:cNvPr>
          <p:cNvSpPr>
            <a:spLocks noGrp="1"/>
          </p:cNvSpPr>
          <p:nvPr>
            <p:ph idx="10" hasCustomPrompt="1"/>
          </p:nvPr>
        </p:nvSpPr>
        <p:spPr>
          <a:xfrm>
            <a:off x="838201" y="3505200"/>
            <a:ext cx="6248400" cy="594688"/>
          </a:xfrm>
          <a:prstGeom prst="rect">
            <a:avLst/>
          </a:prstGeom>
        </p:spPr>
        <p:txBody>
          <a:bodyPr/>
          <a:lstStyle>
            <a:lvl1pPr marL="0" indent="0">
              <a:lnSpc>
                <a:spcPct val="75000"/>
              </a:lnSpc>
              <a:buNone/>
              <a:defRPr sz="5600" b="0" i="0">
                <a:solidFill>
                  <a:schemeClr val="tx1"/>
                </a:solidFill>
                <a:latin typeface="Georgia" panose="02040502050405020303" pitchFamily="18"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Title Goes Here</a:t>
            </a:r>
          </a:p>
        </p:txBody>
      </p:sp>
      <p:sp>
        <p:nvSpPr>
          <p:cNvPr id="10" name="Content Placeholder 2">
            <a:extLst>
              <a:ext uri="{FF2B5EF4-FFF2-40B4-BE49-F238E27FC236}">
                <a16:creationId xmlns:a16="http://schemas.microsoft.com/office/drawing/2014/main" id="{FA740BC8-1575-E04F-AC69-E039CBFF76A8}"/>
              </a:ext>
            </a:extLst>
          </p:cNvPr>
          <p:cNvSpPr>
            <a:spLocks noGrp="1"/>
          </p:cNvSpPr>
          <p:nvPr>
            <p:ph idx="11" hasCustomPrompt="1"/>
          </p:nvPr>
        </p:nvSpPr>
        <p:spPr>
          <a:xfrm>
            <a:off x="838201" y="4406803"/>
            <a:ext cx="6248400" cy="594688"/>
          </a:xfrm>
          <a:prstGeom prst="rect">
            <a:avLst/>
          </a:prstGeom>
        </p:spPr>
        <p:txBody>
          <a:bodyPr/>
          <a:lstStyle>
            <a:lvl1pPr marL="0" indent="0">
              <a:buNone/>
              <a:defRPr sz="1950" b="0" i="0">
                <a:solidFill>
                  <a:schemeClr val="tx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Subhead here and here and here and here</a:t>
            </a:r>
          </a:p>
        </p:txBody>
      </p:sp>
      <p:sp>
        <p:nvSpPr>
          <p:cNvPr id="11" name="Picture Placeholder 2">
            <a:extLst>
              <a:ext uri="{FF2B5EF4-FFF2-40B4-BE49-F238E27FC236}">
                <a16:creationId xmlns:a16="http://schemas.microsoft.com/office/drawing/2014/main" id="{212C0853-140A-6F48-8E9C-8851A83A6315}"/>
              </a:ext>
            </a:extLst>
          </p:cNvPr>
          <p:cNvSpPr>
            <a:spLocks noGrp="1"/>
          </p:cNvSpPr>
          <p:nvPr>
            <p:ph type="pic" idx="12"/>
          </p:nvPr>
        </p:nvSpPr>
        <p:spPr>
          <a:xfrm>
            <a:off x="7543800" y="0"/>
            <a:ext cx="7086600" cy="8229600"/>
          </a:xfrm>
          <a:prstGeom prst="rect">
            <a:avLst/>
          </a:prstGeom>
        </p:spPr>
        <p:txBody>
          <a:bodyPr/>
          <a:lstStyle>
            <a:lvl1pPr marL="0" indent="0">
              <a:buNone/>
              <a:defRPr sz="3200">
                <a:noFill/>
                <a:latin typeface="Georgia" panose="020405020504050203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Box 3">
            <a:extLst>
              <a:ext uri="{FF2B5EF4-FFF2-40B4-BE49-F238E27FC236}">
                <a16:creationId xmlns:a16="http://schemas.microsoft.com/office/drawing/2014/main" id="{22042B67-285D-C94D-98B1-A8E1CCF9C49C}"/>
              </a:ext>
            </a:extLst>
          </p:cNvPr>
          <p:cNvSpPr txBox="1"/>
          <p:nvPr userDrawn="1"/>
        </p:nvSpPr>
        <p:spPr>
          <a:xfrm>
            <a:off x="-5410200" y="3638223"/>
            <a:ext cx="4419600" cy="923330"/>
          </a:xfrm>
          <a:prstGeom prst="rect">
            <a:avLst/>
          </a:prstGeom>
          <a:solidFill>
            <a:schemeClr val="bg1"/>
          </a:solidFill>
        </p:spPr>
        <p:txBody>
          <a:bodyPr wrap="square" rtlCol="0">
            <a:spAutoFit/>
          </a:bodyPr>
          <a:lstStyle/>
          <a:p>
            <a:r>
              <a:rPr lang="en-US" dirty="0">
                <a:latin typeface="Georgia" panose="02040502050405020303" pitchFamily="18" charset="0"/>
              </a:rPr>
              <a:t>If title goes to two or more lines place the “A QUANTITATIVE PERSPECTIVE…” text .5” below the bottom of the title.</a:t>
            </a:r>
          </a:p>
        </p:txBody>
      </p:sp>
    </p:spTree>
    <p:extLst>
      <p:ext uri="{BB962C8B-B14F-4D97-AF65-F5344CB8AC3E}">
        <p14:creationId xmlns:p14="http://schemas.microsoft.com/office/powerpoint/2010/main" val="970213957"/>
      </p:ext>
    </p:extLst>
  </p:cSld>
  <p:clrMapOvr>
    <a:masterClrMapping/>
  </p:clrMapOvr>
  <p:extLst>
    <p:ext uri="{DCECCB84-F9BA-43D5-87BE-67443E8EF086}">
      <p15:sldGuideLst xmlns:p15="http://schemas.microsoft.com/office/powerpoint/2012/main">
        <p15:guide id="1" pos="4464">
          <p15:clr>
            <a:srgbClr val="FBAE40"/>
          </p15:clr>
        </p15:guide>
        <p15:guide id="2" pos="4608">
          <p15:clr>
            <a:srgbClr val="FBAE40"/>
          </p15:clr>
        </p15:guide>
        <p15:guide id="3" pos="4752">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Key Takeaways</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40405572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descr="A red and white circles with white dots&#10;&#10;AI-generated content may be incorrect.">
            <a:extLst>
              <a:ext uri="{FF2B5EF4-FFF2-40B4-BE49-F238E27FC236}">
                <a16:creationId xmlns:a16="http://schemas.microsoft.com/office/drawing/2014/main" id="{089C26A6-C42D-E369-B189-52AEBF174B1B}"/>
              </a:ext>
            </a:extLst>
          </p:cNvPr>
          <p:cNvPicPr>
            <a:picLocks noChangeAspect="1"/>
          </p:cNvPicPr>
          <p:nvPr userDrawn="1"/>
        </p:nvPicPr>
        <p:blipFill>
          <a:blip r:embed="rId2"/>
          <a:stretch>
            <a:fillRect/>
          </a:stretch>
        </p:blipFill>
        <p:spPr>
          <a:xfrm>
            <a:off x="7543800" y="0"/>
            <a:ext cx="7086600" cy="8229600"/>
          </a:xfrm>
          <a:prstGeom prst="rect">
            <a:avLst/>
          </a:prstGeom>
        </p:spPr>
      </p:pic>
      <p:sp>
        <p:nvSpPr>
          <p:cNvPr id="9" name="Text Placeholder 8">
            <a:extLst>
              <a:ext uri="{FF2B5EF4-FFF2-40B4-BE49-F238E27FC236}">
                <a16:creationId xmlns:a16="http://schemas.microsoft.com/office/drawing/2014/main" id="{B2AAEF8C-6887-BB4F-9745-A10D2B405C68}"/>
              </a:ext>
            </a:extLst>
          </p:cNvPr>
          <p:cNvSpPr>
            <a:spLocks noGrp="1"/>
          </p:cNvSpPr>
          <p:nvPr>
            <p:ph type="body" sz="quarter" idx="10" hasCustomPrompt="1"/>
          </p:nvPr>
        </p:nvSpPr>
        <p:spPr>
          <a:xfrm>
            <a:off x="533400" y="3581400"/>
            <a:ext cx="7315200" cy="2362200"/>
          </a:xfrm>
          <a:prstGeom prst="rect">
            <a:avLst/>
          </a:prstGeom>
        </p:spPr>
        <p:txBody>
          <a:bodyPr/>
          <a:lstStyle>
            <a:lvl1pPr marL="0" indent="0">
              <a:buNone/>
              <a:defRPr sz="4800" b="0" i="0">
                <a:latin typeface="Georgia" panose="02040502050405020303" pitchFamily="18" charset="0"/>
              </a:defRPr>
            </a:lvl1pPr>
          </a:lstStyle>
          <a:p>
            <a:pPr lvl="0"/>
            <a:r>
              <a:rPr lang="en-US" dirty="0"/>
              <a:t>Section title goes here</a:t>
            </a:r>
          </a:p>
        </p:txBody>
      </p:sp>
    </p:spTree>
    <p:extLst>
      <p:ext uri="{BB962C8B-B14F-4D97-AF65-F5344CB8AC3E}">
        <p14:creationId xmlns:p14="http://schemas.microsoft.com/office/powerpoint/2010/main" val="1290239791"/>
      </p:ext>
    </p:extLst>
  </p:cSld>
  <p:clrMapOvr>
    <a:masterClrMapping/>
  </p:clrMapOvr>
  <p:extLst>
    <p:ext uri="{DCECCB84-F9BA-43D5-87BE-67443E8EF086}">
      <p15:sldGuideLst xmlns:p15="http://schemas.microsoft.com/office/powerpoint/2012/main">
        <p15:guide id="1" orient="horz" pos="2592" userDrawn="1">
          <p15:clr>
            <a:srgbClr val="FBAE40"/>
          </p15:clr>
        </p15:guide>
        <p15:guide id="2" pos="8832" userDrawn="1">
          <p15:clr>
            <a:srgbClr val="FBAE40"/>
          </p15:clr>
        </p15:guide>
        <p15:guide id="3" pos="3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4753E6C5-CF3B-B446-BF32-6B8637808188}"/>
              </a:ext>
            </a:extLst>
          </p:cNvPr>
          <p:cNvSpPr txBox="1"/>
          <p:nvPr userDrawn="1"/>
        </p:nvSpPr>
        <p:spPr>
          <a:xfrm>
            <a:off x="498088" y="1074003"/>
            <a:ext cx="6512312" cy="83099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4800" b="1" i="0" dirty="0">
                <a:solidFill>
                  <a:srgbClr val="FFFFFF"/>
                </a:solidFill>
                <a:effectLst/>
                <a:latin typeface="Georgia" panose="02040502050405020303" pitchFamily="18" charset="0"/>
              </a:rPr>
              <a:t>Methodology</a:t>
            </a:r>
          </a:p>
        </p:txBody>
      </p:sp>
      <p:sp>
        <p:nvSpPr>
          <p:cNvPr id="16" name="Content Placeholder 2">
            <a:extLst>
              <a:ext uri="{FF2B5EF4-FFF2-40B4-BE49-F238E27FC236}">
                <a16:creationId xmlns:a16="http://schemas.microsoft.com/office/drawing/2014/main" id="{8981BDF0-6536-B743-817D-B51B059BB219}"/>
              </a:ext>
            </a:extLst>
          </p:cNvPr>
          <p:cNvSpPr>
            <a:spLocks noGrp="1"/>
          </p:cNvSpPr>
          <p:nvPr>
            <p:ph idx="1" hasCustomPrompt="1"/>
          </p:nvPr>
        </p:nvSpPr>
        <p:spPr>
          <a:xfrm>
            <a:off x="609600"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
        <p:nvSpPr>
          <p:cNvPr id="19" name="Content Placeholder 2">
            <a:extLst>
              <a:ext uri="{FF2B5EF4-FFF2-40B4-BE49-F238E27FC236}">
                <a16:creationId xmlns:a16="http://schemas.microsoft.com/office/drawing/2014/main" id="{434AFAF8-C26A-8A4A-A10F-3F6D73DA3E63}"/>
              </a:ext>
            </a:extLst>
          </p:cNvPr>
          <p:cNvSpPr>
            <a:spLocks noGrp="1"/>
          </p:cNvSpPr>
          <p:nvPr>
            <p:ph idx="10" hasCustomPrompt="1"/>
          </p:nvPr>
        </p:nvSpPr>
        <p:spPr>
          <a:xfrm>
            <a:off x="7555832" y="2057400"/>
            <a:ext cx="6477000" cy="5257800"/>
          </a:xfrm>
          <a:prstGeom prst="rect">
            <a:avLst/>
          </a:prstGeom>
        </p:spPr>
        <p:txBody>
          <a:bodyPr/>
          <a:lstStyle>
            <a:lvl1pPr marL="171450" indent="-171450">
              <a:lnSpc>
                <a:spcPct val="100000"/>
              </a:lnSpc>
              <a:buFont typeface="Arial" panose="020B0604020202020204" pitchFamily="34" charset="0"/>
              <a:buChar char="•"/>
              <a:defRPr sz="1200" b="0" i="0">
                <a:solidFill>
                  <a:schemeClr val="bg1"/>
                </a:solidFill>
                <a:latin typeface="Arial" panose="020B0604020202020204" pitchFamily="34" charset="0"/>
              </a:defRPr>
            </a:lvl1pPr>
            <a:lvl2pPr marL="457200" indent="0">
              <a:buNone/>
              <a:defRPr sz="1050" b="0" i="0">
                <a:solidFill>
                  <a:schemeClr val="bg1"/>
                </a:solidFill>
                <a:latin typeface="Whitney SSm Book" pitchFamily="2" charset="0"/>
              </a:defRPr>
            </a:lvl2pPr>
            <a:lvl3pPr>
              <a:defRPr sz="1050" b="0" i="0">
                <a:solidFill>
                  <a:schemeClr val="bg1"/>
                </a:solidFill>
                <a:latin typeface="Whitney SSm Book" pitchFamily="2" charset="0"/>
              </a:defRPr>
            </a:lvl3pPr>
            <a:lvl4pPr>
              <a:defRPr sz="1050" b="0" i="0">
                <a:solidFill>
                  <a:schemeClr val="bg1"/>
                </a:solidFill>
                <a:latin typeface="Whitney SSm Book" pitchFamily="2" charset="0"/>
              </a:defRPr>
            </a:lvl4pPr>
            <a:lvl5pPr>
              <a:defRPr sz="1050" b="0" i="0">
                <a:solidFill>
                  <a:schemeClr val="bg1"/>
                </a:solidFill>
                <a:latin typeface="Whitney SSm Book" pitchFamily="2" charset="0"/>
              </a:defRPr>
            </a:lvl5pPr>
          </a:lstStyle>
          <a:p>
            <a:pPr lvl="0"/>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marL="171450" marR="0" lvl="0" indent="-1714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Key takeaways go here</a:t>
            </a:r>
          </a:p>
          <a:p>
            <a:pPr lvl="0"/>
            <a:endParaRPr lang="en-US" dirty="0"/>
          </a:p>
        </p:txBody>
      </p:sp>
    </p:spTree>
    <p:extLst>
      <p:ext uri="{BB962C8B-B14F-4D97-AF65-F5344CB8AC3E}">
        <p14:creationId xmlns:p14="http://schemas.microsoft.com/office/powerpoint/2010/main" val="2101938563"/>
      </p:ext>
    </p:extLst>
  </p:cSld>
  <p:clrMapOvr>
    <a:masterClrMapping/>
  </p:clrMapOvr>
  <p:extLst>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2" name="Chart Placeholder 11">
            <a:extLst>
              <a:ext uri="{FF2B5EF4-FFF2-40B4-BE49-F238E27FC236}">
                <a16:creationId xmlns:a16="http://schemas.microsoft.com/office/drawing/2014/main" id="{F98987A8-B7E1-B845-A333-13A50FADCD0A}"/>
              </a:ext>
            </a:extLst>
          </p:cNvPr>
          <p:cNvSpPr>
            <a:spLocks noGrp="1"/>
          </p:cNvSpPr>
          <p:nvPr>
            <p:ph type="chart" sz="quarter" idx="10"/>
          </p:nvPr>
        </p:nvSpPr>
        <p:spPr>
          <a:xfrm>
            <a:off x="609600" y="2743200"/>
            <a:ext cx="13411200" cy="4114800"/>
          </a:xfrm>
          <a:prstGeom prst="rect">
            <a:avLst/>
          </a:prstGeom>
        </p:spPr>
        <p:txBody>
          <a:bodyPr/>
          <a:lstStyle>
            <a:lvl1pPr>
              <a:defRPr>
                <a:noFill/>
                <a:latin typeface="Georgia" panose="02040502050405020303" pitchFamily="18" charset="0"/>
              </a:defRPr>
            </a:lvl1pPr>
          </a:lstStyle>
          <a:p>
            <a:endParaRPr lang="en-US" dirty="0"/>
          </a:p>
        </p:txBody>
      </p:sp>
      <p:sp>
        <p:nvSpPr>
          <p:cNvPr id="3" name="Text Placeholder 2">
            <a:extLst>
              <a:ext uri="{FF2B5EF4-FFF2-40B4-BE49-F238E27FC236}">
                <a16:creationId xmlns:a16="http://schemas.microsoft.com/office/drawing/2014/main" id="{302A645B-3302-7048-8632-02475FFAAFDB}"/>
              </a:ext>
            </a:extLst>
          </p:cNvPr>
          <p:cNvSpPr>
            <a:spLocks noGrp="1"/>
          </p:cNvSpPr>
          <p:nvPr>
            <p:ph type="body" sz="quarter" idx="11"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969A15BF-852B-0A4B-AB4E-F6798429571C}"/>
              </a:ext>
            </a:extLst>
          </p:cNvPr>
          <p:cNvSpPr>
            <a:spLocks noGrp="1"/>
          </p:cNvSpPr>
          <p:nvPr>
            <p:ph type="body" sz="quarter" idx="12"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1732283617"/>
      </p:ext>
    </p:extLst>
  </p:cSld>
  <p:clrMapOvr>
    <a:masterClrMapping/>
  </p:clrMapOvr>
  <p:extLst>
    <p:ext uri="{DCECCB84-F9BA-43D5-87BE-67443E8EF086}">
      <p15:sldGuideLst xmlns:p15="http://schemas.microsoft.com/office/powerpoint/2012/main">
        <p15:guide id="1" orient="horz" pos="480" userDrawn="1">
          <p15:clr>
            <a:srgbClr val="FBAE40"/>
          </p15:clr>
        </p15:guide>
        <p15:guide id="2" pos="816"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5" name="Chart Placeholder 11">
            <a:extLst>
              <a:ext uri="{FF2B5EF4-FFF2-40B4-BE49-F238E27FC236}">
                <a16:creationId xmlns:a16="http://schemas.microsoft.com/office/drawing/2014/main" id="{463A1C5F-1AD6-7548-B892-63443564B6B5}"/>
              </a:ext>
            </a:extLst>
          </p:cNvPr>
          <p:cNvSpPr>
            <a:spLocks noGrp="1"/>
          </p:cNvSpPr>
          <p:nvPr>
            <p:ph type="chart" sz="quarter" idx="11"/>
          </p:nvPr>
        </p:nvSpPr>
        <p:spPr>
          <a:xfrm>
            <a:off x="7564582"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9" name="Chart Placeholder 11">
            <a:extLst>
              <a:ext uri="{FF2B5EF4-FFF2-40B4-BE49-F238E27FC236}">
                <a16:creationId xmlns:a16="http://schemas.microsoft.com/office/drawing/2014/main" id="{E7229147-0010-FB45-8FD6-BE6A32E8D086}"/>
              </a:ext>
            </a:extLst>
          </p:cNvPr>
          <p:cNvSpPr>
            <a:spLocks noGrp="1"/>
          </p:cNvSpPr>
          <p:nvPr>
            <p:ph type="chart" sz="quarter" idx="12"/>
          </p:nvPr>
        </p:nvSpPr>
        <p:spPr>
          <a:xfrm>
            <a:off x="665018" y="2743200"/>
            <a:ext cx="6400800" cy="4114800"/>
          </a:xfrm>
          <a:prstGeom prst="rect">
            <a:avLst/>
          </a:prstGeom>
        </p:spPr>
        <p:txBody>
          <a:bodyPr/>
          <a:lstStyle>
            <a:lvl1pPr>
              <a:defRPr>
                <a:noFill/>
                <a:latin typeface="Georgia" panose="02040502050405020303" pitchFamily="18" charset="0"/>
              </a:defRPr>
            </a:lvl1pPr>
          </a:lstStyle>
          <a:p>
            <a:endParaRPr lang="en-US" dirty="0"/>
          </a:p>
        </p:txBody>
      </p:sp>
      <p:sp>
        <p:nvSpPr>
          <p:cNvPr id="10" name="Text Placeholder 2">
            <a:extLst>
              <a:ext uri="{FF2B5EF4-FFF2-40B4-BE49-F238E27FC236}">
                <a16:creationId xmlns:a16="http://schemas.microsoft.com/office/drawing/2014/main" id="{E028307A-95CF-2642-B488-D06DB8FE6059}"/>
              </a:ext>
            </a:extLst>
          </p:cNvPr>
          <p:cNvSpPr>
            <a:spLocks noGrp="1"/>
          </p:cNvSpPr>
          <p:nvPr>
            <p:ph type="body" sz="quarter" idx="13" hasCustomPrompt="1"/>
          </p:nvPr>
        </p:nvSpPr>
        <p:spPr>
          <a:xfrm>
            <a:off x="609600" y="1143000"/>
            <a:ext cx="1341120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1" name="Text Placeholder 10">
            <a:extLst>
              <a:ext uri="{FF2B5EF4-FFF2-40B4-BE49-F238E27FC236}">
                <a16:creationId xmlns:a16="http://schemas.microsoft.com/office/drawing/2014/main" id="{E5E74B96-C5BB-0A40-A100-9DFBB4C24FB7}"/>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325282089"/>
      </p:ext>
    </p:extLst>
  </p:cSld>
  <p:clrMapOvr>
    <a:masterClrMapping/>
  </p:clrMapOvr>
  <p:extLst>
    <p:ext uri="{DCECCB84-F9BA-43D5-87BE-67443E8EF086}">
      <p15:sldGuideLst xmlns:p15="http://schemas.microsoft.com/office/powerpoint/2012/main">
        <p15:guide id="1" orient="horz" pos="4464"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 name="Picture 9" descr="A yellow circle with a blue arrow&#10;&#10;Description automatically generated">
            <a:extLst>
              <a:ext uri="{FF2B5EF4-FFF2-40B4-BE49-F238E27FC236}">
                <a16:creationId xmlns:a16="http://schemas.microsoft.com/office/drawing/2014/main" id="{B81FCA9B-ACF1-FF46-86D1-B18FABC87162}"/>
              </a:ext>
            </a:extLst>
          </p:cNvPr>
          <p:cNvPicPr>
            <a:picLocks noChangeAspect="1"/>
          </p:cNvPicPr>
          <p:nvPr userDrawn="1"/>
        </p:nvPicPr>
        <p:blipFill>
          <a:blip r:embed="rId2"/>
          <a:stretch>
            <a:fillRect/>
          </a:stretch>
        </p:blipFill>
        <p:spPr>
          <a:xfrm>
            <a:off x="10445114" y="1154429"/>
            <a:ext cx="293371" cy="293371"/>
          </a:xfrm>
          <a:prstGeom prst="rect">
            <a:avLst/>
          </a:prstGeom>
        </p:spPr>
      </p:pic>
      <p:sp>
        <p:nvSpPr>
          <p:cNvPr id="12" name="Rectangle 11">
            <a:extLst>
              <a:ext uri="{FF2B5EF4-FFF2-40B4-BE49-F238E27FC236}">
                <a16:creationId xmlns:a16="http://schemas.microsoft.com/office/drawing/2014/main" id="{277AC966-B472-3D40-96D6-19D90BE53CD1}"/>
              </a:ext>
            </a:extLst>
          </p:cNvPr>
          <p:cNvSpPr/>
          <p:nvPr userDrawn="1"/>
        </p:nvSpPr>
        <p:spPr>
          <a:xfrm>
            <a:off x="609600" y="2057400"/>
            <a:ext cx="955548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15" name="Chart Placeholder 11">
            <a:extLst>
              <a:ext uri="{FF2B5EF4-FFF2-40B4-BE49-F238E27FC236}">
                <a16:creationId xmlns:a16="http://schemas.microsoft.com/office/drawing/2014/main" id="{8C22EC58-C1CE-7D4E-9FED-E2690C6FF514}"/>
              </a:ext>
            </a:extLst>
          </p:cNvPr>
          <p:cNvSpPr>
            <a:spLocks noGrp="1"/>
          </p:cNvSpPr>
          <p:nvPr>
            <p:ph type="chart" sz="quarter" idx="10"/>
          </p:nvPr>
        </p:nvSpPr>
        <p:spPr>
          <a:xfrm>
            <a:off x="655320" y="2769433"/>
            <a:ext cx="9509760" cy="4114800"/>
          </a:xfrm>
          <a:prstGeom prst="rect">
            <a:avLst/>
          </a:prstGeom>
        </p:spPr>
        <p:txBody>
          <a:bodyPr/>
          <a:lstStyle>
            <a:lvl1pPr>
              <a:defRPr>
                <a:noFill/>
                <a:latin typeface="Georgia" panose="02040502050405020303" pitchFamily="18" charset="0"/>
              </a:defRPr>
            </a:lvl1pPr>
          </a:lstStyle>
          <a:p>
            <a:endParaRPr lang="en-US" dirty="0"/>
          </a:p>
        </p:txBody>
      </p:sp>
      <p:sp>
        <p:nvSpPr>
          <p:cNvPr id="14" name="Content Placeholder 19">
            <a:extLst>
              <a:ext uri="{FF2B5EF4-FFF2-40B4-BE49-F238E27FC236}">
                <a16:creationId xmlns:a16="http://schemas.microsoft.com/office/drawing/2014/main" id="{95EECB77-2BAC-314F-B8A1-B8878A80FEF4}"/>
              </a:ext>
            </a:extLst>
          </p:cNvPr>
          <p:cNvSpPr>
            <a:spLocks noGrp="1"/>
          </p:cNvSpPr>
          <p:nvPr>
            <p:ph sz="quarter" idx="12" hasCustomPrompt="1"/>
          </p:nvPr>
        </p:nvSpPr>
        <p:spPr>
          <a:xfrm>
            <a:off x="11049000" y="1165589"/>
            <a:ext cx="2971800" cy="228600"/>
          </a:xfrm>
          <a:prstGeom prst="rect">
            <a:avLst/>
          </a:prstGeom>
        </p:spPr>
        <p:txBody>
          <a:bodyPr/>
          <a:lstStyle>
            <a:lvl1pPr marL="0" indent="0">
              <a:buNone/>
              <a:defRPr sz="1400" b="1" i="0">
                <a:solidFill>
                  <a:schemeClr val="bg2"/>
                </a:solidFill>
                <a:latin typeface="Arial" panose="020B0604020202020204" pitchFamily="34" charset="0"/>
              </a:defRPr>
            </a:lvl1pPr>
          </a:lstStyle>
          <a:p>
            <a:pPr lvl="0"/>
            <a:r>
              <a:rPr lang="en-US" dirty="0"/>
              <a:t>A closer look</a:t>
            </a:r>
          </a:p>
        </p:txBody>
      </p:sp>
      <p:sp>
        <p:nvSpPr>
          <p:cNvPr id="16" name="Content Placeholder 19">
            <a:extLst>
              <a:ext uri="{FF2B5EF4-FFF2-40B4-BE49-F238E27FC236}">
                <a16:creationId xmlns:a16="http://schemas.microsoft.com/office/drawing/2014/main" id="{1FFCB03B-16FD-854D-9940-E73EA83F7FBA}"/>
              </a:ext>
            </a:extLst>
          </p:cNvPr>
          <p:cNvSpPr>
            <a:spLocks noGrp="1"/>
          </p:cNvSpPr>
          <p:nvPr>
            <p:ph sz="quarter" idx="13" hasCustomPrompt="1"/>
          </p:nvPr>
        </p:nvSpPr>
        <p:spPr>
          <a:xfrm>
            <a:off x="11049000" y="1607574"/>
            <a:ext cx="2971800" cy="5707625"/>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Content for a 1/4 width sidebar here.</a:t>
            </a:r>
          </a:p>
        </p:txBody>
      </p:sp>
      <p:sp>
        <p:nvSpPr>
          <p:cNvPr id="11" name="Text Placeholder 2">
            <a:extLst>
              <a:ext uri="{FF2B5EF4-FFF2-40B4-BE49-F238E27FC236}">
                <a16:creationId xmlns:a16="http://schemas.microsoft.com/office/drawing/2014/main" id="{FA657709-9108-9142-BD43-C14C74177B73}"/>
              </a:ext>
            </a:extLst>
          </p:cNvPr>
          <p:cNvSpPr>
            <a:spLocks noGrp="1"/>
          </p:cNvSpPr>
          <p:nvPr>
            <p:ph type="body" sz="quarter" idx="11" hasCustomPrompt="1"/>
          </p:nvPr>
        </p:nvSpPr>
        <p:spPr>
          <a:xfrm>
            <a:off x="609600" y="1143000"/>
            <a:ext cx="9555480" cy="914400"/>
          </a:xfrm>
          <a:prstGeom prst="rect">
            <a:avLst/>
          </a:prstGeom>
        </p:spPr>
        <p:txBody>
          <a:bodyPr/>
          <a:lstStyle>
            <a:lvl1pPr marL="0" indent="0">
              <a:lnSpc>
                <a:spcPct val="100000"/>
              </a:lnSpc>
              <a:buNone/>
              <a:defRPr sz="1600" b="1" i="0">
                <a:solidFill>
                  <a:schemeClr val="tx1"/>
                </a:solidFill>
                <a:latin typeface="Arial" panose="020B0604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1-3 lines of header content  goes here…</a:t>
            </a:r>
          </a:p>
        </p:txBody>
      </p:sp>
      <p:sp>
        <p:nvSpPr>
          <p:cNvPr id="17" name="Text Placeholder 10">
            <a:extLst>
              <a:ext uri="{FF2B5EF4-FFF2-40B4-BE49-F238E27FC236}">
                <a16:creationId xmlns:a16="http://schemas.microsoft.com/office/drawing/2014/main" id="{8DA2D1AD-B07E-7148-9DEE-5C6220078005}"/>
              </a:ext>
            </a:extLst>
          </p:cNvPr>
          <p:cNvSpPr>
            <a:spLocks noGrp="1"/>
          </p:cNvSpPr>
          <p:nvPr>
            <p:ph type="body" sz="quarter" idx="14" hasCustomPrompt="1"/>
          </p:nvPr>
        </p:nvSpPr>
        <p:spPr>
          <a:xfrm>
            <a:off x="1219200" y="609600"/>
            <a:ext cx="12801600" cy="152400"/>
          </a:xfrm>
          <a:prstGeom prst="rect">
            <a:avLst/>
          </a:prstGeom>
        </p:spPr>
        <p:txBody>
          <a:bodyPr/>
          <a:lstStyle>
            <a:lvl1pPr marL="0" indent="0">
              <a:buNone/>
              <a:defRPr sz="1200" b="0" i="0">
                <a:solidFill>
                  <a:schemeClr val="tx1"/>
                </a:solidFill>
                <a:latin typeface="Arial" panose="020B0604020202020204" pitchFamily="34" charset="0"/>
              </a:defRPr>
            </a:lvl1pPr>
          </a:lstStyle>
          <a:p>
            <a:pPr lvl="0"/>
            <a:r>
              <a:rPr lang="en-US" dirty="0"/>
              <a:t>SECTION TITLE HERE</a:t>
            </a:r>
          </a:p>
        </p:txBody>
      </p:sp>
    </p:spTree>
    <p:extLst>
      <p:ext uri="{BB962C8B-B14F-4D97-AF65-F5344CB8AC3E}">
        <p14:creationId xmlns:p14="http://schemas.microsoft.com/office/powerpoint/2010/main" val="360503105"/>
      </p:ext>
    </p:extLst>
  </p:cSld>
  <p:clrMapOvr>
    <a:masterClrMapping/>
  </p:clrMapOvr>
  <p:extLst>
    <p:ext uri="{DCECCB84-F9BA-43D5-87BE-67443E8EF086}">
      <p15:sldGuideLst xmlns:p15="http://schemas.microsoft.com/office/powerpoint/2012/main">
        <p15:guide id="1" orient="horz" pos="720" userDrawn="1">
          <p15:clr>
            <a:srgbClr val="FBAE40"/>
          </p15:clr>
        </p15:guide>
        <p15:guide id="2" orient="horz" pos="864" userDrawn="1">
          <p15:clr>
            <a:srgbClr val="FBAE40"/>
          </p15:clr>
        </p15:guide>
        <p15:guide id="3" orient="horz" pos="1008" userDrawn="1">
          <p15:clr>
            <a:srgbClr val="FBAE40"/>
          </p15:clr>
        </p15:guide>
        <p15:guide id="4" orient="horz" pos="4464" userDrawn="1">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2.xml"/></Relationships>
</file>

<file path=ppt/slideMasters/_rels/slideMaster11.xml.rels><?xml version="1.0" encoding="UTF-8" standalone="yes"?>
<Relationships xmlns="http://schemas.openxmlformats.org/package/2006/relationships"><Relationship Id="rId1" Type="http://schemas.openxmlformats.org/officeDocument/2006/relationships/theme" Target="../theme/theme11.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4" Type="http://schemas.openxmlformats.org/officeDocument/2006/relationships/image" Target="../media/image4.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image" Target="../media/image4.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7.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6.xml"/><Relationship Id="rId1" Type="http://schemas.openxmlformats.org/officeDocument/2006/relationships/slideLayout" Target="../slideLayouts/slideLayout8.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7.xml"/><Relationship Id="rId1" Type="http://schemas.openxmlformats.org/officeDocument/2006/relationships/slideLayout" Target="../slideLayouts/slideLayout9.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8.xml"/><Relationship Id="rId1" Type="http://schemas.openxmlformats.org/officeDocument/2006/relationships/slideLayout" Target="../slideLayouts/slideLayout10.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9.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D28CEA-0870-AD46-9959-1AE2D2DB1E06}"/>
              </a:ext>
            </a:extLst>
          </p:cNvPr>
          <p:cNvPicPr>
            <a:picLocks noChangeAspect="1"/>
          </p:cNvPicPr>
          <p:nvPr userDrawn="1"/>
        </p:nvPicPr>
        <p:blipFill>
          <a:blip r:embed="rId3"/>
          <a:srcRect/>
          <a:stretch/>
        </p:blipFill>
        <p:spPr>
          <a:xfrm>
            <a:off x="533400" y="2564814"/>
            <a:ext cx="548640" cy="548640"/>
          </a:xfrm>
          <a:prstGeom prst="rect">
            <a:avLst/>
          </a:prstGeom>
          <a:noFill/>
        </p:spPr>
      </p:pic>
      <p:sp>
        <p:nvSpPr>
          <p:cNvPr id="4" name="TextBox 3">
            <a:extLst>
              <a:ext uri="{FF2B5EF4-FFF2-40B4-BE49-F238E27FC236}">
                <a16:creationId xmlns:a16="http://schemas.microsoft.com/office/drawing/2014/main" id="{81732981-2A57-2F43-99DD-FAF9EFE08118}"/>
              </a:ext>
            </a:extLst>
          </p:cNvPr>
          <p:cNvSpPr txBox="1"/>
          <p:nvPr userDrawn="1"/>
        </p:nvSpPr>
        <p:spPr>
          <a:xfrm>
            <a:off x="838200" y="2860357"/>
            <a:ext cx="7315200" cy="492443"/>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600" dirty="0">
                <a:solidFill>
                  <a:srgbClr val="F0EBDE"/>
                </a:solidFill>
                <a:effectLst/>
                <a:latin typeface="Arial" panose="020B0604020202020204" pitchFamily="34" charset="0"/>
              </a:rPr>
              <a:t>US</a:t>
            </a:r>
          </a:p>
        </p:txBody>
      </p:sp>
      <p:pic>
        <p:nvPicPr>
          <p:cNvPr id="5" name="Picture 4">
            <a:extLst>
              <a:ext uri="{FF2B5EF4-FFF2-40B4-BE49-F238E27FC236}">
                <a16:creationId xmlns:a16="http://schemas.microsoft.com/office/drawing/2014/main" id="{796FAB8B-FA66-430E-E9D9-39C4CA30382B}"/>
              </a:ext>
            </a:extLst>
          </p:cNvPr>
          <p:cNvPicPr>
            <a:picLocks noChangeAspect="1"/>
          </p:cNvPicPr>
          <p:nvPr userDrawn="1"/>
        </p:nvPicPr>
        <p:blipFill>
          <a:blip r:embed="rId4"/>
          <a:stretch>
            <a:fillRect/>
          </a:stretch>
        </p:blipFill>
        <p:spPr>
          <a:xfrm>
            <a:off x="533400" y="752684"/>
            <a:ext cx="2895600" cy="457544"/>
          </a:xfrm>
          <a:prstGeom prst="rect">
            <a:avLst/>
          </a:prstGeom>
        </p:spPr>
      </p:pic>
    </p:spTree>
    <p:extLst>
      <p:ext uri="{BB962C8B-B14F-4D97-AF65-F5344CB8AC3E}">
        <p14:creationId xmlns:p14="http://schemas.microsoft.com/office/powerpoint/2010/main" val="4024850761"/>
      </p:ext>
    </p:extLst>
  </p:cSld>
  <p:clrMap bg1="lt1" tx1="dk1" bg2="lt2" tx2="dk2" accent1="accent1" accent2="accent2" accent3="accent3" accent4="accent4" accent5="accent5" accent6="accent6" hlink="hlink" folHlink="folHlink"/>
  <p:sldLayoutIdLst>
    <p:sldLayoutId id="2147483648"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592" userDrawn="1">
          <p15:clr>
            <a:srgbClr val="F26B43"/>
          </p15:clr>
        </p15:guide>
        <p15:guide id="2" pos="384" userDrawn="1">
          <p15:clr>
            <a:srgbClr val="F26B43"/>
          </p15:clr>
        </p15:guide>
        <p15:guide id="3" pos="8832" userDrawn="1">
          <p15:clr>
            <a:srgbClr val="F26B43"/>
          </p15:clr>
        </p15:guide>
        <p15:guide id="4" orient="horz" pos="720" userDrawn="1">
          <p15:clr>
            <a:srgbClr val="F26B43"/>
          </p15:clr>
        </p15:guide>
        <p15:guide id="5" orient="horz" pos="864" userDrawn="1">
          <p15:clr>
            <a:srgbClr val="F26B43"/>
          </p15:clr>
        </p15:guide>
        <p15:guide id="6" orient="horz" pos="1728" userDrawn="1">
          <p15:clr>
            <a:srgbClr val="F26B43"/>
          </p15:clr>
        </p15:guide>
        <p15:guide id="7" orient="horz" pos="2016" userDrawn="1">
          <p15:clr>
            <a:srgbClr val="F26B43"/>
          </p15:clr>
        </p15:guide>
        <p15:guide id="8" orient="horz" pos="2304" userDrawn="1">
          <p15:clr>
            <a:srgbClr val="F26B43"/>
          </p15:clr>
        </p15:guide>
        <p15:guide id="9" pos="528" userDrawn="1">
          <p15:clr>
            <a:srgbClr val="F26B43"/>
          </p15:clr>
        </p15:guide>
        <p15:guide id="10" orient="horz" pos="2784" userDrawn="1">
          <p15:clr>
            <a:srgbClr val="F26B43"/>
          </p15:clr>
        </p15:guide>
        <p15:guide id="11" orient="horz" pos="4992" userDrawn="1">
          <p15:clr>
            <a:srgbClr val="F26B43"/>
          </p15:clr>
        </p15:guide>
        <p15:guide id="13" orient="horz" pos="3168" userDrawn="1">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60402578"/>
      </p:ext>
    </p:extLst>
  </p:cSld>
  <p:clrMap bg1="lt1" tx1="dk1" bg2="lt2" tx2="dk2" accent1="accent1" accent2="accent2" accent3="accent3" accent4="accent4" accent5="accent5" accent6="accent6" hlink="hlink" folHlink="folHlink"/>
  <p:sldLayoutIdLst>
    <p:sldLayoutId id="2147483688"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5EA78815-85A9-3942-A633-830296D692B4}"/>
              </a:ext>
            </a:extLst>
          </p:cNvPr>
          <p:cNvSpPr txBox="1"/>
          <p:nvPr userDrawn="1"/>
        </p:nvSpPr>
        <p:spPr>
          <a:xfrm>
            <a:off x="584200" y="1663442"/>
            <a:ext cx="5264727" cy="548740"/>
          </a:xfrm>
          <a:prstGeom prst="rect">
            <a:avLst/>
          </a:prstGeom>
          <a:noFill/>
        </p:spPr>
        <p:txBody>
          <a:bodyPr wrap="square" rtlCol="0">
            <a:spAutoFit/>
          </a:bodyPr>
          <a:lstStyle/>
          <a:p>
            <a:pPr>
              <a:lnSpc>
                <a:spcPct val="150000"/>
              </a:lnSpc>
            </a:pPr>
            <a:r>
              <a:rPr lang="en-US" sz="1050" b="1" i="0" dirty="0" err="1">
                <a:solidFill>
                  <a:schemeClr val="tx1"/>
                </a:solidFill>
                <a:effectLst/>
                <a:latin typeface="Arial" panose="020B0604020202020204" pitchFamily="34" charset="0"/>
              </a:rPr>
              <a:t>Firstname</a:t>
            </a:r>
            <a:r>
              <a:rPr lang="en-US" sz="1050" b="1" i="0" dirty="0">
                <a:solidFill>
                  <a:schemeClr val="tx1"/>
                </a:solidFill>
                <a:effectLst/>
                <a:latin typeface="Arial" panose="020B0604020202020204" pitchFamily="34" charset="0"/>
              </a:rPr>
              <a:t> </a:t>
            </a:r>
            <a:r>
              <a:rPr lang="en-US" sz="1050" b="1" i="0" dirty="0" err="1">
                <a:solidFill>
                  <a:schemeClr val="tx1"/>
                </a:solidFill>
                <a:effectLst/>
                <a:latin typeface="Arial" panose="020B0604020202020204" pitchFamily="34" charset="0"/>
              </a:rPr>
              <a:t>Lastname</a:t>
            </a:r>
            <a:r>
              <a:rPr lang="en-US" sz="1050" b="1" i="0" dirty="0">
                <a:solidFill>
                  <a:schemeClr val="tx1"/>
                </a:solidFill>
                <a:effectLst/>
                <a:latin typeface="Arial" panose="020B0604020202020204" pitchFamily="34" charset="0"/>
              </a:rPr>
              <a:t> </a:t>
            </a:r>
            <a:r>
              <a:rPr lang="en-US" sz="1050" b="0" i="0" dirty="0">
                <a:solidFill>
                  <a:schemeClr val="tx1"/>
                </a:solidFill>
                <a:effectLst/>
                <a:latin typeface="Arial" panose="020B0604020202020204" pitchFamily="34" charset="0"/>
              </a:rPr>
              <a:t>Title</a:t>
            </a:r>
            <a:br>
              <a:rPr lang="en-US" sz="1050" b="0" i="0" dirty="0">
                <a:solidFill>
                  <a:schemeClr val="tx1"/>
                </a:solidFill>
                <a:effectLst/>
                <a:latin typeface="Arial" panose="020B0604020202020204" pitchFamily="34" charset="0"/>
              </a:rPr>
            </a:br>
            <a:r>
              <a:rPr lang="en-US" sz="1050" b="0" i="0" dirty="0" err="1">
                <a:solidFill>
                  <a:schemeClr val="tx1"/>
                </a:solidFill>
                <a:effectLst/>
                <a:latin typeface="Arial" panose="020B0604020202020204" pitchFamily="34" charset="0"/>
              </a:rPr>
              <a:t>first.last@pitchbook.com</a:t>
            </a:r>
            <a:endParaRPr lang="en-US" sz="1050" b="0" i="0" dirty="0">
              <a:solidFill>
                <a:schemeClr val="tx1"/>
              </a:solidFill>
              <a:effectLst/>
              <a:latin typeface="Arial" panose="020B0604020202020204" pitchFamily="34" charset="0"/>
            </a:endParaRPr>
          </a:p>
        </p:txBody>
      </p:sp>
      <p:sp>
        <p:nvSpPr>
          <p:cNvPr id="25" name="Rectangle 24">
            <a:extLst>
              <a:ext uri="{FF2B5EF4-FFF2-40B4-BE49-F238E27FC236}">
                <a16:creationId xmlns:a16="http://schemas.microsoft.com/office/drawing/2014/main" id="{CCCF43B5-9A41-734A-89F0-1B204786741F}"/>
              </a:ext>
            </a:extLst>
          </p:cNvPr>
          <p:cNvSpPr/>
          <p:nvPr userDrawn="1"/>
        </p:nvSpPr>
        <p:spPr>
          <a:xfrm>
            <a:off x="584200" y="2362200"/>
            <a:ext cx="36576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300" b="0" i="0" dirty="0">
                <a:solidFill>
                  <a:schemeClr val="tx1"/>
                </a:solidFill>
                <a:latin typeface="Arial Narrow" panose="020B0606020202030204" pitchFamily="34" charset="0"/>
              </a:rPr>
              <a:t>Figure X  </a:t>
            </a:r>
            <a:r>
              <a:rPr lang="en-US" sz="1400" dirty="0">
                <a:solidFill>
                  <a:schemeClr val="bg2"/>
                </a:solidFill>
                <a:effectLst/>
                <a:latin typeface="Wingdings 3" pitchFamily="2" charset="2"/>
              </a:rPr>
              <a:t>}</a:t>
            </a:r>
            <a:r>
              <a:rPr lang="en-US" sz="1300" b="0" i="0" dirty="0">
                <a:solidFill>
                  <a:schemeClr val="tx1"/>
                </a:solidFill>
                <a:latin typeface="Arial Narrow" panose="020B0606020202030204" pitchFamily="34" charset="0"/>
              </a:rPr>
              <a:t> </a:t>
            </a:r>
            <a:r>
              <a:rPr lang="en-US" sz="1300" b="1" i="0" dirty="0">
                <a:solidFill>
                  <a:schemeClr val="tx1"/>
                </a:solidFill>
                <a:latin typeface="Arial" panose="020B0604020202020204" pitchFamily="34" charset="0"/>
              </a:rPr>
              <a:t>1-2 line chart title goes here</a:t>
            </a:r>
          </a:p>
        </p:txBody>
      </p:sp>
      <p:sp>
        <p:nvSpPr>
          <p:cNvPr id="26" name="TextBox 25">
            <a:extLst>
              <a:ext uri="{FF2B5EF4-FFF2-40B4-BE49-F238E27FC236}">
                <a16:creationId xmlns:a16="http://schemas.microsoft.com/office/drawing/2014/main" id="{A9267656-22B6-E747-B791-26A88402272C}"/>
              </a:ext>
            </a:extLst>
          </p:cNvPr>
          <p:cNvSpPr txBox="1"/>
          <p:nvPr userDrawn="1"/>
        </p:nvSpPr>
        <p:spPr>
          <a:xfrm>
            <a:off x="6096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Type Elements</a:t>
            </a:r>
          </a:p>
        </p:txBody>
      </p:sp>
      <p:sp>
        <p:nvSpPr>
          <p:cNvPr id="27" name="TextBox 26">
            <a:extLst>
              <a:ext uri="{FF2B5EF4-FFF2-40B4-BE49-F238E27FC236}">
                <a16:creationId xmlns:a16="http://schemas.microsoft.com/office/drawing/2014/main" id="{8918AAAD-3E4F-204D-9300-645A07DFA61D}"/>
              </a:ext>
            </a:extLst>
          </p:cNvPr>
          <p:cNvSpPr txBox="1"/>
          <p:nvPr userDrawn="1"/>
        </p:nvSpPr>
        <p:spPr>
          <a:xfrm>
            <a:off x="7569200" y="559317"/>
            <a:ext cx="5264727" cy="95410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5600" b="0" i="0" dirty="0">
                <a:solidFill>
                  <a:srgbClr val="FFFFFF"/>
                </a:solidFill>
                <a:effectLst/>
                <a:latin typeface="Georgia" panose="02040502050405020303" pitchFamily="18" charset="0"/>
              </a:rPr>
              <a:t>Chart Modifiers</a:t>
            </a:r>
          </a:p>
        </p:txBody>
      </p:sp>
      <p:grpSp>
        <p:nvGrpSpPr>
          <p:cNvPr id="28" name="Group 27">
            <a:extLst>
              <a:ext uri="{FF2B5EF4-FFF2-40B4-BE49-F238E27FC236}">
                <a16:creationId xmlns:a16="http://schemas.microsoft.com/office/drawing/2014/main" id="{1B434569-39A8-A94A-8154-BA6C0FF5B100}"/>
              </a:ext>
            </a:extLst>
          </p:cNvPr>
          <p:cNvGrpSpPr/>
          <p:nvPr userDrawn="1"/>
        </p:nvGrpSpPr>
        <p:grpSpPr>
          <a:xfrm>
            <a:off x="7393901" y="1981200"/>
            <a:ext cx="914400" cy="914400"/>
            <a:chOff x="0" y="0"/>
            <a:chExt cx="1166887" cy="1166887"/>
          </a:xfrm>
          <a:noFill/>
        </p:grpSpPr>
        <p:sp>
          <p:nvSpPr>
            <p:cNvPr id="29" name="Arc 28">
              <a:extLst>
                <a:ext uri="{FF2B5EF4-FFF2-40B4-BE49-F238E27FC236}">
                  <a16:creationId xmlns:a16="http://schemas.microsoft.com/office/drawing/2014/main" id="{466EA160-FC7F-9C42-A9D7-E3218CD7836B}"/>
                </a:ext>
              </a:extLst>
            </p:cNvPr>
            <p:cNvSpPr/>
            <p:nvPr userDrawn="1"/>
          </p:nvSpPr>
          <p:spPr>
            <a:xfrm rot="16200000">
              <a:off x="0" y="0"/>
              <a:ext cx="1166887" cy="1166887"/>
            </a:xfrm>
            <a:prstGeom prst="arc">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endParaRPr lang="en-US" dirty="0">
                <a:latin typeface="Georgia" panose="02040502050405020303" pitchFamily="18" charset="0"/>
              </a:endParaRPr>
            </a:p>
          </p:txBody>
        </p:sp>
        <p:cxnSp>
          <p:nvCxnSpPr>
            <p:cNvPr id="30" name="Straight Arrow Connector 29">
              <a:extLst>
                <a:ext uri="{FF2B5EF4-FFF2-40B4-BE49-F238E27FC236}">
                  <a16:creationId xmlns:a16="http://schemas.microsoft.com/office/drawing/2014/main" id="{A16DA86E-91D3-734D-BD54-075470A0FD43}"/>
                </a:ext>
              </a:extLst>
            </p:cNvPr>
            <p:cNvCxnSpPr>
              <a:cxnSpLocks/>
            </p:cNvCxnSpPr>
            <p:nvPr userDrawn="1"/>
          </p:nvCxnSpPr>
          <p:spPr>
            <a:xfrm>
              <a:off x="583443" y="414"/>
              <a:ext cx="46993" cy="0"/>
            </a:xfrm>
            <a:prstGeom prst="straightConnector1">
              <a:avLst/>
            </a:prstGeom>
            <a:grpFill/>
            <a:ln w="12700">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1" name="Elbow Connector 30">
            <a:extLst>
              <a:ext uri="{FF2B5EF4-FFF2-40B4-BE49-F238E27FC236}">
                <a16:creationId xmlns:a16="http://schemas.microsoft.com/office/drawing/2014/main" id="{5ACA40F4-B229-B643-9071-D008268B3E3C}"/>
              </a:ext>
            </a:extLst>
          </p:cNvPr>
          <p:cNvCxnSpPr>
            <a:cxnSpLocks/>
          </p:cNvCxnSpPr>
          <p:nvPr userDrawn="1"/>
        </p:nvCxnSpPr>
        <p:spPr>
          <a:xfrm>
            <a:off x="8383226" y="1981200"/>
            <a:ext cx="548640" cy="548640"/>
          </a:xfrm>
          <a:prstGeom prst="bentConnector3">
            <a:avLst/>
          </a:prstGeom>
          <a:ln w="12700">
            <a:solidFill>
              <a:schemeClr val="tx1"/>
            </a:solidFill>
            <a:headEnd type="triangle"/>
            <a:tailEnd type="triangle" w="med" len="sm"/>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C83CAFA-EB47-D945-9C91-A7F51B72EF34}"/>
              </a:ext>
            </a:extLst>
          </p:cNvPr>
          <p:cNvCxnSpPr>
            <a:cxnSpLocks/>
          </p:cNvCxnSpPr>
          <p:nvPr userDrawn="1"/>
        </p:nvCxnSpPr>
        <p:spPr>
          <a:xfrm>
            <a:off x="9518264" y="2256875"/>
            <a:ext cx="54864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33" name="Elbow Connector 32">
            <a:extLst>
              <a:ext uri="{FF2B5EF4-FFF2-40B4-BE49-F238E27FC236}">
                <a16:creationId xmlns:a16="http://schemas.microsoft.com/office/drawing/2014/main" id="{60DDED0D-A590-1047-BF46-C961F07BCD94}"/>
              </a:ext>
            </a:extLst>
          </p:cNvPr>
          <p:cNvCxnSpPr>
            <a:cxnSpLocks/>
          </p:cNvCxnSpPr>
          <p:nvPr userDrawn="1"/>
        </p:nvCxnSpPr>
        <p:spPr>
          <a:xfrm flipV="1">
            <a:off x="11150364" y="2022805"/>
            <a:ext cx="549354" cy="548640"/>
          </a:xfrm>
          <a:prstGeom prst="bentConnector3">
            <a:avLst>
              <a:gd name="adj1" fmla="val 100136"/>
            </a:avLst>
          </a:prstGeom>
          <a:ln w="12700" cap="rnd">
            <a:solidFill>
              <a:schemeClr val="tx1"/>
            </a:solidFill>
            <a:bevel/>
            <a:tailEnd type="triangle" w="med" len="sm"/>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1B0E256A-AC1E-ED4A-A7D4-9D3A864652E8}"/>
              </a:ext>
            </a:extLst>
          </p:cNvPr>
          <p:cNvGrpSpPr/>
          <p:nvPr userDrawn="1"/>
        </p:nvGrpSpPr>
        <p:grpSpPr>
          <a:xfrm>
            <a:off x="10653131" y="1950204"/>
            <a:ext cx="157351" cy="672571"/>
            <a:chOff x="1882150" y="1277382"/>
            <a:chExt cx="157351" cy="672571"/>
          </a:xfrm>
        </p:grpSpPr>
        <p:sp>
          <p:nvSpPr>
            <p:cNvPr id="35" name="Right Bracket 34">
              <a:extLst>
                <a:ext uri="{FF2B5EF4-FFF2-40B4-BE49-F238E27FC236}">
                  <a16:creationId xmlns:a16="http://schemas.microsoft.com/office/drawing/2014/main" id="{2B94F88A-AE7B-C94E-A9AA-8B443805FC74}"/>
                </a:ext>
              </a:extLst>
            </p:cNvPr>
            <p:cNvSpPr/>
            <p:nvPr/>
          </p:nvSpPr>
          <p:spPr>
            <a:xfrm>
              <a:off x="1882150" y="1277382"/>
              <a:ext cx="110531" cy="672571"/>
            </a:xfrm>
            <a:prstGeom prst="rightBracket">
              <a:avLst>
                <a:gd name="adj" fmla="val 0"/>
              </a:avLst>
            </a:prstGeom>
            <a:ln w="12700" cap="rnd">
              <a:solidFill>
                <a:schemeClr val="tx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latin typeface="Georgia" panose="02040502050405020303" pitchFamily="18" charset="0"/>
              </a:endParaRPr>
            </a:p>
          </p:txBody>
        </p:sp>
        <p:cxnSp>
          <p:nvCxnSpPr>
            <p:cNvPr id="36" name="Straight Arrow Connector 35">
              <a:extLst>
                <a:ext uri="{FF2B5EF4-FFF2-40B4-BE49-F238E27FC236}">
                  <a16:creationId xmlns:a16="http://schemas.microsoft.com/office/drawing/2014/main" id="{4D227598-3FDB-C248-8F3F-482057B1F6E9}"/>
                </a:ext>
              </a:extLst>
            </p:cNvPr>
            <p:cNvCxnSpPr>
              <a:cxnSpLocks/>
            </p:cNvCxnSpPr>
            <p:nvPr/>
          </p:nvCxnSpPr>
          <p:spPr>
            <a:xfrm>
              <a:off x="2011171" y="1611222"/>
              <a:ext cx="28330" cy="0"/>
            </a:xfrm>
            <a:prstGeom prst="straightConnector1">
              <a:avLst/>
            </a:prstGeom>
            <a:ln w="12700" cap="rnd">
              <a:solidFill>
                <a:schemeClr val="tx1"/>
              </a:solidFill>
              <a:tailEnd type="triangle" w="med" len="sm"/>
            </a:ln>
          </p:spPr>
          <p:style>
            <a:lnRef idx="1">
              <a:schemeClr val="accent1"/>
            </a:lnRef>
            <a:fillRef idx="0">
              <a:schemeClr val="accent1"/>
            </a:fillRef>
            <a:effectRef idx="0">
              <a:schemeClr val="accent1"/>
            </a:effectRef>
            <a:fontRef idx="minor">
              <a:schemeClr val="tx1"/>
            </a:fontRef>
          </p:style>
        </p:cxnSp>
      </p:grpSp>
      <p:cxnSp>
        <p:nvCxnSpPr>
          <p:cNvPr id="37" name="Elbow Connector 36">
            <a:extLst>
              <a:ext uri="{FF2B5EF4-FFF2-40B4-BE49-F238E27FC236}">
                <a16:creationId xmlns:a16="http://schemas.microsoft.com/office/drawing/2014/main" id="{516ECB47-F63F-D743-8A29-33B07E9DB1D7}"/>
              </a:ext>
            </a:extLst>
          </p:cNvPr>
          <p:cNvCxnSpPr>
            <a:cxnSpLocks/>
          </p:cNvCxnSpPr>
          <p:nvPr userDrawn="1"/>
        </p:nvCxnSpPr>
        <p:spPr>
          <a:xfrm>
            <a:off x="12039600" y="1979251"/>
            <a:ext cx="549354" cy="548640"/>
          </a:xfrm>
          <a:prstGeom prst="bentConnector3">
            <a:avLst>
              <a:gd name="adj1" fmla="val 100490"/>
            </a:avLst>
          </a:prstGeom>
          <a:ln w="12700" cap="rnd">
            <a:solidFill>
              <a:schemeClr val="tx1"/>
            </a:solidFill>
            <a:round/>
            <a:tailEnd type="triangle" w="med" len="sm"/>
          </a:ln>
        </p:spPr>
        <p:style>
          <a:lnRef idx="1">
            <a:schemeClr val="accent1"/>
          </a:lnRef>
          <a:fillRef idx="0">
            <a:schemeClr val="accent1"/>
          </a:fillRef>
          <a:effectRef idx="0">
            <a:schemeClr val="accent1"/>
          </a:effectRef>
          <a:fontRef idx="minor">
            <a:schemeClr val="tx1"/>
          </a:fontRef>
        </p:style>
      </p:cxnSp>
      <p:sp>
        <p:nvSpPr>
          <p:cNvPr id="38" name="Rounded Rectangle 37">
            <a:extLst>
              <a:ext uri="{FF2B5EF4-FFF2-40B4-BE49-F238E27FC236}">
                <a16:creationId xmlns:a16="http://schemas.microsoft.com/office/drawing/2014/main" id="{7BB3D81E-2D8B-8F45-8F7A-A7237C517D46}"/>
              </a:ext>
            </a:extLst>
          </p:cNvPr>
          <p:cNvSpPr/>
          <p:nvPr userDrawn="1"/>
        </p:nvSpPr>
        <p:spPr>
          <a:xfrm>
            <a:off x="7412510" y="3254058"/>
            <a:ext cx="621242" cy="621241"/>
          </a:xfrm>
          <a:prstGeom prst="roundRect">
            <a:avLst>
              <a:gd name="adj" fmla="val 0"/>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n>
                <a:solidFill>
                  <a:sysClr val="windowText" lastClr="000000"/>
                </a:solidFill>
              </a:ln>
              <a:noFill/>
              <a:latin typeface="Georgia" panose="02040502050405020303" pitchFamily="18" charset="0"/>
            </a:endParaRPr>
          </a:p>
        </p:txBody>
      </p:sp>
      <p:sp>
        <p:nvSpPr>
          <p:cNvPr id="39" name="Oval 38">
            <a:extLst>
              <a:ext uri="{FF2B5EF4-FFF2-40B4-BE49-F238E27FC236}">
                <a16:creationId xmlns:a16="http://schemas.microsoft.com/office/drawing/2014/main" id="{90304090-7871-2B43-869B-5E1C3C8F287E}"/>
              </a:ext>
            </a:extLst>
          </p:cNvPr>
          <p:cNvSpPr/>
          <p:nvPr userDrawn="1"/>
        </p:nvSpPr>
        <p:spPr>
          <a:xfrm>
            <a:off x="8475766" y="3254058"/>
            <a:ext cx="621241" cy="621241"/>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0" name="Oval 39">
            <a:extLst>
              <a:ext uri="{FF2B5EF4-FFF2-40B4-BE49-F238E27FC236}">
                <a16:creationId xmlns:a16="http://schemas.microsoft.com/office/drawing/2014/main" id="{23439A04-A51B-E249-9595-453F518E284C}"/>
              </a:ext>
            </a:extLst>
          </p:cNvPr>
          <p:cNvSpPr/>
          <p:nvPr userDrawn="1"/>
        </p:nvSpPr>
        <p:spPr>
          <a:xfrm>
            <a:off x="9601200" y="3505200"/>
            <a:ext cx="263065" cy="263065"/>
          </a:xfrm>
          <a:prstGeom prst="ellipse">
            <a:avLst/>
          </a:prstGeom>
          <a:noFill/>
          <a:ln w="19050" cap="rnd">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1" name="Rounded Rectangle 40">
            <a:extLst>
              <a:ext uri="{FF2B5EF4-FFF2-40B4-BE49-F238E27FC236}">
                <a16:creationId xmlns:a16="http://schemas.microsoft.com/office/drawing/2014/main" id="{59C76B78-D265-8444-B502-0701352197DA}"/>
              </a:ext>
            </a:extLst>
          </p:cNvPr>
          <p:cNvSpPr/>
          <p:nvPr userDrawn="1"/>
        </p:nvSpPr>
        <p:spPr>
          <a:xfrm>
            <a:off x="7393901" y="4486356"/>
            <a:ext cx="2850636" cy="299756"/>
          </a:xfrm>
          <a:prstGeom prst="roundRect">
            <a:avLst>
              <a:gd name="adj" fmla="val 0"/>
            </a:avLst>
          </a:prstGeom>
          <a:noFill/>
          <a:ln w="12700">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accent3"/>
                </a:solidFill>
                <a:latin typeface="Arial Narrow" panose="020B0606020202030204" pitchFamily="34" charset="0"/>
              </a:rPr>
              <a:t>Insert chart highlight text here and adjust frame to fit</a:t>
            </a:r>
          </a:p>
        </p:txBody>
      </p:sp>
      <p:sp>
        <p:nvSpPr>
          <p:cNvPr id="42" name="TextBox 41">
            <a:extLst>
              <a:ext uri="{FF2B5EF4-FFF2-40B4-BE49-F238E27FC236}">
                <a16:creationId xmlns:a16="http://schemas.microsoft.com/office/drawing/2014/main" id="{0C9C8B12-519F-8545-BE37-D232847F5CA8}"/>
              </a:ext>
            </a:extLst>
          </p:cNvPr>
          <p:cNvSpPr txBox="1"/>
          <p:nvPr userDrawn="1"/>
        </p:nvSpPr>
        <p:spPr>
          <a:xfrm>
            <a:off x="567267" y="3060858"/>
            <a:ext cx="1905000" cy="569387"/>
          </a:xfrm>
          <a:prstGeom prst="rect">
            <a:avLst/>
          </a:prstGeom>
          <a:noFill/>
        </p:spPr>
        <p:txBody>
          <a:bodyPr wrap="square" rtlCol="0">
            <a:spAutoFit/>
          </a:bodyPr>
          <a:lstStyle/>
          <a:p>
            <a:r>
              <a:rPr lang="en-US" sz="1200" b="1" dirty="0">
                <a:solidFill>
                  <a:schemeClr val="tx1"/>
                </a:solidFill>
                <a:latin typeface="Arial" panose="020B0604020202020204" pitchFamily="34" charset="0"/>
              </a:rPr>
              <a:t>Report title here</a:t>
            </a:r>
          </a:p>
          <a:p>
            <a:endParaRPr lang="en-US" sz="1000" b="1" dirty="0">
              <a:solidFill>
                <a:schemeClr val="tx1"/>
              </a:solidFill>
              <a:latin typeface="Arial" panose="020B0604020202020204" pitchFamily="34" charset="0"/>
            </a:endParaRPr>
          </a:p>
          <a:p>
            <a:r>
              <a:rPr lang="en-US" sz="900" dirty="0">
                <a:solidFill>
                  <a:schemeClr val="tx1"/>
                </a:solidFill>
                <a:latin typeface="Arial" panose="020B0604020202020204" pitchFamily="34" charset="0"/>
              </a:rPr>
              <a:t>Download the report </a:t>
            </a:r>
            <a:r>
              <a:rPr lang="en-US" sz="900" u="sng" dirty="0">
                <a:solidFill>
                  <a:schemeClr val="bg2"/>
                </a:solidFill>
                <a:latin typeface="Arial" panose="020B0604020202020204" pitchFamily="34" charset="0"/>
              </a:rPr>
              <a:t>here</a:t>
            </a:r>
          </a:p>
        </p:txBody>
      </p:sp>
      <p:sp>
        <p:nvSpPr>
          <p:cNvPr id="43" name="TextBox 42">
            <a:extLst>
              <a:ext uri="{FF2B5EF4-FFF2-40B4-BE49-F238E27FC236}">
                <a16:creationId xmlns:a16="http://schemas.microsoft.com/office/drawing/2014/main" id="{5AE912D5-BCFA-AB45-B817-284320AF0695}"/>
              </a:ext>
            </a:extLst>
          </p:cNvPr>
          <p:cNvSpPr txBox="1"/>
          <p:nvPr userDrawn="1"/>
        </p:nvSpPr>
        <p:spPr>
          <a:xfrm>
            <a:off x="567267" y="4561209"/>
            <a:ext cx="3681202" cy="223138"/>
          </a:xfrm>
          <a:prstGeom prst="rect">
            <a:avLst/>
          </a:prstGeom>
          <a:noFill/>
        </p:spPr>
        <p:txBody>
          <a:bodyPr wrap="square">
            <a:spAutoFit/>
          </a:bodyPr>
          <a:lstStyle/>
          <a:p>
            <a:pPr lvl="0" algn="r"/>
            <a:r>
              <a:rPr lang="en-US" sz="850" dirty="0">
                <a:solidFill>
                  <a:schemeClr val="tx1"/>
                </a:solidFill>
                <a:latin typeface="Arial" panose="020B0604020202020204" pitchFamily="34" charset="0"/>
              </a:rPr>
              <a:t>Source: </a:t>
            </a:r>
            <a:r>
              <a:rPr lang="en-US" sz="850" dirty="0" err="1">
                <a:solidFill>
                  <a:schemeClr val="tx1"/>
                </a:solidFill>
                <a:latin typeface="Arial" panose="020B0604020202020204" pitchFamily="34" charset="0"/>
              </a:rPr>
              <a:t>PitchBook</a:t>
            </a:r>
            <a:r>
              <a:rPr lang="en-US" sz="850" dirty="0">
                <a:solidFill>
                  <a:schemeClr val="tx1"/>
                </a:solidFill>
                <a:latin typeface="Arial" panose="020B0604020202020204" pitchFamily="34" charset="0"/>
              </a:rPr>
              <a:t>  •  Geography: Global  •  *As of </a:t>
            </a:r>
            <a:r>
              <a:rPr lang="en-US" sz="850" dirty="0" err="1">
                <a:solidFill>
                  <a:schemeClr val="tx1"/>
                </a:solidFill>
                <a:latin typeface="Arial" panose="020B0604020202020204" pitchFamily="34" charset="0"/>
              </a:rPr>
              <a:t>datehere</a:t>
            </a:r>
            <a:r>
              <a:rPr lang="en-US" sz="850" dirty="0">
                <a:solidFill>
                  <a:schemeClr val="tx1"/>
                </a:solidFill>
                <a:latin typeface="Arial" panose="020B0604020202020204" pitchFamily="34" charset="0"/>
              </a:rPr>
              <a:t>, 2024</a:t>
            </a:r>
          </a:p>
        </p:txBody>
      </p:sp>
      <p:sp>
        <p:nvSpPr>
          <p:cNvPr id="44" name="TextBox 43">
            <a:extLst>
              <a:ext uri="{FF2B5EF4-FFF2-40B4-BE49-F238E27FC236}">
                <a16:creationId xmlns:a16="http://schemas.microsoft.com/office/drawing/2014/main" id="{3FECC05A-DDAA-B541-86E4-0668741398D3}"/>
              </a:ext>
            </a:extLst>
          </p:cNvPr>
          <p:cNvSpPr txBox="1"/>
          <p:nvPr userDrawn="1"/>
        </p:nvSpPr>
        <p:spPr>
          <a:xfrm>
            <a:off x="567267" y="5219828"/>
            <a:ext cx="3422984" cy="353943"/>
          </a:xfrm>
          <a:prstGeom prst="rect">
            <a:avLst/>
          </a:prstGeom>
          <a:noFill/>
        </p:spPr>
        <p:txBody>
          <a:bodyPr wrap="square">
            <a:spAutoFit/>
          </a:bodyPr>
          <a:lstStyle/>
          <a:p>
            <a:pPr lvl="0"/>
            <a:r>
              <a:rPr lang="en-US" sz="850" dirty="0">
                <a:solidFill>
                  <a:schemeClr val="accent3"/>
                </a:solidFill>
                <a:latin typeface="Arial" panose="020B0604020202020204" pitchFamily="34" charset="0"/>
              </a:rPr>
              <a:t>1: Example footnote here</a:t>
            </a:r>
          </a:p>
          <a:p>
            <a:pPr lvl="0"/>
            <a:r>
              <a:rPr lang="en-US" sz="850" dirty="0">
                <a:solidFill>
                  <a:schemeClr val="accent3"/>
                </a:solidFill>
                <a:latin typeface="Arial" panose="020B0604020202020204" pitchFamily="34" charset="0"/>
              </a:rPr>
              <a:t>2: Another example footnote</a:t>
            </a:r>
          </a:p>
        </p:txBody>
      </p:sp>
      <p:sp>
        <p:nvSpPr>
          <p:cNvPr id="45" name="TextBox 44">
            <a:extLst>
              <a:ext uri="{FF2B5EF4-FFF2-40B4-BE49-F238E27FC236}">
                <a16:creationId xmlns:a16="http://schemas.microsoft.com/office/drawing/2014/main" id="{F5252928-0208-9947-A785-BCAD8710A58E}"/>
              </a:ext>
            </a:extLst>
          </p:cNvPr>
          <p:cNvSpPr txBox="1"/>
          <p:nvPr userDrawn="1"/>
        </p:nvSpPr>
        <p:spPr>
          <a:xfrm>
            <a:off x="609600" y="3950310"/>
            <a:ext cx="5791200" cy="2308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50" b="0" i="0" dirty="0">
                <a:solidFill>
                  <a:srgbClr val="FFFFFF"/>
                </a:solidFill>
                <a:effectLst/>
                <a:latin typeface="Arial" panose="020B0604020202020204" pitchFamily="34" charset="0"/>
              </a:rPr>
              <a:t>QX 202X QUANTITATIVE PERSPECTIVES REPORT | </a:t>
            </a:r>
            <a:r>
              <a:rPr lang="en-US" sz="900" b="0" i="0" dirty="0">
                <a:solidFill>
                  <a:srgbClr val="FFFFFF"/>
                </a:solidFill>
                <a:effectLst/>
                <a:latin typeface="Arial" panose="020B0604020202020204" pitchFamily="34" charset="0"/>
              </a:rPr>
              <a:t>CONFIDENTIAL. NOT FOR REDISTRIBUTION.</a:t>
            </a:r>
          </a:p>
        </p:txBody>
      </p:sp>
    </p:spTree>
    <p:extLst>
      <p:ext uri="{BB962C8B-B14F-4D97-AF65-F5344CB8AC3E}">
        <p14:creationId xmlns:p14="http://schemas.microsoft.com/office/powerpoint/2010/main" val="286236128"/>
      </p:ext>
    </p:extLst>
  </p:cSld>
  <p:clrMap bg1="lt1" tx1="dk1" bg2="lt2" tx2="dk2" accent1="accent1" accent2="accent2" accent3="accent3" accent4="accent4" accent5="accent5" accent6="accent6" hlink="hlink" folHlink="folHlink"/>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11DA365-C99A-4940-8AF9-98E712901930}"/>
              </a:ext>
            </a:extLst>
          </p:cNvPr>
          <p:cNvSpPr/>
          <p:nvPr userDrawn="1"/>
        </p:nvSpPr>
        <p:spPr>
          <a:xfrm>
            <a:off x="8156448" y="0"/>
            <a:ext cx="6473952"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4" name="TextBox 3">
            <a:extLst>
              <a:ext uri="{FF2B5EF4-FFF2-40B4-BE49-F238E27FC236}">
                <a16:creationId xmlns:a16="http://schemas.microsoft.com/office/drawing/2014/main" id="{10E527EA-408F-F241-9BB4-C4ADA5E2E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0209FC2E-BD2E-7440-A8FF-5E8B10BFB1FF}"/>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17D785-C36F-CC4C-B967-E0C2FD320226}"/>
              </a:ext>
            </a:extLst>
          </p:cNvPr>
          <p:cNvSpPr txBox="1"/>
          <p:nvPr userDrawn="1"/>
        </p:nvSpPr>
        <p:spPr>
          <a:xfrm>
            <a:off x="457200" y="7630053"/>
            <a:ext cx="5867400"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9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946631886"/>
      </p:ext>
    </p:extLst>
  </p:cSld>
  <p:clrMap bg1="lt1" tx1="dk1" bg2="lt2" tx2="dk2" accent1="accent1" accent2="accent2" accent3="accent3" accent4="accent4" accent5="accent5" accent6="accent6" hlink="hlink" folHlink="folHlink"/>
  <p:sldLayoutIdLst>
    <p:sldLayoutId id="2147483678" r:id="rId1"/>
    <p:sldLayoutId id="2147483691" r:id="rId2"/>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 userDrawn="1">
          <p15:clr>
            <a:srgbClr val="F26B43"/>
          </p15:clr>
        </p15:guide>
        <p15:guide id="2" orient="horz" pos="720" userDrawn="1">
          <p15:clr>
            <a:srgbClr val="F26B43"/>
          </p15:clr>
        </p15:guide>
        <p15:guide id="3" orient="horz" pos="1248" userDrawn="1">
          <p15:clr>
            <a:srgbClr val="F26B43"/>
          </p15:clr>
        </p15:guide>
        <p15:guide id="4" pos="384" userDrawn="1">
          <p15:clr>
            <a:srgbClr val="F26B43"/>
          </p15:clr>
        </p15:guide>
        <p15:guide id="5" pos="8832" userDrawn="1">
          <p15:clr>
            <a:srgbClr val="F26B43"/>
          </p15:clr>
        </p15:guide>
        <p15:guide id="6" orient="horz" pos="4752" userDrawn="1">
          <p15:clr>
            <a:srgbClr val="F26B43"/>
          </p15:clr>
        </p15:guide>
        <p15:guide id="7" orient="horz" pos="4608" userDrawn="1">
          <p15:clr>
            <a:srgbClr val="F26B43"/>
          </p15:clr>
        </p15:guide>
        <p15:guide id="8" pos="4896" userDrawn="1">
          <p15:clr>
            <a:srgbClr val="F26B43"/>
          </p15:clr>
        </p15:guide>
        <p15:guide id="9" pos="5136"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4EAA3D4-6EEC-944E-A234-05369B8BF947}"/>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4" name="Picture 3" descr="A blue and black logo&#10;&#10;Description automatically generated">
            <a:extLst>
              <a:ext uri="{FF2B5EF4-FFF2-40B4-BE49-F238E27FC236}">
                <a16:creationId xmlns:a16="http://schemas.microsoft.com/office/drawing/2014/main" id="{4F75A58D-158A-4942-A518-8946E2A146DE}"/>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5" name="TextBox 4">
            <a:extLst>
              <a:ext uri="{FF2B5EF4-FFF2-40B4-BE49-F238E27FC236}">
                <a16:creationId xmlns:a16="http://schemas.microsoft.com/office/drawing/2014/main" id="{09F8BAFE-BA62-0D47-B1A4-D2E70BDD026A}"/>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3821478935"/>
      </p:ext>
    </p:extLst>
  </p:cSld>
  <p:clrMap bg1="lt1" tx1="dk1" bg2="lt2" tx2="dk2" accent1="accent1" accent2="accent2" accent3="accent3" accent4="accent4" accent5="accent5" accent6="accent6" hlink="hlink" folHlink="folHlink"/>
  <p:sldLayoutIdLst>
    <p:sldLayoutId id="2147483679"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orient="horz" pos="720" userDrawn="1">
          <p15:clr>
            <a:srgbClr val="F26B43"/>
          </p15:clr>
        </p15:guide>
        <p15:guide id="3" orient="horz" pos="576" userDrawn="1">
          <p15:clr>
            <a:srgbClr val="F26B43"/>
          </p15:clr>
        </p15:guide>
        <p15:guide id="4" pos="384" userDrawn="1">
          <p15:clr>
            <a:srgbClr val="F26B43"/>
          </p15:clr>
        </p15:guide>
        <p15:guide id="5" pos="4464" userDrawn="1">
          <p15:clr>
            <a:srgbClr val="F26B43"/>
          </p15:clr>
        </p15:guide>
        <p15:guide id="6" pos="4752" userDrawn="1">
          <p15:clr>
            <a:srgbClr val="F26B43"/>
          </p15:clr>
        </p15:guide>
        <p15:guide id="7" pos="8832" userDrawn="1">
          <p15:clr>
            <a:srgbClr val="F26B43"/>
          </p15:clr>
        </p15:guide>
        <p15:guide id="8" orient="horz" pos="4752" userDrawn="1">
          <p15:clr>
            <a:srgbClr val="F26B43"/>
          </p15:clr>
        </p15:guide>
        <p15:guide id="9" orient="horz" pos="4608"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rgbClr val="051C38"/>
        </a:solidFill>
        <a:effectLst/>
      </p:bgPr>
    </p:bg>
    <p:spTree>
      <p:nvGrpSpPr>
        <p:cNvPr id="1" name=""/>
        <p:cNvGrpSpPr/>
        <p:nvPr/>
      </p:nvGrpSpPr>
      <p:grpSpPr>
        <a:xfrm>
          <a:off x="0" y="0"/>
          <a:ext cx="0" cy="0"/>
          <a:chOff x="0" y="0"/>
          <a:chExt cx="0" cy="0"/>
        </a:xfrm>
      </p:grpSpPr>
      <p:pic>
        <p:nvPicPr>
          <p:cNvPr id="8" name="Picture 7" descr="A blue and black logo&#10;&#10;Description automatically generated">
            <a:extLst>
              <a:ext uri="{FF2B5EF4-FFF2-40B4-BE49-F238E27FC236}">
                <a16:creationId xmlns:a16="http://schemas.microsoft.com/office/drawing/2014/main" id="{71B953D4-3D68-E34B-B3BE-AD1268A02334}"/>
              </a:ext>
            </a:extLst>
          </p:cNvPr>
          <p:cNvPicPr>
            <a:picLocks noChangeAspect="1"/>
          </p:cNvPicPr>
          <p:nvPr userDrawn="1"/>
        </p:nvPicPr>
        <p:blipFill>
          <a:blip r:embed="rId4"/>
          <a:stretch>
            <a:fillRect/>
          </a:stretch>
        </p:blipFill>
        <p:spPr>
          <a:xfrm>
            <a:off x="609600" y="476892"/>
            <a:ext cx="457200" cy="513708"/>
          </a:xfrm>
          <a:prstGeom prst="rect">
            <a:avLst/>
          </a:prstGeom>
        </p:spPr>
      </p:pic>
      <p:sp>
        <p:nvSpPr>
          <p:cNvPr id="9" name="TextBox 8">
            <a:extLst>
              <a:ext uri="{FF2B5EF4-FFF2-40B4-BE49-F238E27FC236}">
                <a16:creationId xmlns:a16="http://schemas.microsoft.com/office/drawing/2014/main" id="{C5E11BE2-E771-794F-A8BA-2B0AB0FD9329}"/>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10" name="TextBox 9">
            <a:extLst>
              <a:ext uri="{FF2B5EF4-FFF2-40B4-BE49-F238E27FC236}">
                <a16:creationId xmlns:a16="http://schemas.microsoft.com/office/drawing/2014/main" id="{8D535EE8-E1D5-6E46-94B7-D2C1F300C49A}"/>
              </a:ext>
            </a:extLst>
          </p:cNvPr>
          <p:cNvSpPr txBox="1"/>
          <p:nvPr userDrawn="1"/>
        </p:nvSpPr>
        <p:spPr>
          <a:xfrm>
            <a:off x="533400" y="7770168"/>
            <a:ext cx="5791200"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800" b="0" i="0" dirty="0">
              <a:solidFill>
                <a:srgbClr val="FFFFFF"/>
              </a:solidFill>
              <a:effectLst/>
              <a:latin typeface="Arial" panose="020B0604020202020204" pitchFamily="34" charset="0"/>
            </a:endParaRPr>
          </a:p>
        </p:txBody>
      </p:sp>
    </p:spTree>
    <p:extLst>
      <p:ext uri="{BB962C8B-B14F-4D97-AF65-F5344CB8AC3E}">
        <p14:creationId xmlns:p14="http://schemas.microsoft.com/office/powerpoint/2010/main" val="312278959"/>
      </p:ext>
    </p:extLst>
  </p:cSld>
  <p:clrMap bg1="lt1" tx1="dk1" bg2="lt2" tx2="dk2" accent1="accent1" accent2="accent2" accent3="accent3" accent4="accent4" accent5="accent5" accent6="accent6" hlink="hlink" folHlink="folHlink"/>
  <p:sldLayoutIdLst>
    <p:sldLayoutId id="2147483690" r:id="rId1"/>
    <p:sldLayoutId id="2147483692"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08BF49-DD77-0C46-BADF-2A913FACB04D}"/>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sp>
        <p:nvSpPr>
          <p:cNvPr id="4" name="Rectangle 3">
            <a:extLst>
              <a:ext uri="{FF2B5EF4-FFF2-40B4-BE49-F238E27FC236}">
                <a16:creationId xmlns:a16="http://schemas.microsoft.com/office/drawing/2014/main" id="{40242258-3090-1744-8D18-2D8594DDE2E1}"/>
              </a:ext>
            </a:extLst>
          </p:cNvPr>
          <p:cNvSpPr/>
          <p:nvPr userDrawn="1"/>
        </p:nvSpPr>
        <p:spPr>
          <a:xfrm>
            <a:off x="609600" y="2057400"/>
            <a:ext cx="13411200"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BB2C4E9A-F43F-9E4D-B940-40268F4AC526}"/>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D706CB6F-FF14-9440-A1D0-37464A3F03C0}"/>
              </a:ext>
            </a:extLst>
          </p:cNvPr>
          <p:cNvSpPr txBox="1"/>
          <p:nvPr userDrawn="1"/>
        </p:nvSpPr>
        <p:spPr>
          <a:xfrm>
            <a:off x="533400" y="7770168"/>
            <a:ext cx="5791200"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MONTHLY US PRIVATE CREDIT MONITOR | PERMISSION TO REPRINT OR DISTRIBUTE ANY CONTENT            FROM THIS PRESENTATION REQUIRES THE PRIOR WRITTEN APPROVAL OF PITCHBOOK DATA, INC.</a:t>
            </a:r>
          </a:p>
        </p:txBody>
      </p:sp>
    </p:spTree>
    <p:extLst>
      <p:ext uri="{BB962C8B-B14F-4D97-AF65-F5344CB8AC3E}">
        <p14:creationId xmlns:p14="http://schemas.microsoft.com/office/powerpoint/2010/main" val="1429624896"/>
      </p:ext>
    </p:extLst>
  </p:cSld>
  <p:clrMap bg1="lt1" tx1="dk1" bg2="lt2" tx2="dk2" accent1="accent1" accent2="accent2" accent3="accent3" accent4="accent4" accent5="accent5" accent6="accent6" hlink="hlink" folHlink="folHlink"/>
  <p:sldLayoutIdLst>
    <p:sldLayoutId id="2147483680"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userDrawn="1">
          <p15:clr>
            <a:srgbClr val="F26B43"/>
          </p15:clr>
        </p15:guide>
        <p15:guide id="2" pos="8832" userDrawn="1">
          <p15:clr>
            <a:srgbClr val="F26B43"/>
          </p15:clr>
        </p15:guide>
        <p15:guide id="3" orient="horz" pos="1296" userDrawn="1">
          <p15:clr>
            <a:srgbClr val="F26B43"/>
          </p15:clr>
        </p15:guide>
        <p15:guide id="4" orient="horz" pos="4608" userDrawn="1">
          <p15:clr>
            <a:srgbClr val="F26B43"/>
          </p15:clr>
        </p15:guide>
        <p15:guide id="5" orient="horz" pos="4752" userDrawn="1">
          <p15:clr>
            <a:srgbClr val="F26B43"/>
          </p15:clr>
        </p15:guide>
        <p15:guide id="6" orient="horz" pos="1728" userDrawn="1">
          <p15:clr>
            <a:srgbClr val="F26B43"/>
          </p15:clr>
        </p15:guide>
        <p15:guide id="7" orient="horz" pos="4464" userDrawn="1">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F9094-4EBD-D241-8AB0-FDED43617242}"/>
              </a:ext>
            </a:extLst>
          </p:cNvPr>
          <p:cNvSpPr/>
          <p:nvPr userDrawn="1"/>
        </p:nvSpPr>
        <p:spPr>
          <a:xfrm>
            <a:off x="609600"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4" name="Rectangle 3">
            <a:extLst>
              <a:ext uri="{FF2B5EF4-FFF2-40B4-BE49-F238E27FC236}">
                <a16:creationId xmlns:a16="http://schemas.microsoft.com/office/drawing/2014/main" id="{52659BE1-D575-1843-8B09-37B65431307B}"/>
              </a:ext>
            </a:extLst>
          </p:cNvPr>
          <p:cNvSpPr/>
          <p:nvPr userDrawn="1"/>
        </p:nvSpPr>
        <p:spPr>
          <a:xfrm>
            <a:off x="7549043" y="2057400"/>
            <a:ext cx="6471755"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300" b="1" i="0" dirty="0">
              <a:latin typeface="Arial" panose="020B0604020202020204" pitchFamily="34" charset="0"/>
            </a:endParaRPr>
          </a:p>
        </p:txBody>
      </p:sp>
      <p:sp>
        <p:nvSpPr>
          <p:cNvPr id="5" name="TextBox 4">
            <a:extLst>
              <a:ext uri="{FF2B5EF4-FFF2-40B4-BE49-F238E27FC236}">
                <a16:creationId xmlns:a16="http://schemas.microsoft.com/office/drawing/2014/main" id="{A0C5476A-0C12-BF44-A033-4D9A1E621BA4}"/>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DB82C132-7301-6848-A50E-C21EF4FBCF9C}"/>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64F396C0-9167-F544-A899-A5A777DC0DA3}"/>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901248054"/>
      </p:ext>
    </p:extLst>
  </p:cSld>
  <p:clrMap bg1="lt1" tx1="dk1" bg2="lt2" tx2="dk2" accent1="accent1" accent2="accent2" accent3="accent3" accent4="accent4" accent5="accent5" accent6="accent6" hlink="hlink" folHlink="folHlink"/>
  <p:sldLayoutIdLst>
    <p:sldLayoutId id="2147483681"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608" userDrawn="1">
          <p15:clr>
            <a:srgbClr val="F26B43"/>
          </p15:clr>
        </p15:guide>
        <p15:guide id="2" orient="horz" pos="1296"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8832" userDrawn="1">
          <p15:clr>
            <a:srgbClr val="F26B43"/>
          </p15:clr>
        </p15:guide>
        <p15:guide id="9" pos="4464" userDrawn="1">
          <p15:clr>
            <a:srgbClr val="F26B43"/>
          </p15:clr>
        </p15:guide>
        <p15:guide id="10" pos="4752" userDrawn="1">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CF227EC-E50A-1C49-ABEE-033133B7A073}"/>
              </a:ext>
            </a:extLst>
          </p:cNvPr>
          <p:cNvSpPr/>
          <p:nvPr userDrawn="1"/>
        </p:nvSpPr>
        <p:spPr>
          <a:xfrm>
            <a:off x="10591800" y="0"/>
            <a:ext cx="4038600"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3" name="TextBox 2">
            <a:extLst>
              <a:ext uri="{FF2B5EF4-FFF2-40B4-BE49-F238E27FC236}">
                <a16:creationId xmlns:a16="http://schemas.microsoft.com/office/drawing/2014/main" id="{2580B9F5-EBA3-5542-B327-C43DC51F0FA2}"/>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5" name="Picture 4" descr="A blue and black logo&#10;&#10;Description automatically generated">
            <a:extLst>
              <a:ext uri="{FF2B5EF4-FFF2-40B4-BE49-F238E27FC236}">
                <a16:creationId xmlns:a16="http://schemas.microsoft.com/office/drawing/2014/main" id="{1357A1FD-EB71-4A43-9B64-3252F4430084}"/>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6" name="TextBox 5">
            <a:extLst>
              <a:ext uri="{FF2B5EF4-FFF2-40B4-BE49-F238E27FC236}">
                <a16:creationId xmlns:a16="http://schemas.microsoft.com/office/drawing/2014/main" id="{A4E6131F-9781-7848-B9E1-7F251A19470B}"/>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1655537637"/>
      </p:ext>
    </p:extLst>
  </p:cSld>
  <p:clrMap bg1="lt1" tx1="dk1" bg2="lt2" tx2="dk2" accent1="accent1" accent2="accent2" accent3="accent3" accent4="accent4" accent5="accent5" accent6="accent6" hlink="hlink" folHlink="folHlink"/>
  <p:sldLayoutIdLst>
    <p:sldLayoutId id="2147483682"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384" userDrawn="1">
          <p15:clr>
            <a:srgbClr val="F26B43"/>
          </p15:clr>
        </p15:guide>
        <p15:guide id="3" orient="horz" pos="1728" userDrawn="1">
          <p15:clr>
            <a:srgbClr val="F26B43"/>
          </p15:clr>
        </p15:guide>
        <p15:guide id="4" orient="horz" pos="4752" userDrawn="1">
          <p15:clr>
            <a:srgbClr val="F26B43"/>
          </p15:clr>
        </p15:guide>
        <p15:guide id="5" orient="horz" pos="4608" userDrawn="1">
          <p15:clr>
            <a:srgbClr val="F26B43"/>
          </p15:clr>
        </p15:guide>
        <p15:guide id="6" pos="6384" userDrawn="1">
          <p15:clr>
            <a:srgbClr val="F26B43"/>
          </p15:clr>
        </p15:guide>
        <p15:guide id="7" pos="6960" userDrawn="1">
          <p15:clr>
            <a:srgbClr val="F26B43"/>
          </p15:clr>
        </p15:guide>
        <p15:guide id="8" pos="8832" userDrawn="1">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B788CBF-1D97-2E40-832C-76AB16231D01}"/>
              </a:ext>
            </a:extLst>
          </p:cNvPr>
          <p:cNvSpPr/>
          <p:nvPr userDrawn="1"/>
        </p:nvSpPr>
        <p:spPr>
          <a:xfrm>
            <a:off x="9296400" y="0"/>
            <a:ext cx="5340096" cy="82296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Georgia" panose="02040502050405020303" pitchFamily="18" charset="0"/>
            </a:endParaRPr>
          </a:p>
        </p:txBody>
      </p:sp>
      <p:sp>
        <p:nvSpPr>
          <p:cNvPr id="5" name="TextBox 4">
            <a:extLst>
              <a:ext uri="{FF2B5EF4-FFF2-40B4-BE49-F238E27FC236}">
                <a16:creationId xmlns:a16="http://schemas.microsoft.com/office/drawing/2014/main" id="{C8903829-D629-DE44-99A7-3F47952FDEF0}"/>
              </a:ext>
            </a:extLst>
          </p:cNvPr>
          <p:cNvSpPr txBox="1"/>
          <p:nvPr userDrawn="1"/>
        </p:nvSpPr>
        <p:spPr>
          <a:xfrm>
            <a:off x="12572999" y="7772400"/>
            <a:ext cx="1453101" cy="223138"/>
          </a:xfrm>
          <a:prstGeom prst="rect">
            <a:avLst/>
          </a:prstGeom>
          <a:noFill/>
        </p:spPr>
        <p:txBody>
          <a:bodyPr wrap="square" rtlCol="0">
            <a:spAutoFit/>
          </a:bodyPr>
          <a:lstStyle/>
          <a:p>
            <a:pPr algn="r"/>
            <a:r>
              <a:rPr lang="en-US" sz="850" b="1" i="0" dirty="0">
                <a:solidFill>
                  <a:schemeClr val="tx1"/>
                </a:solidFill>
                <a:latin typeface="Arial" panose="020B0604020202020204" pitchFamily="34" charset="0"/>
              </a:rPr>
              <a:t>PG </a:t>
            </a:r>
            <a:fld id="{7FEBC95B-E995-044D-AC87-85A66EAB3F8B}" type="slidenum">
              <a:rPr lang="en-US" sz="850" b="1" i="0" smtClean="0">
                <a:solidFill>
                  <a:schemeClr val="tx1"/>
                </a:solidFill>
                <a:latin typeface="Arial" panose="020B0604020202020204" pitchFamily="34" charset="0"/>
              </a:rPr>
              <a:pPr algn="r"/>
              <a:t>‹#›</a:t>
            </a:fld>
            <a:endParaRPr lang="en-US" sz="850" b="1" i="0" dirty="0">
              <a:solidFill>
                <a:schemeClr val="tx1"/>
              </a:solidFill>
              <a:latin typeface="Arial" panose="020B0604020202020204" pitchFamily="34" charset="0"/>
            </a:endParaRPr>
          </a:p>
        </p:txBody>
      </p:sp>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
        <p:nvSpPr>
          <p:cNvPr id="7" name="TextBox 6">
            <a:extLst>
              <a:ext uri="{FF2B5EF4-FFF2-40B4-BE49-F238E27FC236}">
                <a16:creationId xmlns:a16="http://schemas.microsoft.com/office/drawing/2014/main" id="{0B6B732F-D9C4-834E-9B63-9274616A130D}"/>
              </a:ext>
            </a:extLst>
          </p:cNvPr>
          <p:cNvSpPr txBox="1"/>
          <p:nvPr userDrawn="1"/>
        </p:nvSpPr>
        <p:spPr>
          <a:xfrm>
            <a:off x="533400" y="7770168"/>
            <a:ext cx="5791200"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800" b="0" i="0" dirty="0">
                <a:solidFill>
                  <a:srgbClr val="FFFFFF"/>
                </a:solidFill>
                <a:effectLst/>
                <a:latin typeface="Arial" panose="020B0604020202020204" pitchFamily="34" charset="0"/>
              </a:rPr>
              <a:t>LCD RESEARCH MONTHLY  |  CONFIDENTIAL. NOT FOR REDISTRIBUTION.</a:t>
            </a:r>
          </a:p>
        </p:txBody>
      </p:sp>
    </p:spTree>
    <p:extLst>
      <p:ext uri="{BB962C8B-B14F-4D97-AF65-F5344CB8AC3E}">
        <p14:creationId xmlns:p14="http://schemas.microsoft.com/office/powerpoint/2010/main" val="2426490800"/>
      </p:ext>
    </p:extLst>
  </p:cSld>
  <p:clrMap bg1="lt1" tx1="dk1" bg2="lt2" tx2="dk2" accent1="accent1" accent2="accent2" accent3="accent3" accent4="accent4" accent5="accent5" accent6="accent6" hlink="hlink" folHlink="folHlink"/>
  <p:sldLayoutIdLst>
    <p:sldLayoutId id="2147483683"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2" pos="60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pos="5568" userDrawn="1">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Picture 5" descr="A blue and black logo&#10;&#10;Description automatically generated">
            <a:extLst>
              <a:ext uri="{FF2B5EF4-FFF2-40B4-BE49-F238E27FC236}">
                <a16:creationId xmlns:a16="http://schemas.microsoft.com/office/drawing/2014/main" id="{4083DEDB-41A1-564F-927D-E02A5E681E20}"/>
              </a:ext>
            </a:extLst>
          </p:cNvPr>
          <p:cNvPicPr>
            <a:picLocks noChangeAspect="1"/>
          </p:cNvPicPr>
          <p:nvPr userDrawn="1"/>
        </p:nvPicPr>
        <p:blipFill>
          <a:blip r:embed="rId3"/>
          <a:stretch>
            <a:fillRect/>
          </a:stretch>
        </p:blipFill>
        <p:spPr>
          <a:xfrm>
            <a:off x="609600" y="476892"/>
            <a:ext cx="457200" cy="513708"/>
          </a:xfrm>
          <a:prstGeom prst="rect">
            <a:avLst/>
          </a:prstGeom>
        </p:spPr>
      </p:pic>
    </p:spTree>
    <p:extLst>
      <p:ext uri="{BB962C8B-B14F-4D97-AF65-F5344CB8AC3E}">
        <p14:creationId xmlns:p14="http://schemas.microsoft.com/office/powerpoint/2010/main" val="3811906809"/>
      </p:ext>
    </p:extLst>
  </p:cSld>
  <p:clrMap bg1="lt1" tx1="dk1" bg2="lt2" tx2="dk2" accent1="accent1" accent2="accent2" accent3="accent3" accent4="accent4" accent5="accent5" accent6="accent6" hlink="hlink" folHlink="folHlink"/>
  <p:sldLayoutIdLst>
    <p:sldLayoutId id="2147483686" r:id="rId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296" userDrawn="1">
          <p15:clr>
            <a:srgbClr val="F26B43"/>
          </p15:clr>
        </p15:guide>
        <p15:guide id="3" pos="8832" userDrawn="1">
          <p15:clr>
            <a:srgbClr val="F26B43"/>
          </p15:clr>
        </p15:guide>
        <p15:guide id="4" orient="horz" pos="1728" userDrawn="1">
          <p15:clr>
            <a:srgbClr val="F26B43"/>
          </p15:clr>
        </p15:guide>
        <p15:guide id="5" orient="horz" pos="4752" userDrawn="1">
          <p15:clr>
            <a:srgbClr val="F26B43"/>
          </p15:clr>
        </p15:guide>
        <p15:guide id="6" orient="horz" pos="4608" userDrawn="1">
          <p15:clr>
            <a:srgbClr val="F26B43"/>
          </p15:clr>
        </p15:guide>
        <p15:guide id="7" pos="384" userDrawn="1">
          <p15:clr>
            <a:srgbClr val="F26B43"/>
          </p15:clr>
        </p15:guide>
        <p15:guide id="8" orient="horz" pos="2736" userDrawn="1">
          <p15:clr>
            <a:srgbClr val="F26B43"/>
          </p15:clr>
        </p15:guide>
        <p15:guide id="9" orient="horz" pos="388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jack.johnson@pitchbook.com" TargetMode="External"/><Relationship Id="rId2" Type="http://schemas.openxmlformats.org/officeDocument/2006/relationships/hyperlink" Target="mailto:Marina.Lukatsky@pitchbook.com" TargetMode="External"/><Relationship Id="rId1" Type="http://schemas.openxmlformats.org/officeDocument/2006/relationships/slideLayout" Target="../slideLayouts/slideLayout6.xml"/><Relationship Id="rId4" Type="http://schemas.openxmlformats.org/officeDocument/2006/relationships/hyperlink" Target="mailto:support@pitchbook.com" TargetMode="Externa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41584FEF-1DBF-834A-854E-934CB0C68360}"/>
              </a:ext>
            </a:extLst>
          </p:cNvPr>
          <p:cNvSpPr>
            <a:spLocks noGrp="1"/>
          </p:cNvSpPr>
          <p:nvPr>
            <p:ph idx="10"/>
          </p:nvPr>
        </p:nvSpPr>
        <p:spPr>
          <a:xfrm>
            <a:off x="838201" y="3505200"/>
            <a:ext cx="6248400" cy="1295400"/>
          </a:xfrm>
        </p:spPr>
        <p:txBody>
          <a:bodyPr/>
          <a:lstStyle/>
          <a:p>
            <a:r>
              <a:rPr lang="en-US" b="1" dirty="0">
                <a:latin typeface="Georgia" panose="02040502050405020303" pitchFamily="18" charset="0"/>
              </a:rPr>
              <a:t>Private Credit Monitor</a:t>
            </a:r>
          </a:p>
        </p:txBody>
      </p:sp>
      <p:sp>
        <p:nvSpPr>
          <p:cNvPr id="12" name="Content Placeholder 11">
            <a:extLst>
              <a:ext uri="{FF2B5EF4-FFF2-40B4-BE49-F238E27FC236}">
                <a16:creationId xmlns:a16="http://schemas.microsoft.com/office/drawing/2014/main" id="{93D10ACD-6DB6-9C49-959E-0CBC1FB79C1C}"/>
              </a:ext>
            </a:extLst>
          </p:cNvPr>
          <p:cNvSpPr>
            <a:spLocks noGrp="1"/>
          </p:cNvSpPr>
          <p:nvPr>
            <p:ph idx="11"/>
          </p:nvPr>
        </p:nvSpPr>
        <p:spPr>
          <a:xfrm>
            <a:off x="838201" y="5486400"/>
            <a:ext cx="6248400" cy="594688"/>
          </a:xfrm>
        </p:spPr>
        <p:txBody>
          <a:bodyPr/>
          <a:lstStyle/>
          <a:p>
            <a:r>
              <a:rPr lang="en-US" dirty="0"/>
              <a:t>August 2025</a:t>
            </a:r>
          </a:p>
        </p:txBody>
      </p:sp>
    </p:spTree>
    <p:extLst>
      <p:ext uri="{BB962C8B-B14F-4D97-AF65-F5344CB8AC3E}">
        <p14:creationId xmlns:p14="http://schemas.microsoft.com/office/powerpoint/2010/main" val="2244178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2025 LBO volume slightly ahead of last year but deal count lags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a:t>
            </a:r>
            <a:r>
              <a:rPr lang="en-US" sz="1400" dirty="0">
                <a:solidFill>
                  <a:schemeClr val="tx1"/>
                </a:solidFill>
                <a:latin typeface="Arial Narrow" panose="020B0606020202030204" pitchFamily="34" charset="0"/>
              </a:rPr>
              <a:t>c</a:t>
            </a:r>
            <a:r>
              <a:rPr lang="en-US" sz="1400" b="0" i="0" dirty="0">
                <a:solidFill>
                  <a:schemeClr val="tx1"/>
                </a:solidFill>
                <a:latin typeface="Arial Narrow" panose="020B0606020202030204" pitchFamily="34" charset="0"/>
              </a:rPr>
              <a:t>ount and estimated volume of deals financing LBOs </a:t>
            </a:r>
            <a:r>
              <a:rPr lang="en-US" sz="1400" dirty="0">
                <a:solidFill>
                  <a:schemeClr val="tx1"/>
                </a:solidFill>
                <a:latin typeface="Arial Narrow" panose="020B0606020202030204" pitchFamily="34" charset="0"/>
              </a:rPr>
              <a:t>(annual)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6949865C-D46D-4DE5-8FFE-C114A8C1FE80}"/>
              </a:ext>
            </a:extLst>
          </p:cNvPr>
          <p:cNvGraphicFramePr>
            <a:graphicFrameLocks noGrp="1"/>
          </p:cNvGraphicFramePr>
          <p:nvPr>
            <p:ph type="chart" sz="quarter" idx="10"/>
            <p:extLst>
              <p:ext uri="{D42A27DB-BD31-4B8C-83A1-F6EECF244321}">
                <p14:modId xmlns:p14="http://schemas.microsoft.com/office/powerpoint/2010/main" val="4034894680"/>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87867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Healthcare and Tech sectors account for nearly 40% of this year’s activity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a:t>
            </a:r>
            <a:r>
              <a:rPr lang="en-US" sz="1400" dirty="0">
                <a:solidFill>
                  <a:schemeClr val="tx1"/>
                </a:solidFill>
                <a:latin typeface="Arial Narrow" panose="020B0606020202030204" pitchFamily="34" charset="0"/>
              </a:rPr>
              <a:t>d</a:t>
            </a:r>
            <a:r>
              <a:rPr lang="en-US" sz="1400" b="0" i="0" dirty="0">
                <a:solidFill>
                  <a:schemeClr val="tx1"/>
                </a:solidFill>
                <a:latin typeface="Arial Narrow" panose="020B0606020202030204" pitchFamily="34" charset="0"/>
              </a:rPr>
              <a:t>irect </a:t>
            </a:r>
            <a:r>
              <a:rPr lang="en-US" sz="1400" dirty="0">
                <a:solidFill>
                  <a:schemeClr val="tx1"/>
                </a:solidFill>
                <a:latin typeface="Arial Narrow" panose="020B0606020202030204" pitchFamily="34" charset="0"/>
              </a:rPr>
              <a:t>l</a:t>
            </a:r>
            <a:r>
              <a:rPr lang="en-US" sz="1400" b="0" i="0" dirty="0">
                <a:solidFill>
                  <a:schemeClr val="tx1"/>
                </a:solidFill>
                <a:latin typeface="Arial Narrow" panose="020B0606020202030204" pitchFamily="34" charset="0"/>
              </a:rPr>
              <a:t>ending top 10 sectors – share by deal count</a:t>
            </a:r>
          </a:p>
        </p:txBody>
      </p:sp>
      <p:graphicFrame>
        <p:nvGraphicFramePr>
          <p:cNvPr id="8" name="Chart Placeholder 7">
            <a:extLst>
              <a:ext uri="{FF2B5EF4-FFF2-40B4-BE49-F238E27FC236}">
                <a16:creationId xmlns:a16="http://schemas.microsoft.com/office/drawing/2014/main" id="{2B6338AD-05CE-CDA3-04D4-F07E5D85904B}"/>
              </a:ext>
            </a:extLst>
          </p:cNvPr>
          <p:cNvGraphicFramePr>
            <a:graphicFrameLocks noGrp="1"/>
          </p:cNvGraphicFramePr>
          <p:nvPr>
            <p:ph type="chart" sz="quarter" idx="10"/>
            <p:extLst>
              <p:ext uri="{D42A27DB-BD31-4B8C-83A1-F6EECF244321}">
                <p14:modId xmlns:p14="http://schemas.microsoft.com/office/powerpoint/2010/main" val="76141386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3297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4D9026E-8EE2-39C8-8677-2ED3C4D35BFC}"/>
              </a:ext>
            </a:extLst>
          </p:cNvPr>
          <p:cNvSpPr>
            <a:spLocks noGrp="1"/>
          </p:cNvSpPr>
          <p:nvPr>
            <p:ph type="body" sz="quarter" idx="10"/>
          </p:nvPr>
        </p:nvSpPr>
        <p:spPr/>
        <p:txBody>
          <a:bodyPr/>
          <a:lstStyle/>
          <a:p>
            <a:r>
              <a:rPr lang="en-US" dirty="0">
                <a:latin typeface="Georgia" panose="02040502050405020303" pitchFamily="18" charset="0"/>
              </a:rPr>
              <a:t>Spreads</a:t>
            </a:r>
          </a:p>
        </p:txBody>
      </p:sp>
    </p:spTree>
    <p:extLst>
      <p:ext uri="{BB962C8B-B14F-4D97-AF65-F5344CB8AC3E}">
        <p14:creationId xmlns:p14="http://schemas.microsoft.com/office/powerpoint/2010/main" val="4070685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M&amp;A activity remains light; spreads tighten amid competition for paper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363200" y="6975031"/>
            <a:ext cx="3757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4690533" cy="361637"/>
          </a:xfrm>
          <a:prstGeom prst="rect">
            <a:avLst/>
          </a:prstGeom>
          <a:noFill/>
        </p:spPr>
        <p:txBody>
          <a:bodyPr wrap="square">
            <a:spAutoFit/>
          </a:bodyPr>
          <a:lstStyle/>
          <a:p>
            <a:r>
              <a:rPr lang="en-US" sz="900" dirty="0">
                <a:latin typeface="Arial Narrow" panose="020B0606020202030204" pitchFamily="34" charset="0"/>
              </a:rPr>
              <a:t>Direct lending data is based on transactions covered by LCD News, BDC filings and other public sources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spread of acquisition-related deals, PE-backed borrowers</a:t>
            </a:r>
          </a:p>
        </p:txBody>
      </p:sp>
      <p:graphicFrame>
        <p:nvGraphicFramePr>
          <p:cNvPr id="12" name="Chart Placeholder 11">
            <a:extLst>
              <a:ext uri="{FF2B5EF4-FFF2-40B4-BE49-F238E27FC236}">
                <a16:creationId xmlns:a16="http://schemas.microsoft.com/office/drawing/2014/main" id="{FB4911A1-745A-4C62-8472-429C6975E9BC}"/>
              </a:ext>
            </a:extLst>
          </p:cNvPr>
          <p:cNvGraphicFramePr>
            <a:graphicFrameLocks noGrp="1"/>
          </p:cNvGraphicFramePr>
          <p:nvPr>
            <p:ph type="chart" sz="quarter" idx="10"/>
            <p:extLst>
              <p:ext uri="{D42A27DB-BD31-4B8C-83A1-F6EECF244321}">
                <p14:modId xmlns:p14="http://schemas.microsoft.com/office/powerpoint/2010/main" val="1376322002"/>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608179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Spreads compress amid competition for quality deals, with more than 40% at &lt; 500 bps </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638636"/>
          </a:xfrm>
          <a:prstGeom prst="rect">
            <a:avLst/>
          </a:prstGeom>
          <a:noFill/>
        </p:spPr>
        <p:txBody>
          <a:bodyPr wrap="square">
            <a:spAutoFit/>
          </a:bodyPr>
          <a:lstStyle/>
          <a:p>
            <a:r>
              <a:rPr lang="en-US" sz="900" dirty="0">
                <a:latin typeface="Arial Narrow" panose="020B0606020202030204" pitchFamily="34" charset="0"/>
              </a:rPr>
              <a:t>Data reflects senior secured loans and unitranche facilities. </a:t>
            </a:r>
            <a:br>
              <a:rPr lang="en-US" sz="900" dirty="0">
                <a:latin typeface="Arial Narrow" panose="020B0606020202030204" pitchFamily="34" charset="0"/>
              </a:rPr>
            </a:br>
            <a:endParaRPr lang="en-US" sz="900" dirty="0">
              <a:latin typeface="Arial Narrow" panose="020B0606020202030204" pitchFamily="34" charset="0"/>
            </a:endParaRPr>
          </a:p>
          <a:p>
            <a:endParaRPr lang="en-US" sz="900" dirty="0">
              <a:latin typeface="Arial Narrow" panose="020B0606020202030204" pitchFamily="34" charset="0"/>
            </a:endParaRP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New-issue spread distribution of LBOs financed in direct lending market</a:t>
            </a:r>
          </a:p>
        </p:txBody>
      </p:sp>
      <p:graphicFrame>
        <p:nvGraphicFramePr>
          <p:cNvPr id="6" name="Chart Placeholder 5">
            <a:extLst>
              <a:ext uri="{FF2B5EF4-FFF2-40B4-BE49-F238E27FC236}">
                <a16:creationId xmlns:a16="http://schemas.microsoft.com/office/drawing/2014/main" id="{C54F7ED4-4B20-4E5E-A8ED-AB72E5599DB0}"/>
              </a:ext>
            </a:extLst>
          </p:cNvPr>
          <p:cNvGraphicFramePr>
            <a:graphicFrameLocks noGrp="1"/>
          </p:cNvGraphicFramePr>
          <p:nvPr>
            <p:ph type="chart" sz="quarter" idx="10"/>
            <p:extLst>
              <p:ext uri="{D42A27DB-BD31-4B8C-83A1-F6EECF244321}">
                <p14:modId xmlns:p14="http://schemas.microsoft.com/office/powerpoint/2010/main" val="1946685857"/>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477266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difference in BSL and direct lending spreads has compressed amid competition for larger deals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borrowers rated B-minus.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(B-minus borrowers) vs direct lending market</a:t>
            </a:r>
          </a:p>
        </p:txBody>
      </p:sp>
      <p:graphicFrame>
        <p:nvGraphicFramePr>
          <p:cNvPr id="4" name="Chart 3">
            <a:extLst>
              <a:ext uri="{FF2B5EF4-FFF2-40B4-BE49-F238E27FC236}">
                <a16:creationId xmlns:a16="http://schemas.microsoft.com/office/drawing/2014/main" id="{CB632DA0-0819-4333-8ACE-4ACE450EE5CE}"/>
              </a:ext>
            </a:extLst>
          </p:cNvPr>
          <p:cNvGraphicFramePr>
            <a:graphicFrameLocks/>
          </p:cNvGraphicFramePr>
          <p:nvPr>
            <p:extLst>
              <p:ext uri="{D42A27DB-BD31-4B8C-83A1-F6EECF244321}">
                <p14:modId xmlns:p14="http://schemas.microsoft.com/office/powerpoint/2010/main" val="2295431961"/>
              </p:ext>
            </p:extLst>
          </p:nvPr>
        </p:nvGraphicFramePr>
        <p:xfrm>
          <a:off x="622300" y="2771457"/>
          <a:ext cx="13398500" cy="408654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6790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LBO cost of debt contracts across both private and liquid credit markets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7205863"/>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6900334" cy="361637"/>
          </a:xfrm>
          <a:prstGeom prst="rect">
            <a:avLst/>
          </a:prstGeom>
          <a:noFill/>
        </p:spPr>
        <p:txBody>
          <a:bodyPr wrap="square">
            <a:spAutoFit/>
          </a:bodyPr>
          <a:lstStyle/>
          <a:p>
            <a:r>
              <a:rPr lang="en-US" sz="900" dirty="0">
                <a:latin typeface="Arial Narrow" panose="020B0606020202030204" pitchFamily="34" charset="0"/>
              </a:rPr>
              <a:t>Direct lending spread data reflects senior secured first-lien loans and unitranche facilities. BSL data reflects loans issued to all leveraged borrowers.</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Spread of LBOs financed in BSL (all borrowers) vs direct lending market</a:t>
            </a:r>
          </a:p>
        </p:txBody>
      </p:sp>
      <p:graphicFrame>
        <p:nvGraphicFramePr>
          <p:cNvPr id="7" name="Chart 6">
            <a:extLst>
              <a:ext uri="{FF2B5EF4-FFF2-40B4-BE49-F238E27FC236}">
                <a16:creationId xmlns:a16="http://schemas.microsoft.com/office/drawing/2014/main" id="{A76DA284-6478-4CA6-A3AC-3282A710289D}"/>
              </a:ext>
            </a:extLst>
          </p:cNvPr>
          <p:cNvGraphicFramePr>
            <a:graphicFrameLocks/>
          </p:cNvGraphicFramePr>
          <p:nvPr>
            <p:extLst>
              <p:ext uri="{D42A27DB-BD31-4B8C-83A1-F6EECF244321}">
                <p14:modId xmlns:p14="http://schemas.microsoft.com/office/powerpoint/2010/main" val="2211140932"/>
              </p:ext>
            </p:extLst>
          </p:nvPr>
        </p:nvGraphicFramePr>
        <p:xfrm>
          <a:off x="622300" y="2771457"/>
          <a:ext cx="13398500" cy="42035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43738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03F3E9A-4688-A024-6E23-6627E71C2CF5}"/>
              </a:ext>
            </a:extLst>
          </p:cNvPr>
          <p:cNvSpPr>
            <a:spLocks noGrp="1"/>
          </p:cNvSpPr>
          <p:nvPr>
            <p:ph type="body" sz="quarter" idx="10"/>
          </p:nvPr>
        </p:nvSpPr>
        <p:spPr>
          <a:xfrm>
            <a:off x="533400" y="3276600"/>
            <a:ext cx="7315200" cy="1752600"/>
          </a:xfrm>
        </p:spPr>
        <p:txBody>
          <a:bodyPr/>
          <a:lstStyle/>
          <a:p>
            <a:r>
              <a:rPr lang="en-US" dirty="0"/>
              <a:t>Broadly Syndicated vs. Direct Lending Market</a:t>
            </a:r>
          </a:p>
        </p:txBody>
      </p:sp>
    </p:spTree>
    <p:extLst>
      <p:ext uri="{BB962C8B-B14F-4D97-AF65-F5344CB8AC3E}">
        <p14:creationId xmlns:p14="http://schemas.microsoft.com/office/powerpoint/2010/main" val="1714739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LBO activity remains weaker year-over-year across both the BSL and DL markets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LBO deals financed </a:t>
            </a:r>
            <a:r>
              <a:rPr lang="en-US" sz="1400" dirty="0">
                <a:solidFill>
                  <a:schemeClr val="tx1"/>
                </a:solidFill>
                <a:latin typeface="Arial Narrow" panose="020B0606020202030204" pitchFamily="34" charset="0"/>
              </a:rPr>
              <a:t>in BSL vs direct lending market (quarterly)</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40BD2968-4DFB-4CA6-B788-D433955AB925}"/>
              </a:ext>
            </a:extLst>
          </p:cNvPr>
          <p:cNvGraphicFramePr>
            <a:graphicFrameLocks/>
          </p:cNvGraphicFramePr>
          <p:nvPr>
            <p:extLst>
              <p:ext uri="{D42A27DB-BD31-4B8C-83A1-F6EECF244321}">
                <p14:modId xmlns:p14="http://schemas.microsoft.com/office/powerpoint/2010/main" val="471629842"/>
              </p:ext>
            </p:extLst>
          </p:nvPr>
        </p:nvGraphicFramePr>
        <p:xfrm>
          <a:off x="567267" y="2769807"/>
          <a:ext cx="13453533" cy="420522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997892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As BSL and direct lending volumes converge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July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volume for LBOs financed in BSL vs direct lending market (quarterly) ($B)</a:t>
            </a:r>
          </a:p>
        </p:txBody>
      </p:sp>
      <p:graphicFrame>
        <p:nvGraphicFramePr>
          <p:cNvPr id="6" name="Chart 5">
            <a:extLst>
              <a:ext uri="{FF2B5EF4-FFF2-40B4-BE49-F238E27FC236}">
                <a16:creationId xmlns:a16="http://schemas.microsoft.com/office/drawing/2014/main" id="{66C8D667-267B-440E-A683-023A21BBF780}"/>
              </a:ext>
            </a:extLst>
          </p:cNvPr>
          <p:cNvGraphicFramePr>
            <a:graphicFrameLocks/>
          </p:cNvGraphicFramePr>
          <p:nvPr>
            <p:extLst>
              <p:ext uri="{D42A27DB-BD31-4B8C-83A1-F6EECF244321}">
                <p14:modId xmlns:p14="http://schemas.microsoft.com/office/powerpoint/2010/main" val="2962444378"/>
              </p:ext>
            </p:extLst>
          </p:nvPr>
        </p:nvGraphicFramePr>
        <p:xfrm>
          <a:off x="609600" y="2802681"/>
          <a:ext cx="13411200" cy="405531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4653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533400" y="1905000"/>
            <a:ext cx="13335000" cy="5181600"/>
          </a:xfrm>
        </p:spPr>
        <p:txBody>
          <a:bodyPr numCol="2"/>
          <a:lstStyle/>
          <a:p>
            <a:pPr marL="274320"/>
            <a:r>
              <a:rPr lang="en-US" sz="1300" b="1" dirty="0">
                <a:solidFill>
                  <a:schemeClr val="tx1"/>
                </a:solidFill>
                <a:latin typeface="Arial" panose="020B0604020202020204" pitchFamily="34" charset="0"/>
                <a:cs typeface="Arial" panose="020B0604020202020204" pitchFamily="34" charset="0"/>
              </a:rPr>
              <a:t>PE-backed direct lending volume slows, lagging 2024 pace </a:t>
            </a:r>
            <a:r>
              <a:rPr lang="en-US" sz="1300" dirty="0">
                <a:solidFill>
                  <a:schemeClr val="tx1"/>
                </a:solidFill>
                <a:cs typeface="Arial" panose="020B0604020202020204" pitchFamily="34" charset="0"/>
              </a:rPr>
              <a:t>–</a:t>
            </a:r>
            <a:r>
              <a:rPr lang="en-US" sz="1300" b="1" dirty="0">
                <a:solidFill>
                  <a:schemeClr val="tx1"/>
                </a:solidFill>
                <a:latin typeface="Arial" panose="020B0604020202020204" pitchFamily="34" charset="0"/>
                <a:cs typeface="Arial" panose="020B0604020202020204" pitchFamily="34" charset="0"/>
              </a:rPr>
              <a:t> </a:t>
            </a:r>
            <a:r>
              <a:rPr lang="en-US" sz="1300" dirty="0">
                <a:solidFill>
                  <a:schemeClr val="tx1"/>
                </a:solidFill>
                <a:latin typeface="Arial" panose="020B0604020202020204" pitchFamily="34" charset="0"/>
                <a:cs typeface="Arial" panose="020B0604020202020204" pitchFamily="34" charset="0"/>
              </a:rPr>
              <a:t>Direct lending activity tied to private equity continues to trail 2024. As of Aug. 31, both deal count and volume is down 24% year-over-year. While the first half of the year saw a handful of large buyouts that helped prop up overall volume, August was notably quieter on the megadeal front, despite increased optimism from market participants about deal activity. LCD did not track any loans over $1 billion to finance a buyout last month.</a:t>
            </a:r>
          </a:p>
          <a:p>
            <a:pPr marL="274320"/>
            <a:r>
              <a:rPr lang="en-US" sz="1300" b="1" dirty="0">
                <a:solidFill>
                  <a:schemeClr val="tx1"/>
                </a:solidFill>
                <a:cs typeface="Arial" panose="020B0604020202020204" pitchFamily="34" charset="0"/>
              </a:rPr>
              <a:t>Sponsors turn to recaps as exits stall </a:t>
            </a:r>
            <a:r>
              <a:rPr lang="en-US" sz="1300" dirty="0">
                <a:solidFill>
                  <a:schemeClr val="tx1"/>
                </a:solidFill>
                <a:cs typeface="Arial" panose="020B0604020202020204" pitchFamily="34" charset="0"/>
              </a:rPr>
              <a:t>– Refinancing and recapitalizations accounted for 23% of PE-backed deals in the past three months—down from 31% in Q2, but still above the 2024 average. Notably, the two largest loans tracked in August were recap or refi-driven: Flexera raised $2.705 billion in covenant-lite </a:t>
            </a:r>
            <a:r>
              <a:rPr lang="en-US" sz="1300" dirty="0" err="1">
                <a:solidFill>
                  <a:schemeClr val="tx1"/>
                </a:solidFill>
                <a:cs typeface="Arial" panose="020B0604020202020204" pitchFamily="34" charset="0"/>
              </a:rPr>
              <a:t>unitranche</a:t>
            </a:r>
            <a:r>
              <a:rPr lang="en-US" sz="1300" dirty="0">
                <a:solidFill>
                  <a:schemeClr val="tx1"/>
                </a:solidFill>
                <a:cs typeface="Arial" panose="020B0604020202020204" pitchFamily="34" charset="0"/>
              </a:rPr>
              <a:t> loans to finance a dividend and a refinancing, while DigiCert secured $2.4 billion in private credit loans to refinance part of its syndicated debt. This trend highlights sponsors’ ongoing reliance on alternative avenues for capital returns, as limited liquidity and persistent valuation uncertainty continues to stymie traditional PE exits.</a:t>
            </a:r>
            <a:endParaRPr lang="en-US" sz="1300" b="1" dirty="0">
              <a:solidFill>
                <a:schemeClr val="tx1"/>
              </a:solidFill>
              <a:highlight>
                <a:srgbClr val="00FFFF"/>
              </a:highlight>
              <a:cs typeface="Arial" panose="020B0604020202020204" pitchFamily="34" charset="0"/>
            </a:endParaRPr>
          </a:p>
          <a:p>
            <a:pPr marL="274320"/>
            <a:r>
              <a:rPr lang="en-US" sz="1300" b="1" dirty="0">
                <a:solidFill>
                  <a:schemeClr val="tx1"/>
                </a:solidFill>
                <a:cs typeface="Arial" panose="020B0604020202020204" pitchFamily="34" charset="0"/>
              </a:rPr>
              <a:t>Battle for large deals </a:t>
            </a:r>
            <a:r>
              <a:rPr lang="en-US" sz="1300" dirty="0">
                <a:solidFill>
                  <a:schemeClr val="tx1"/>
                </a:solidFill>
                <a:cs typeface="Arial" panose="020B0604020202020204" pitchFamily="34" charset="0"/>
              </a:rPr>
              <a:t>– Private credit and the broadly syndicated loan market remain in heated competition for deals, with the BSL market gaining the </a:t>
            </a:r>
            <a:r>
              <a:rPr lang="en-US" sz="1300" dirty="0" err="1">
                <a:solidFill>
                  <a:schemeClr val="tx1"/>
                </a:solidFill>
                <a:cs typeface="Arial" panose="020B0604020202020204" pitchFamily="34" charset="0"/>
              </a:rPr>
              <a:t>upperhand</a:t>
            </a:r>
            <a:r>
              <a:rPr lang="en-US" sz="1300" dirty="0">
                <a:solidFill>
                  <a:schemeClr val="tx1"/>
                </a:solidFill>
                <a:cs typeface="Arial" panose="020B0604020202020204" pitchFamily="34" charset="0"/>
              </a:rPr>
              <a:t> so far this year. Borrowers have been drawn to historically tight spreads and favorable technical conditions in the syndicated loan market. In the year to Aug. 31, two dozen issuers refinanced direct loans into broadly syndicated facilities, removing approximately $24 billion from private credit portfolios, up from $19 billion at this point last year. A significant share of this volume stemmed from four large deals: Finastra, KnowBe4, Alera and </a:t>
            </a:r>
            <a:r>
              <a:rPr lang="en-US" sz="1300" dirty="0" err="1">
                <a:solidFill>
                  <a:schemeClr val="tx1"/>
                </a:solidFill>
                <a:cs typeface="Arial" panose="020B0604020202020204" pitchFamily="34" charset="0"/>
              </a:rPr>
              <a:t>Trucordia</a:t>
            </a:r>
            <a:r>
              <a:rPr lang="en-US" sz="1300" dirty="0">
                <a:solidFill>
                  <a:schemeClr val="tx1"/>
                </a:solidFill>
                <a:cs typeface="Arial" panose="020B0604020202020204" pitchFamily="34" charset="0"/>
              </a:rPr>
              <a:t>. That said, deal flow between the two markets is not entirely one-directional. At least 18 borrowers have moved in the opposite direction this year, refinancing roughly $18 billion of existing syndicated debt into direct lending financing.</a:t>
            </a:r>
          </a:p>
          <a:p>
            <a:pPr marL="274320"/>
            <a:r>
              <a:rPr lang="en-US" sz="1300" b="1" dirty="0">
                <a:solidFill>
                  <a:schemeClr val="tx1"/>
                </a:solidFill>
                <a:cs typeface="Arial" panose="020B0604020202020204" pitchFamily="34" charset="0"/>
              </a:rPr>
              <a:t>Spread tightening accelerates across BDC portfolios</a:t>
            </a:r>
            <a:r>
              <a:rPr lang="en-US" sz="1300" dirty="0">
                <a:solidFill>
                  <a:schemeClr val="tx1"/>
                </a:solidFill>
                <a:cs typeface="Arial" panose="020B0604020202020204" pitchFamily="34" charset="0"/>
              </a:rPr>
              <a:t> – A recurring theme across 2Q25 BDC earnings calls has been continued spread tightening, driven by intensifying competition from traditional bank lenders for larger deals and lackluster buyout deal flow. This dynamic has pressured private credit providers to reduce pricing in order to remain competitive. Supporting this trend, LCD data shows that 33.5% of BDCs portfolio holdings as of 2Q25 have priced below S+500, up from 17% a year ago. At the same time, the share of investments in the S+600 or higher bucket shrank to 24% from 44% last June.</a:t>
            </a:r>
          </a:p>
          <a:p>
            <a:pPr marL="274320"/>
            <a:r>
              <a:rPr lang="en-US" sz="1300" b="1" dirty="0">
                <a:solidFill>
                  <a:schemeClr val="tx1"/>
                </a:solidFill>
                <a:cs typeface="Arial" panose="020B0604020202020204" pitchFamily="34" charset="0"/>
              </a:rPr>
              <a:t>PIK interest income surpasses $1B for top 15 BDCs</a:t>
            </a:r>
            <a:r>
              <a:rPr lang="en-US" sz="1300" dirty="0">
                <a:solidFill>
                  <a:schemeClr val="tx1"/>
                </a:solidFill>
                <a:cs typeface="Arial" panose="020B0604020202020204" pitchFamily="34" charset="0"/>
              </a:rPr>
              <a:t> – Payment-in-kind (PIK) interest income for the top 15 exchange-traded BDCs increased by 20% in the year to March 31, 2025, to $1 billion, as borrowers, squeezed by stubbornly high interest rates and inflation, increasingly opt to conserve cash by paying interest with more debt. More on this here: https://content.pitchbook.com/share/quick-link/profile/8d8692de-cae5-498b-8902-0ffb4cfb8bbd?hash=9047ced4af614473582bf41ba35f50c9a306b930044ce0f768b7462e77b9228d</a:t>
            </a:r>
          </a:p>
        </p:txBody>
      </p:sp>
    </p:spTree>
    <p:extLst>
      <p:ext uri="{BB962C8B-B14F-4D97-AF65-F5344CB8AC3E}">
        <p14:creationId xmlns:p14="http://schemas.microsoft.com/office/powerpoint/2010/main" val="2345898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Renewed opportunistic dealmaking is driving momentum in BSL-sponsored transactions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sponsor-backed deals financed </a:t>
            </a:r>
            <a:r>
              <a:rPr lang="en-US" sz="1400" dirty="0">
                <a:solidFill>
                  <a:schemeClr val="tx1"/>
                </a:solidFill>
                <a:latin typeface="Arial Narrow" panose="020B0606020202030204" pitchFamily="34" charset="0"/>
              </a:rPr>
              <a:t>in BSL vs direct lending market (quarterly) </a:t>
            </a:r>
            <a:endParaRPr lang="en-US" sz="1400" b="0" i="0" dirty="0">
              <a:solidFill>
                <a:schemeClr val="tx1"/>
              </a:solidFill>
              <a:latin typeface="Arial Narrow" panose="020B0606020202030204" pitchFamily="34" charset="0"/>
            </a:endParaRPr>
          </a:p>
        </p:txBody>
      </p:sp>
      <p:graphicFrame>
        <p:nvGraphicFramePr>
          <p:cNvPr id="2" name="Chart 1">
            <a:extLst>
              <a:ext uri="{FF2B5EF4-FFF2-40B4-BE49-F238E27FC236}">
                <a16:creationId xmlns:a16="http://schemas.microsoft.com/office/drawing/2014/main" id="{288692BD-4A67-4272-8EE9-28C507F34893}"/>
              </a:ext>
            </a:extLst>
          </p:cNvPr>
          <p:cNvGraphicFramePr>
            <a:graphicFrameLocks/>
          </p:cNvGraphicFramePr>
          <p:nvPr>
            <p:extLst>
              <p:ext uri="{D42A27DB-BD31-4B8C-83A1-F6EECF244321}">
                <p14:modId xmlns:p14="http://schemas.microsoft.com/office/powerpoint/2010/main" val="132298529"/>
              </p:ext>
            </p:extLst>
          </p:nvPr>
        </p:nvGraphicFramePr>
        <p:xfrm>
          <a:off x="543821" y="2780406"/>
          <a:ext cx="13476979" cy="407759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184126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A wave of refinancings and dividend recaps has propelled BSL volume higher in recent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New-issue sponsor-backed volume for loans financed in BSL vs private credit market (quarterly) ($B)</a:t>
            </a:r>
          </a:p>
        </p:txBody>
      </p:sp>
      <p:graphicFrame>
        <p:nvGraphicFramePr>
          <p:cNvPr id="2" name="Chart 1">
            <a:extLst>
              <a:ext uri="{FF2B5EF4-FFF2-40B4-BE49-F238E27FC236}">
                <a16:creationId xmlns:a16="http://schemas.microsoft.com/office/drawing/2014/main" id="{6EB0F098-9A00-473A-A3DA-8D17D63B5C20}"/>
              </a:ext>
            </a:extLst>
          </p:cNvPr>
          <p:cNvGraphicFramePr>
            <a:graphicFrameLocks/>
          </p:cNvGraphicFramePr>
          <p:nvPr>
            <p:extLst>
              <p:ext uri="{D42A27DB-BD31-4B8C-83A1-F6EECF244321}">
                <p14:modId xmlns:p14="http://schemas.microsoft.com/office/powerpoint/2010/main" val="425265520"/>
              </p:ext>
            </p:extLst>
          </p:nvPr>
        </p:nvGraphicFramePr>
        <p:xfrm>
          <a:off x="622300" y="2819399"/>
          <a:ext cx="13398500" cy="415563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137544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DC3D6E-79AD-574B-361E-273723BCC198}"/>
              </a:ext>
            </a:extLst>
          </p:cNvPr>
          <p:cNvSpPr>
            <a:spLocks noGrp="1"/>
          </p:cNvSpPr>
          <p:nvPr>
            <p:ph type="body" sz="quarter" idx="10"/>
          </p:nvPr>
        </p:nvSpPr>
        <p:spPr>
          <a:xfrm>
            <a:off x="544286" y="3276600"/>
            <a:ext cx="7315200" cy="2362200"/>
          </a:xfrm>
        </p:spPr>
        <p:txBody>
          <a:bodyPr/>
          <a:lstStyle/>
          <a:p>
            <a:r>
              <a:rPr lang="en-US" dirty="0">
                <a:latin typeface="Georgia" panose="02040502050405020303" pitchFamily="18" charset="0"/>
              </a:rPr>
              <a:t>Business Development Companies (BDCs)</a:t>
            </a:r>
          </a:p>
        </p:txBody>
      </p:sp>
    </p:spTree>
    <p:extLst>
      <p:ext uri="{BB962C8B-B14F-4D97-AF65-F5344CB8AC3E}">
        <p14:creationId xmlns:p14="http://schemas.microsoft.com/office/powerpoint/2010/main" val="25424449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BDC portfolios signal further spread compression</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June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BDC holdings spread distribution ranges (bps) by share of portfolio, based on count</a:t>
            </a:r>
          </a:p>
        </p:txBody>
      </p:sp>
      <p:graphicFrame>
        <p:nvGraphicFramePr>
          <p:cNvPr id="5" name="Chart Placeholder 4">
            <a:extLst>
              <a:ext uri="{FF2B5EF4-FFF2-40B4-BE49-F238E27FC236}">
                <a16:creationId xmlns:a16="http://schemas.microsoft.com/office/drawing/2014/main" id="{F9D8F872-053D-4FA1-80DB-DD4691DE59D1}"/>
              </a:ext>
            </a:extLst>
          </p:cNvPr>
          <p:cNvGraphicFramePr>
            <a:graphicFrameLocks noGrp="1"/>
          </p:cNvGraphicFramePr>
          <p:nvPr>
            <p:ph type="chart" sz="quarter" idx="10"/>
            <p:extLst>
              <p:ext uri="{D42A27DB-BD31-4B8C-83A1-F6EECF244321}">
                <p14:modId xmlns:p14="http://schemas.microsoft.com/office/powerpoint/2010/main" val="237257126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92667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share of unitranche facilities with spreads under S+500 rises slightly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March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sz="1400" dirty="0">
                <a:solidFill>
                  <a:schemeClr val="tx1"/>
                </a:solidFill>
                <a:latin typeface="Arial Narrow" panose="020B0606020202030204" pitchFamily="34" charset="0"/>
              </a:rPr>
              <a:t>Spread range (bps) for unitranche loans held by BDCs, based on count</a:t>
            </a:r>
          </a:p>
        </p:txBody>
      </p:sp>
      <p:graphicFrame>
        <p:nvGraphicFramePr>
          <p:cNvPr id="6" name="Chart Placeholder 5">
            <a:extLst>
              <a:ext uri="{FF2B5EF4-FFF2-40B4-BE49-F238E27FC236}">
                <a16:creationId xmlns:a16="http://schemas.microsoft.com/office/drawing/2014/main" id="{63BED314-6550-40FD-A63B-C8B67813AD26}"/>
              </a:ext>
            </a:extLst>
          </p:cNvPr>
          <p:cNvGraphicFramePr>
            <a:graphicFrameLocks noGrp="1"/>
          </p:cNvGraphicFramePr>
          <p:nvPr>
            <p:ph type="chart" sz="quarter" idx="10"/>
            <p:extLst>
              <p:ext uri="{D42A27DB-BD31-4B8C-83A1-F6EECF244321}">
                <p14:modId xmlns:p14="http://schemas.microsoft.com/office/powerpoint/2010/main" val="789241015"/>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918009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Spreads for first-lien loans compressed, retreating from previous highs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Source: PitchBook | LCD  •  Geography: US  •  *As of June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Arial Narrow" panose="020B0606020202030204" pitchFamily="34" charset="0"/>
                <a:ea typeface="+mn-ea"/>
                <a:cs typeface="+mn-cs"/>
              </a:rPr>
              <a:t>Spread range (bps) for senior secured first-lien term loans held by BDCs</a:t>
            </a:r>
          </a:p>
        </p:txBody>
      </p:sp>
      <p:graphicFrame>
        <p:nvGraphicFramePr>
          <p:cNvPr id="5" name="Chart Placeholder 4">
            <a:extLst>
              <a:ext uri="{FF2B5EF4-FFF2-40B4-BE49-F238E27FC236}">
                <a16:creationId xmlns:a16="http://schemas.microsoft.com/office/drawing/2014/main" id="{3FC97E58-1CC1-4433-B4F7-C345DB21F353}"/>
              </a:ext>
            </a:extLst>
          </p:cNvPr>
          <p:cNvGraphicFramePr>
            <a:graphicFrameLocks noGrp="1"/>
          </p:cNvGraphicFramePr>
          <p:nvPr>
            <p:ph type="chart" sz="quarter" idx="10"/>
            <p:extLst>
              <p:ext uri="{D42A27DB-BD31-4B8C-83A1-F6EECF244321}">
                <p14:modId xmlns:p14="http://schemas.microsoft.com/office/powerpoint/2010/main" val="3317482589"/>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611074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Commercial Services and Software lead among BDC holdings by sector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June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BDC holdings by sector (%)</a:t>
            </a:r>
          </a:p>
        </p:txBody>
      </p:sp>
      <p:graphicFrame>
        <p:nvGraphicFramePr>
          <p:cNvPr id="6" name="Chart Placeholder 5">
            <a:extLst>
              <a:ext uri="{FF2B5EF4-FFF2-40B4-BE49-F238E27FC236}">
                <a16:creationId xmlns:a16="http://schemas.microsoft.com/office/drawing/2014/main" id="{B20CEB99-FD88-489E-ADD7-EC6146099076}"/>
              </a:ext>
            </a:extLst>
          </p:cNvPr>
          <p:cNvGraphicFramePr>
            <a:graphicFrameLocks noGrp="1"/>
          </p:cNvGraphicFramePr>
          <p:nvPr>
            <p:ph type="chart" sz="quarter" idx="10"/>
            <p:extLst>
              <p:ext uri="{D42A27DB-BD31-4B8C-83A1-F6EECF244321}">
                <p14:modId xmlns:p14="http://schemas.microsoft.com/office/powerpoint/2010/main" val="4064110239"/>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185418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AA9C99D-FAFD-99BA-7F29-A6D3D8F4197F}"/>
              </a:ext>
            </a:extLst>
          </p:cNvPr>
          <p:cNvSpPr>
            <a:spLocks noGrp="1"/>
          </p:cNvSpPr>
          <p:nvPr>
            <p:ph type="body" sz="quarter" idx="10"/>
          </p:nvPr>
        </p:nvSpPr>
        <p:spPr>
          <a:xfrm>
            <a:off x="533400" y="3048000"/>
            <a:ext cx="7848600" cy="2362200"/>
          </a:xfrm>
        </p:spPr>
        <p:txBody>
          <a:bodyPr/>
          <a:lstStyle/>
          <a:p>
            <a:r>
              <a:rPr lang="en-US" dirty="0">
                <a:latin typeface="Georgia" panose="02040502050405020303" pitchFamily="18" charset="0"/>
              </a:rPr>
              <a:t>Direct Lending AUM, Private Debt Capital Raised, &amp; CLO Issuance</a:t>
            </a:r>
          </a:p>
        </p:txBody>
      </p:sp>
    </p:spTree>
    <p:extLst>
      <p:ext uri="{BB962C8B-B14F-4D97-AF65-F5344CB8AC3E}">
        <p14:creationId xmlns:p14="http://schemas.microsoft.com/office/powerpoint/2010/main" val="31366912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Direct lending AUM rises steadily</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Dec. 31, 2024</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direct lending AUM ($B)</a:t>
            </a:r>
          </a:p>
        </p:txBody>
      </p:sp>
      <p:graphicFrame>
        <p:nvGraphicFramePr>
          <p:cNvPr id="9" name="Chart Placeholder 8">
            <a:extLst>
              <a:ext uri="{FF2B5EF4-FFF2-40B4-BE49-F238E27FC236}">
                <a16:creationId xmlns:a16="http://schemas.microsoft.com/office/drawing/2014/main" id="{046B1BDA-0D8E-423F-828D-BC8BFFE5EDAA}"/>
              </a:ext>
            </a:extLst>
          </p:cNvPr>
          <p:cNvGraphicFramePr>
            <a:graphicFrameLocks noGrp="1"/>
          </p:cNvGraphicFramePr>
          <p:nvPr>
            <p:ph type="chart" sz="quarter" idx="10"/>
            <p:extLst>
              <p:ext uri="{D42A27DB-BD31-4B8C-83A1-F6EECF244321}">
                <p14:modId xmlns:p14="http://schemas.microsoft.com/office/powerpoint/2010/main" val="3607551604"/>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42126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Private debt fundraising is slightly off last year’s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10058400" y="6975031"/>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Geography: US  •  *As of June 30,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private debt capital raised by type ($B)</a:t>
            </a:r>
          </a:p>
        </p:txBody>
      </p:sp>
      <p:graphicFrame>
        <p:nvGraphicFramePr>
          <p:cNvPr id="5" name="Chart Placeholder 4">
            <a:extLst>
              <a:ext uri="{FF2B5EF4-FFF2-40B4-BE49-F238E27FC236}">
                <a16:creationId xmlns:a16="http://schemas.microsoft.com/office/drawing/2014/main" id="{68A39288-E61D-482D-9720-7DC203AEDF51}"/>
              </a:ext>
            </a:extLst>
          </p:cNvPr>
          <p:cNvGraphicFramePr>
            <a:graphicFrameLocks noGrp="1"/>
          </p:cNvGraphicFramePr>
          <p:nvPr>
            <p:ph type="chart" sz="quarter" idx="10"/>
            <p:extLst>
              <p:ext uri="{D42A27DB-BD31-4B8C-83A1-F6EECF244321}">
                <p14:modId xmlns:p14="http://schemas.microsoft.com/office/powerpoint/2010/main" val="1582236722"/>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92176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144F105-3B27-F0CA-676B-3DC064022D71}"/>
              </a:ext>
            </a:extLst>
          </p:cNvPr>
          <p:cNvSpPr>
            <a:spLocks noGrp="1"/>
          </p:cNvSpPr>
          <p:nvPr>
            <p:ph type="body" sz="quarter" idx="10"/>
          </p:nvPr>
        </p:nvSpPr>
        <p:spPr>
          <a:xfrm>
            <a:off x="533400" y="3352800"/>
            <a:ext cx="7315200" cy="1447800"/>
          </a:xfrm>
        </p:spPr>
        <p:txBody>
          <a:bodyPr/>
          <a:lstStyle/>
          <a:p>
            <a:r>
              <a:rPr lang="en-US" dirty="0">
                <a:latin typeface="Georgia" panose="02040502050405020303" pitchFamily="18" charset="0"/>
              </a:rPr>
              <a:t>Direct Lending Volume &amp; Counts</a:t>
            </a:r>
          </a:p>
        </p:txBody>
      </p:sp>
    </p:spTree>
    <p:extLst>
      <p:ext uri="{BB962C8B-B14F-4D97-AF65-F5344CB8AC3E}">
        <p14:creationId xmlns:p14="http://schemas.microsoft.com/office/powerpoint/2010/main" val="2231772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Issuance of middle market and private credit CLOs hover close to record levels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29800" y="6975031"/>
            <a:ext cx="42908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US middle market/private credit CLO issuance ($B)</a:t>
            </a:r>
          </a:p>
        </p:txBody>
      </p:sp>
      <p:graphicFrame>
        <p:nvGraphicFramePr>
          <p:cNvPr id="6" name="Chart 5">
            <a:extLst>
              <a:ext uri="{FF2B5EF4-FFF2-40B4-BE49-F238E27FC236}">
                <a16:creationId xmlns:a16="http://schemas.microsoft.com/office/drawing/2014/main" id="{1525D92E-383A-4F1B-BE66-AE2444799B33}"/>
              </a:ext>
            </a:extLst>
          </p:cNvPr>
          <p:cNvGraphicFramePr>
            <a:graphicFrameLocks/>
          </p:cNvGraphicFramePr>
          <p:nvPr>
            <p:extLst>
              <p:ext uri="{D42A27DB-BD31-4B8C-83A1-F6EECF244321}">
                <p14:modId xmlns:p14="http://schemas.microsoft.com/office/powerpoint/2010/main" val="3301027881"/>
              </p:ext>
            </p:extLst>
          </p:nvPr>
        </p:nvGraphicFramePr>
        <p:xfrm>
          <a:off x="609600" y="2895599"/>
          <a:ext cx="13411200"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19455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BE387FC-BDF4-5A46-18AD-CC95041F9E51}"/>
              </a:ext>
            </a:extLst>
          </p:cNvPr>
          <p:cNvSpPr>
            <a:spLocks noGrp="1"/>
          </p:cNvSpPr>
          <p:nvPr>
            <p:ph type="body" sz="quarter" idx="10"/>
          </p:nvPr>
        </p:nvSpPr>
        <p:spPr>
          <a:xfrm>
            <a:off x="533400" y="3200400"/>
            <a:ext cx="7315200" cy="2743200"/>
          </a:xfrm>
        </p:spPr>
        <p:txBody>
          <a:bodyPr/>
          <a:lstStyle/>
          <a:p>
            <a:r>
              <a:rPr lang="en-US" dirty="0"/>
              <a:t>BSL &amp; Direct Lending Takeouts</a:t>
            </a:r>
            <a:endParaRPr lang="en-US" dirty="0">
              <a:latin typeface="Georgia" panose="02040502050405020303" pitchFamily="18" charset="0"/>
            </a:endParaRPr>
          </a:p>
        </p:txBody>
      </p:sp>
    </p:spTree>
    <p:extLst>
      <p:ext uri="{BB962C8B-B14F-4D97-AF65-F5344CB8AC3E}">
        <p14:creationId xmlns:p14="http://schemas.microsoft.com/office/powerpoint/2010/main" val="1100659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Finastra and a string of sizable transactions helped the BSL market reclaim $24B from direct lenders so far this year</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Historical data is subject to revisions as LCD collects additional information.</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Syndicated loans and direct lending takeouts ($B)</a:t>
            </a:r>
          </a:p>
        </p:txBody>
      </p:sp>
      <p:graphicFrame>
        <p:nvGraphicFramePr>
          <p:cNvPr id="4" name="Chart Placeholder 3">
            <a:extLst>
              <a:ext uri="{FF2B5EF4-FFF2-40B4-BE49-F238E27FC236}">
                <a16:creationId xmlns:a16="http://schemas.microsoft.com/office/drawing/2014/main" id="{A43ACB17-E374-489A-AA36-A3CA98B675AA}"/>
              </a:ext>
            </a:extLst>
          </p:cNvPr>
          <p:cNvGraphicFramePr>
            <a:graphicFrameLocks noGrp="1"/>
          </p:cNvGraphicFramePr>
          <p:nvPr>
            <p:ph type="chart" sz="quarter" idx="10"/>
            <p:extLst>
              <p:ext uri="{D42A27DB-BD31-4B8C-83A1-F6EECF244321}">
                <p14:modId xmlns:p14="http://schemas.microsoft.com/office/powerpoint/2010/main" val="955472645"/>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53153556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Borrowers refinancing their direct lending deals in the broadly syndicated markets find attractive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882397" y="687307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Last ten syndicated term loans that refinance debt provided by direct lenders</a:t>
            </a:r>
          </a:p>
        </p:txBody>
      </p:sp>
      <p:pic>
        <p:nvPicPr>
          <p:cNvPr id="4" name="Picture 3">
            <a:extLst>
              <a:ext uri="{FF2B5EF4-FFF2-40B4-BE49-F238E27FC236}">
                <a16:creationId xmlns:a16="http://schemas.microsoft.com/office/drawing/2014/main" id="{D155F210-BF95-2543-A363-DB5C4F1B2B21}"/>
              </a:ext>
            </a:extLst>
          </p:cNvPr>
          <p:cNvPicPr>
            <a:picLocks noChangeAspect="1"/>
          </p:cNvPicPr>
          <p:nvPr/>
        </p:nvPicPr>
        <p:blipFill>
          <a:blip r:embed="rId3"/>
          <a:stretch>
            <a:fillRect/>
          </a:stretch>
        </p:blipFill>
        <p:spPr>
          <a:xfrm>
            <a:off x="567266" y="2743200"/>
            <a:ext cx="13398500" cy="4129872"/>
          </a:xfrm>
          <a:prstGeom prst="rect">
            <a:avLst/>
          </a:prstGeom>
        </p:spPr>
      </p:pic>
    </p:spTree>
    <p:extLst>
      <p:ext uri="{BB962C8B-B14F-4D97-AF65-F5344CB8AC3E}">
        <p14:creationId xmlns:p14="http://schemas.microsoft.com/office/powerpoint/2010/main" val="33475252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…while those leaving the BSL space find flexibility, certainty of execution and other benefits, competitive pricing</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45898" y="6988487"/>
            <a:ext cx="40622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6" y="7266057"/>
            <a:ext cx="3928533" cy="361637"/>
          </a:xfrm>
          <a:prstGeom prst="rect">
            <a:avLst/>
          </a:prstGeom>
          <a:noFill/>
        </p:spPr>
        <p:txBody>
          <a:bodyPr wrap="square">
            <a:spAutoFit/>
          </a:bodyPr>
          <a:lstStyle/>
          <a:p>
            <a:r>
              <a:rPr lang="en-US" sz="850" dirty="0">
                <a:solidFill>
                  <a:schemeClr val="accent3"/>
                </a:solidFill>
                <a:latin typeface="Arial" panose="020B0604020202020204" pitchFamily="34" charset="0"/>
              </a:rPr>
              <a:t> </a:t>
            </a:r>
            <a:r>
              <a:rPr lang="en-US" sz="900" dirty="0">
                <a:latin typeface="Arial Narrow" panose="020B0606020202030204" pitchFamily="34" charset="0"/>
              </a:rPr>
              <a:t>Table is based on LCD News reporting.</a:t>
            </a:r>
          </a:p>
          <a:p>
            <a:pPr lvl="0"/>
            <a:endParaRPr lang="en-US" sz="850" dirty="0">
              <a:solidFill>
                <a:schemeClr val="accent3"/>
              </a:solidFill>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Most recent direct lending deals refinancing broadly syndicated term loans</a:t>
            </a:r>
          </a:p>
        </p:txBody>
      </p:sp>
      <p:pic>
        <p:nvPicPr>
          <p:cNvPr id="4" name="Picture 3">
            <a:extLst>
              <a:ext uri="{FF2B5EF4-FFF2-40B4-BE49-F238E27FC236}">
                <a16:creationId xmlns:a16="http://schemas.microsoft.com/office/drawing/2014/main" id="{A77207BE-54AD-E4F8-F1CE-00E4BB3EB05D}"/>
              </a:ext>
            </a:extLst>
          </p:cNvPr>
          <p:cNvPicPr>
            <a:picLocks noChangeAspect="1"/>
          </p:cNvPicPr>
          <p:nvPr/>
        </p:nvPicPr>
        <p:blipFill>
          <a:blip r:embed="rId3"/>
          <a:stretch>
            <a:fillRect/>
          </a:stretch>
        </p:blipFill>
        <p:spPr>
          <a:xfrm>
            <a:off x="609600" y="2895600"/>
            <a:ext cx="13398500" cy="3804514"/>
          </a:xfrm>
          <a:prstGeom prst="rect">
            <a:avLst/>
          </a:prstGeom>
        </p:spPr>
      </p:pic>
    </p:spTree>
    <p:extLst>
      <p:ext uri="{BB962C8B-B14F-4D97-AF65-F5344CB8AC3E}">
        <p14:creationId xmlns:p14="http://schemas.microsoft.com/office/powerpoint/2010/main" val="12778020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201A163-9548-9DF2-726C-4F7AE84F00DE}"/>
              </a:ext>
            </a:extLst>
          </p:cNvPr>
          <p:cNvSpPr>
            <a:spLocks noGrp="1"/>
          </p:cNvSpPr>
          <p:nvPr>
            <p:ph type="body" sz="quarter" idx="10"/>
          </p:nvPr>
        </p:nvSpPr>
        <p:spPr/>
        <p:txBody>
          <a:bodyPr/>
          <a:lstStyle/>
          <a:p>
            <a:r>
              <a:rPr lang="en-US" dirty="0">
                <a:latin typeface="Georgia" panose="02040502050405020303" pitchFamily="18" charset="0"/>
              </a:rPr>
              <a:t>Methodology</a:t>
            </a:r>
          </a:p>
        </p:txBody>
      </p:sp>
    </p:spTree>
    <p:extLst>
      <p:ext uri="{BB962C8B-B14F-4D97-AF65-F5344CB8AC3E}">
        <p14:creationId xmlns:p14="http://schemas.microsoft.com/office/powerpoint/2010/main" val="2716923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29DDB1D-D98A-8844-BEF6-43408D3BD012}"/>
              </a:ext>
            </a:extLst>
          </p:cNvPr>
          <p:cNvSpPr>
            <a:spLocks noGrp="1"/>
          </p:cNvSpPr>
          <p:nvPr>
            <p:ph idx="1"/>
          </p:nvPr>
        </p:nvSpPr>
        <p:spPr>
          <a:xfrm>
            <a:off x="609600" y="2057400"/>
            <a:ext cx="13335000" cy="5029200"/>
          </a:xfrm>
        </p:spPr>
        <p:txBody>
          <a:bodyPr numCol="2" spcCol="228600"/>
          <a:lstStyle/>
          <a:p>
            <a:pPr marL="0" indent="0">
              <a:buNone/>
            </a:pPr>
            <a:r>
              <a:rPr lang="en-US" sz="1400" b="1" u="sng" dirty="0">
                <a:solidFill>
                  <a:schemeClr val="tx1"/>
                </a:solidFill>
              </a:rPr>
              <a:t>Data composition: </a:t>
            </a:r>
          </a:p>
          <a:p>
            <a:r>
              <a:rPr lang="en-US" sz="1300" dirty="0">
                <a:solidFill>
                  <a:schemeClr val="tx1"/>
                </a:solidFill>
              </a:rPr>
              <a:t>Unless otherwise noted, data reflects new-issue direct lending transactions as tracked by PitchBook LCD. Except for BDC analysis, charts reflect new transactions in the US direct lending market, including both private-equity-backed borrowers and non-backed borrowers, as covered by LCD News. </a:t>
            </a:r>
          </a:p>
          <a:p>
            <a:r>
              <a:rPr lang="en-US" sz="1300" dirty="0">
                <a:solidFill>
                  <a:schemeClr val="tx1"/>
                </a:solidFill>
              </a:rPr>
              <a:t>We define direct lending as directly originated loans to corporate borrowers that are not broadly syndicated. These borrowers are typically unrated and tend to be small to midsized companies. However, in recent years, larger borrowers have also issued this type of financing. This type of financing is typically provided by a non-bank lender, or a small “club,” or group, of lenders. These loans are generally not tradeable as broadly syndicated loans are. Lenders usually provide the financing with the intention of holding the debt to maturity.</a:t>
            </a:r>
          </a:p>
          <a:p>
            <a:r>
              <a:rPr lang="en-US" sz="1300" dirty="0">
                <a:solidFill>
                  <a:schemeClr val="tx1"/>
                </a:solidFill>
              </a:rPr>
              <a:t>BDC analysis is based on quarterly filings of over 100 BDC portfolios as tracked by PitchBook LCD. </a:t>
            </a:r>
          </a:p>
          <a:p>
            <a:r>
              <a:rPr lang="en-US" sz="1300" dirty="0">
                <a:solidFill>
                  <a:schemeClr val="tx1"/>
                </a:solidFill>
              </a:rPr>
              <a:t>Given the opaque nature of the direct lending market, deal size is not available for every transaction. To calculate overall volume, LCD estimates deal size where it is not available using historical averages within our dataset.</a:t>
            </a:r>
          </a:p>
          <a:p>
            <a:endParaRPr lang="en-US" sz="1400"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endParaRPr lang="en-US" sz="1400" b="1" u="sng" dirty="0">
              <a:solidFill>
                <a:schemeClr val="tx1">
                  <a:lumMod val="85000"/>
                </a:schemeClr>
              </a:solidFill>
            </a:endParaRPr>
          </a:p>
          <a:p>
            <a:pPr marL="0" indent="0">
              <a:buNone/>
            </a:pPr>
            <a:r>
              <a:rPr lang="en-US" sz="1400" b="1" u="sng" dirty="0">
                <a:solidFill>
                  <a:schemeClr val="tx1"/>
                </a:solidFill>
              </a:rPr>
              <a:t>Contacts:</a:t>
            </a:r>
          </a:p>
          <a:p>
            <a:pPr marL="0" indent="0">
              <a:buNone/>
            </a:pPr>
            <a:r>
              <a:rPr lang="en-US" sz="1300" u="sng" dirty="0">
                <a:solidFill>
                  <a:schemeClr val="tx1"/>
                </a:solidFill>
              </a:rPr>
              <a:t>Research</a:t>
            </a:r>
          </a:p>
          <a:p>
            <a:r>
              <a:rPr lang="en-US" sz="1300" dirty="0">
                <a:solidFill>
                  <a:schemeClr val="tx1"/>
                </a:solidFill>
              </a:rPr>
              <a:t>Marina Lukatsky, Global Head of Research, Credit &amp; Private Equity </a:t>
            </a:r>
            <a:r>
              <a:rPr lang="en-US" sz="1300" dirty="0">
                <a:solidFill>
                  <a:srgbClr val="40C2C9"/>
                </a:solidFill>
                <a:hlinkClick r:id="rId2">
                  <a:extLst>
                    <a:ext uri="{A12FA001-AC4F-418D-AE19-62706E023703}">
                      <ahyp:hlinkClr xmlns:ahyp="http://schemas.microsoft.com/office/drawing/2018/hyperlinkcolor" val="tx"/>
                    </a:ext>
                  </a:extLst>
                </a:hlinkClick>
              </a:rPr>
              <a:t>Marina.Lukatsky@pitchbook.com</a:t>
            </a:r>
            <a:endParaRPr lang="en-US" sz="1300" dirty="0">
              <a:solidFill>
                <a:srgbClr val="40C2C9"/>
              </a:solidFill>
            </a:endParaRPr>
          </a:p>
          <a:p>
            <a:pPr marL="0" indent="0">
              <a:buNone/>
            </a:pPr>
            <a:r>
              <a:rPr lang="en-US" sz="1300" u="sng" dirty="0">
                <a:solidFill>
                  <a:schemeClr val="tx1"/>
                </a:solidFill>
              </a:rPr>
              <a:t>Data</a:t>
            </a:r>
          </a:p>
          <a:p>
            <a:r>
              <a:rPr lang="en-US" sz="1300" dirty="0">
                <a:solidFill>
                  <a:schemeClr val="tx1"/>
                </a:solidFill>
              </a:rPr>
              <a:t>Jack Johnson, Data Analyst, </a:t>
            </a:r>
            <a:r>
              <a:rPr lang="en-US" sz="1300" dirty="0">
                <a:solidFill>
                  <a:srgbClr val="40C2C9"/>
                </a:solidFill>
                <a:hlinkClick r:id="rId3">
                  <a:extLst>
                    <a:ext uri="{A12FA001-AC4F-418D-AE19-62706E023703}">
                      <ahyp:hlinkClr xmlns:ahyp="http://schemas.microsoft.com/office/drawing/2018/hyperlinkcolor" val="tx"/>
                    </a:ext>
                  </a:extLst>
                </a:hlinkClick>
              </a:rPr>
              <a:t>jack.johnson@pitchbook.com</a:t>
            </a:r>
            <a:endParaRPr lang="en-US" sz="1300" dirty="0">
              <a:solidFill>
                <a:srgbClr val="40C2C9"/>
              </a:solidFill>
            </a:endParaRPr>
          </a:p>
          <a:p>
            <a:pPr marL="0" indent="0">
              <a:buNone/>
            </a:pPr>
            <a:r>
              <a:rPr lang="en-US" sz="1300" u="sng" dirty="0">
                <a:solidFill>
                  <a:schemeClr val="tx1"/>
                </a:solidFill>
              </a:rPr>
              <a:t>Support</a:t>
            </a:r>
          </a:p>
          <a:p>
            <a:r>
              <a:rPr lang="en-US" sz="1300" dirty="0">
                <a:solidFill>
                  <a:schemeClr val="tx1"/>
                </a:solidFill>
              </a:rPr>
              <a:t>PB Support, </a:t>
            </a:r>
            <a:r>
              <a:rPr lang="en-US" sz="1300" dirty="0">
                <a:solidFill>
                  <a:srgbClr val="40C2C9"/>
                </a:solidFill>
                <a:hlinkClick r:id="rId4">
                  <a:extLst>
                    <a:ext uri="{A12FA001-AC4F-418D-AE19-62706E023703}">
                      <ahyp:hlinkClr xmlns:ahyp="http://schemas.microsoft.com/office/drawing/2018/hyperlinkcolor" val="tx"/>
                    </a:ext>
                  </a:extLst>
                </a:hlinkClick>
              </a:rPr>
              <a:t>support@pitchbook.com</a:t>
            </a:r>
            <a:endParaRPr lang="en-US" sz="1300" dirty="0">
              <a:solidFill>
                <a:srgbClr val="40C2C9"/>
              </a:solidFill>
            </a:endParaRPr>
          </a:p>
          <a:p>
            <a:endParaRPr lang="en-US" sz="1400" dirty="0">
              <a:solidFill>
                <a:schemeClr val="tx1">
                  <a:lumMod val="85000"/>
                </a:schemeClr>
              </a:solidFill>
            </a:endParaRPr>
          </a:p>
          <a:p>
            <a:endParaRPr lang="en-US" sz="1400" b="1" dirty="0">
              <a:solidFill>
                <a:schemeClr val="tx1">
                  <a:lumMod val="85000"/>
                </a:schemeClr>
              </a:solidFill>
            </a:endParaRPr>
          </a:p>
          <a:p>
            <a:endParaRPr lang="en-US" dirty="0">
              <a:solidFill>
                <a:schemeClr val="tx1"/>
              </a:solidFill>
            </a:endParaRPr>
          </a:p>
        </p:txBody>
      </p:sp>
    </p:spTree>
    <p:extLst>
      <p:ext uri="{BB962C8B-B14F-4D97-AF65-F5344CB8AC3E}">
        <p14:creationId xmlns:p14="http://schemas.microsoft.com/office/powerpoint/2010/main" val="998937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latin typeface="Arial" panose="020B0604020202020204" pitchFamily="34" charset="0"/>
                <a:cs typeface="Arial" panose="020B0604020202020204" pitchFamily="34" charset="0"/>
              </a:rPr>
              <a:t>Direct lending deal activity </a:t>
            </a:r>
            <a:r>
              <a:rPr lang="en-US" dirty="0">
                <a:cs typeface="Arial" panose="020B0604020202020204" pitchFamily="34" charset="0"/>
              </a:rPr>
              <a:t>slows </a:t>
            </a:r>
            <a:r>
              <a:rPr lang="en-US" dirty="0">
                <a:latin typeface="Arial" panose="020B0604020202020204" pitchFamily="34" charset="0"/>
                <a:cs typeface="Arial" panose="020B0604020202020204" pitchFamily="34" charset="0"/>
              </a:rPr>
              <a:t>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t>
            </a:r>
            <a:r>
              <a:rPr lang="en-US" sz="1400" dirty="0">
                <a:solidFill>
                  <a:schemeClr val="tx1"/>
                </a:solidFill>
                <a:latin typeface="Arial Narrow" panose="020B0606020202030204" pitchFamily="34" charset="0"/>
              </a:rPr>
              <a:t>(quarterly) ($B) </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7FE7CC6F-3AC7-4C54-8E0D-EEA4A6E9CDF1}"/>
              </a:ext>
            </a:extLst>
          </p:cNvPr>
          <p:cNvGraphicFramePr>
            <a:graphicFrameLocks noGrp="1"/>
          </p:cNvGraphicFramePr>
          <p:nvPr>
            <p:ph type="chart" sz="quarter" idx="10"/>
            <p:extLst>
              <p:ext uri="{D42A27DB-BD31-4B8C-83A1-F6EECF244321}">
                <p14:modId xmlns:p14="http://schemas.microsoft.com/office/powerpoint/2010/main" val="1601491512"/>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360988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latin typeface="Arial" panose="020B0604020202020204" pitchFamily="34" charset="0"/>
                <a:cs typeface="Arial" panose="020B0604020202020204" pitchFamily="34" charset="0"/>
              </a:rPr>
              <a:t>2025 issuance is running behind the 2024 pace</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cs typeface="Arial" panose="020B060402020202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(annual) ($B)</a:t>
            </a:r>
          </a:p>
        </p:txBody>
      </p:sp>
      <p:graphicFrame>
        <p:nvGraphicFramePr>
          <p:cNvPr id="8" name="Chart Placeholder 7">
            <a:extLst>
              <a:ext uri="{FF2B5EF4-FFF2-40B4-BE49-F238E27FC236}">
                <a16:creationId xmlns:a16="http://schemas.microsoft.com/office/drawing/2014/main" id="{0BBA0A45-06FF-4A59-BDEB-AC799FFC96CC}"/>
              </a:ext>
            </a:extLst>
          </p:cNvPr>
          <p:cNvGraphicFramePr>
            <a:graphicFrameLocks noGrp="1"/>
          </p:cNvGraphicFramePr>
          <p:nvPr>
            <p:ph type="chart" sz="quarter" idx="10"/>
            <p:extLst>
              <p:ext uri="{D42A27DB-BD31-4B8C-83A1-F6EECF244321}">
                <p14:modId xmlns:p14="http://schemas.microsoft.com/office/powerpoint/2010/main" val="1884123959"/>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95176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pace of private equity activity backed by direct lenders has decelerated in recent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(quarterly) ($B)</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0DA4A178-C22B-47FD-A57B-1637BFA726B0}"/>
              </a:ext>
            </a:extLst>
          </p:cNvPr>
          <p:cNvGraphicFramePr>
            <a:graphicFrameLocks/>
          </p:cNvGraphicFramePr>
          <p:nvPr>
            <p:extLst>
              <p:ext uri="{D42A27DB-BD31-4B8C-83A1-F6EECF244321}">
                <p14:modId xmlns:p14="http://schemas.microsoft.com/office/powerpoint/2010/main" val="4198905865"/>
              </p:ext>
            </p:extLst>
          </p:nvPr>
        </p:nvGraphicFramePr>
        <p:xfrm>
          <a:off x="622300" y="2743199"/>
          <a:ext cx="13398499" cy="41148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998179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The gap with 2024 continues to widen</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Direct lending deal count and estimated volume, sponsor-backed borrowers</a:t>
            </a:r>
            <a:r>
              <a:rPr lang="en-US" sz="1400" dirty="0">
                <a:solidFill>
                  <a:schemeClr val="tx1"/>
                </a:solidFill>
                <a:latin typeface="Arial Narrow" panose="020B0606020202030204" pitchFamily="34" charset="0"/>
              </a:rPr>
              <a:t> (annual) ($B)</a:t>
            </a:r>
            <a:endParaRPr lang="en-US" sz="1400" b="0" i="0" dirty="0">
              <a:solidFill>
                <a:schemeClr val="tx1"/>
              </a:solidFill>
              <a:latin typeface="Arial Narrow" panose="020B0606020202030204" pitchFamily="34" charset="0"/>
            </a:endParaRPr>
          </a:p>
        </p:txBody>
      </p:sp>
      <p:graphicFrame>
        <p:nvGraphicFramePr>
          <p:cNvPr id="5" name="Chart Placeholder 4">
            <a:extLst>
              <a:ext uri="{FF2B5EF4-FFF2-40B4-BE49-F238E27FC236}">
                <a16:creationId xmlns:a16="http://schemas.microsoft.com/office/drawing/2014/main" id="{F972191E-EB77-DC04-2478-B31BB5A89245}"/>
              </a:ext>
            </a:extLst>
          </p:cNvPr>
          <p:cNvGraphicFramePr>
            <a:graphicFrameLocks noGrp="1"/>
          </p:cNvGraphicFramePr>
          <p:nvPr>
            <p:ph type="chart" sz="quarter" idx="10"/>
            <p:extLst>
              <p:ext uri="{D42A27DB-BD31-4B8C-83A1-F6EECF244321}">
                <p14:modId xmlns:p14="http://schemas.microsoft.com/office/powerpoint/2010/main" val="1191390079"/>
              </p:ext>
            </p:extLst>
          </p:nvPr>
        </p:nvGraphicFramePr>
        <p:xfrm>
          <a:off x="609600" y="2743200"/>
          <a:ext cx="134112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5936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Refinancings and recaps remain in play so far in Q3</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82200" y="6975031"/>
            <a:ext cx="41384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 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i="0" dirty="0">
                <a:solidFill>
                  <a:schemeClr val="tx1"/>
                </a:solidFill>
                <a:latin typeface="Arial Narrow" panose="020B0606020202030204" pitchFamily="34" charset="0"/>
              </a:rPr>
              <a:t>Count of PE-backed direct lending deals by use of proceeds</a:t>
            </a:r>
          </a:p>
        </p:txBody>
      </p:sp>
      <p:graphicFrame>
        <p:nvGraphicFramePr>
          <p:cNvPr id="5" name="Chart 4">
            <a:extLst>
              <a:ext uri="{FF2B5EF4-FFF2-40B4-BE49-F238E27FC236}">
                <a16:creationId xmlns:a16="http://schemas.microsoft.com/office/drawing/2014/main" id="{83984B3F-5B45-4B65-80B1-CF367E37D6B7}"/>
              </a:ext>
            </a:extLst>
          </p:cNvPr>
          <p:cNvGraphicFramePr>
            <a:graphicFrameLocks/>
          </p:cNvGraphicFramePr>
          <p:nvPr>
            <p:extLst>
              <p:ext uri="{D42A27DB-BD31-4B8C-83A1-F6EECF244321}">
                <p14:modId xmlns:p14="http://schemas.microsoft.com/office/powerpoint/2010/main" val="3695208863"/>
              </p:ext>
            </p:extLst>
          </p:nvPr>
        </p:nvGraphicFramePr>
        <p:xfrm>
          <a:off x="622300" y="2743200"/>
          <a:ext cx="13398500" cy="4114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5454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3B138FA-B270-0841-93DB-B3C68BCC0D25}"/>
              </a:ext>
            </a:extLst>
          </p:cNvPr>
          <p:cNvSpPr>
            <a:spLocks noGrp="1"/>
          </p:cNvSpPr>
          <p:nvPr>
            <p:ph type="body" sz="quarter" idx="11"/>
          </p:nvPr>
        </p:nvSpPr>
        <p:spPr>
          <a:xfrm>
            <a:off x="609600" y="1125697"/>
            <a:ext cx="13411200" cy="914400"/>
          </a:xfrm>
        </p:spPr>
        <p:txBody>
          <a:bodyPr/>
          <a:lstStyle/>
          <a:p>
            <a:r>
              <a:rPr lang="en-US" dirty="0"/>
              <a:t>A lull in mega-sized financings led to a decline in LBO volume in the last three months</a:t>
            </a:r>
          </a:p>
        </p:txBody>
      </p:sp>
      <p:sp>
        <p:nvSpPr>
          <p:cNvPr id="29" name="TextBox 28">
            <a:extLst>
              <a:ext uri="{FF2B5EF4-FFF2-40B4-BE49-F238E27FC236}">
                <a16:creationId xmlns:a16="http://schemas.microsoft.com/office/drawing/2014/main" id="{2575F363-F7D5-134D-85C9-859294382D6F}"/>
              </a:ext>
            </a:extLst>
          </p:cNvPr>
          <p:cNvSpPr txBox="1"/>
          <p:nvPr/>
        </p:nvSpPr>
        <p:spPr>
          <a:xfrm>
            <a:off x="9906000" y="6975031"/>
            <a:ext cx="4214602" cy="230832"/>
          </a:xfrm>
          <a:prstGeom prst="rect">
            <a:avLst/>
          </a:prstGeom>
          <a:noFill/>
        </p:spPr>
        <p:txBody>
          <a:bodyPr wrap="square">
            <a:spAutoFit/>
          </a:bodyPr>
          <a:lstStyle/>
          <a:p>
            <a:pPr lvl="0" algn="r"/>
            <a:r>
              <a:rPr lang="en-US" sz="900" dirty="0">
                <a:latin typeface="Arial Narrow" panose="020B0606020202030204" pitchFamily="34" charset="0"/>
              </a:rPr>
              <a:t>Source: PitchBook | LCD  •  Geography: US  •  *As of August 31, 2025</a:t>
            </a:r>
          </a:p>
        </p:txBody>
      </p:sp>
      <p:sp>
        <p:nvSpPr>
          <p:cNvPr id="31" name="TextBox 30">
            <a:extLst>
              <a:ext uri="{FF2B5EF4-FFF2-40B4-BE49-F238E27FC236}">
                <a16:creationId xmlns:a16="http://schemas.microsoft.com/office/drawing/2014/main" id="{903387DA-048D-804F-8EAF-D92F24E58EB0}"/>
              </a:ext>
            </a:extLst>
          </p:cNvPr>
          <p:cNvSpPr txBox="1"/>
          <p:nvPr/>
        </p:nvSpPr>
        <p:spPr>
          <a:xfrm>
            <a:off x="567267" y="7266057"/>
            <a:ext cx="3422984" cy="361637"/>
          </a:xfrm>
          <a:prstGeom prst="rect">
            <a:avLst/>
          </a:prstGeom>
          <a:noFill/>
        </p:spPr>
        <p:txBody>
          <a:bodyPr wrap="square">
            <a:spAutoFit/>
          </a:bodyPr>
          <a:lstStyle/>
          <a:p>
            <a:r>
              <a:rPr lang="en-US" sz="900" dirty="0">
                <a:latin typeface="Arial Narrow" panose="020B0606020202030204" pitchFamily="34" charset="0"/>
              </a:rPr>
              <a:t>Deal count is based on transactions covered by LCD News</a:t>
            </a:r>
          </a:p>
          <a:p>
            <a:pPr lvl="0"/>
            <a:endParaRPr lang="en-US" sz="850" dirty="0">
              <a:latin typeface="Arial" panose="020B0604020202020204" pitchFamily="34" charset="0"/>
            </a:endParaRPr>
          </a:p>
        </p:txBody>
      </p:sp>
      <p:sp>
        <p:nvSpPr>
          <p:cNvPr id="32" name="Rectangle 31">
            <a:extLst>
              <a:ext uri="{FF2B5EF4-FFF2-40B4-BE49-F238E27FC236}">
                <a16:creationId xmlns:a16="http://schemas.microsoft.com/office/drawing/2014/main" id="{6CFB7E80-3AC2-414D-9396-683F2FE904EE}"/>
              </a:ext>
            </a:extLst>
          </p:cNvPr>
          <p:cNvSpPr/>
          <p:nvPr/>
        </p:nvSpPr>
        <p:spPr>
          <a:xfrm>
            <a:off x="622300" y="2057400"/>
            <a:ext cx="13398500" cy="5486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dirty="0">
                <a:solidFill>
                  <a:schemeClr val="tx1"/>
                </a:solidFill>
                <a:latin typeface="Arial Narrow" panose="020B0606020202030204" pitchFamily="34" charset="0"/>
              </a:rPr>
              <a:t>Direct lending deal count and estimated volume of deals financing buyouts (quarterly) ($B) </a:t>
            </a:r>
            <a:endParaRPr lang="en-US" sz="1400" b="0" i="0" dirty="0">
              <a:solidFill>
                <a:schemeClr val="tx1"/>
              </a:solidFill>
              <a:latin typeface="Arial Narrow" panose="020B0606020202030204" pitchFamily="34" charset="0"/>
            </a:endParaRPr>
          </a:p>
        </p:txBody>
      </p:sp>
      <p:graphicFrame>
        <p:nvGraphicFramePr>
          <p:cNvPr id="4" name="Chart 3">
            <a:extLst>
              <a:ext uri="{FF2B5EF4-FFF2-40B4-BE49-F238E27FC236}">
                <a16:creationId xmlns:a16="http://schemas.microsoft.com/office/drawing/2014/main" id="{AA0C433F-D9C1-4A7E-9B0D-FC4B21496C38}"/>
              </a:ext>
            </a:extLst>
          </p:cNvPr>
          <p:cNvGraphicFramePr>
            <a:graphicFrameLocks/>
          </p:cNvGraphicFramePr>
          <p:nvPr>
            <p:extLst>
              <p:ext uri="{D42A27DB-BD31-4B8C-83A1-F6EECF244321}">
                <p14:modId xmlns:p14="http://schemas.microsoft.com/office/powerpoint/2010/main" val="3479691187"/>
              </p:ext>
            </p:extLst>
          </p:nvPr>
        </p:nvGraphicFramePr>
        <p:xfrm>
          <a:off x="609600" y="2895599"/>
          <a:ext cx="13411199" cy="407943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92335011"/>
      </p:ext>
    </p:extLst>
  </p:cSld>
  <p:clrMapOvr>
    <a:masterClrMapping/>
  </p:clrMapOvr>
</p:sld>
</file>

<file path=ppt/theme/theme1.xml><?xml version="1.0" encoding="utf-8"?>
<a:theme xmlns:a="http://schemas.openxmlformats.org/drawingml/2006/main" name="Title Slid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Blank">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DESIGN ELEMEN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Intro and Credi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ey Takeaway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Section Divide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ne Chart">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wo Charts">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3 Sidebar">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Additional Research Backpage">
  <a:themeElements>
    <a:clrScheme name="Custom 1">
      <a:dk1>
        <a:srgbClr val="FFFFFF"/>
      </a:dk1>
      <a:lt1>
        <a:srgbClr val="051C38"/>
      </a:lt1>
      <a:dk2>
        <a:srgbClr val="6185A6"/>
      </a:dk2>
      <a:lt2>
        <a:srgbClr val="F5C914"/>
      </a:lt2>
      <a:accent1>
        <a:srgbClr val="FAF56B"/>
      </a:accent1>
      <a:accent2>
        <a:srgbClr val="1E3B60"/>
      </a:accent2>
      <a:accent3>
        <a:srgbClr val="BBCBD9"/>
      </a:accent3>
      <a:accent4>
        <a:srgbClr val="40C2C9"/>
      </a:accent4>
      <a:accent5>
        <a:srgbClr val="E88F36"/>
      </a:accent5>
      <a:accent6>
        <a:srgbClr val="FF3800"/>
      </a:accent6>
      <a:hlink>
        <a:srgbClr val="B32700"/>
      </a:hlink>
      <a:folHlink>
        <a:srgbClr val="FF8866"/>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3BE3C97DE5E9844867AA404CDB150B3" ma:contentTypeVersion="17" ma:contentTypeDescription="Create a new document." ma:contentTypeScope="" ma:versionID="370b6bdeb116ba9b77a26a321e1440e9">
  <xsd:schema xmlns:xsd="http://www.w3.org/2001/XMLSchema" xmlns:xs="http://www.w3.org/2001/XMLSchema" xmlns:p="http://schemas.microsoft.com/office/2006/metadata/properties" xmlns:ns2="6e78ff2e-7cd1-4db1-a5aa-e80c3081f3be" xmlns:ns3="99229586-6409-45d0-b894-0355e98b2b72" xmlns:ns4="a9f75129-9d9b-4f89-a9e4-00ed9b168d42" targetNamespace="http://schemas.microsoft.com/office/2006/metadata/properties" ma:root="true" ma:fieldsID="6c90871da5c4a0aff08d0bcb5878a178" ns2:_="" ns3:_="" ns4:_="">
    <xsd:import namespace="6e78ff2e-7cd1-4db1-a5aa-e80c3081f3be"/>
    <xsd:import namespace="99229586-6409-45d0-b894-0355e98b2b72"/>
    <xsd:import namespace="a9f75129-9d9b-4f89-a9e4-00ed9b168d42"/>
    <xsd:element name="properties">
      <xsd:complexType>
        <xsd:sequence>
          <xsd:element name="documentManagement">
            <xsd:complexType>
              <xsd:all>
                <xsd:element ref="ns2:TaxCatchAll" minOccurs="0"/>
                <xsd:element ref="ns3:MediaServiceMetadata" minOccurs="0"/>
                <xsd:element ref="ns3:MediaServiceFastMetadata" minOccurs="0"/>
                <xsd:element ref="ns3:lcf76f155ced4ddcb4097134ff3c332f" minOccurs="0"/>
                <xsd:element ref="ns3:MediaServiceGenerationTime" minOccurs="0"/>
                <xsd:element ref="ns3:MediaServiceEventHashCode" minOccurs="0"/>
                <xsd:element ref="ns4:SharedWithUsers" minOccurs="0"/>
                <xsd:element ref="ns4:SharedWithDetails" minOccurs="0"/>
                <xsd:element ref="ns3:MediaServiceOCR" minOccurs="0"/>
                <xsd:element ref="ns3:MediaServiceDateTaken" minOccurs="0"/>
                <xsd:element ref="ns3:MediaServiceLocation" minOccurs="0"/>
                <xsd:element ref="ns3:MediaLengthInSeconds"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e78ff2e-7cd1-4db1-a5aa-e80c3081f3be"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757390e-33f7-4e72-92f7-34143a5fc9f1}" ma:internalName="TaxCatchAll" ma:showField="CatchAllData" ma:web="a9f75129-9d9b-4f89-a9e4-00ed9b168d42">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99229586-6409-45d0-b894-0355e98b2b72" elementFormDefault="qualified">
    <xsd:import namespace="http://schemas.microsoft.com/office/2006/documentManagement/types"/>
    <xsd:import namespace="http://schemas.microsoft.com/office/infopath/2007/PartnerControls"/>
    <xsd:element name="MediaServiceMetadata" ma:index="9" nillable="true" ma:displayName="MediaServiceMetadata" ma:hidden="true" ma:internalName="MediaServiceMetadata" ma:readOnly="true">
      <xsd:simpleType>
        <xsd:restriction base="dms:Note"/>
      </xsd:simpleType>
    </xsd:element>
    <xsd:element name="MediaServiceFastMetadata" ma:index="10" nillable="true" ma:displayName="MediaServiceFastMetadata" ma:hidden="true" ma:internalName="MediaServiceFastMetadata" ma:readOnly="true">
      <xsd:simpleType>
        <xsd:restriction base="dms:Note"/>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75129-9d9b-4f89-a9e4-00ed9b168d4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86F146-75C3-440C-BFC8-5BBA6E3210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e78ff2e-7cd1-4db1-a5aa-e80c3081f3be"/>
    <ds:schemaRef ds:uri="99229586-6409-45d0-b894-0355e98b2b72"/>
    <ds:schemaRef ds:uri="a9f75129-9d9b-4f89-a9e4-00ed9b168d4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3C62D6-8FDB-4045-A6F4-091CB1C4239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23663</TotalTime>
  <Words>2293</Words>
  <Application>Microsoft Office PowerPoint</Application>
  <PresentationFormat>Custom</PresentationFormat>
  <Paragraphs>182</Paragraphs>
  <Slides>36</Slides>
  <Notes>27</Notes>
  <HiddenSlides>0</HiddenSlides>
  <MMClips>0</MMClips>
  <ScaleCrop>false</ScaleCrop>
  <HeadingPairs>
    <vt:vector size="6" baseType="variant">
      <vt:variant>
        <vt:lpstr>Fonts Used</vt:lpstr>
      </vt:variant>
      <vt:variant>
        <vt:i4>6</vt:i4>
      </vt:variant>
      <vt:variant>
        <vt:lpstr>Theme</vt:lpstr>
      </vt:variant>
      <vt:variant>
        <vt:i4>11</vt:i4>
      </vt:variant>
      <vt:variant>
        <vt:lpstr>Slide Titles</vt:lpstr>
      </vt:variant>
      <vt:variant>
        <vt:i4>36</vt:i4>
      </vt:variant>
    </vt:vector>
  </HeadingPairs>
  <TitlesOfParts>
    <vt:vector size="53" baseType="lpstr">
      <vt:lpstr>Aptos</vt:lpstr>
      <vt:lpstr>Arial</vt:lpstr>
      <vt:lpstr>Arial Narrow</vt:lpstr>
      <vt:lpstr>Georgia</vt:lpstr>
      <vt:lpstr>Whitney SSm Book</vt:lpstr>
      <vt:lpstr>Wingdings 3</vt:lpstr>
      <vt:lpstr>Title Slide</vt:lpstr>
      <vt:lpstr>Intro and Credits</vt:lpstr>
      <vt:lpstr>Key Takeaways</vt:lpstr>
      <vt:lpstr>Section Divider</vt:lpstr>
      <vt:lpstr>One Chart</vt:lpstr>
      <vt:lpstr>Two Charts</vt:lpstr>
      <vt:lpstr>1/4 Sidebar</vt:lpstr>
      <vt:lpstr>1/3 Sidebar</vt:lpstr>
      <vt:lpstr>Additional Research Backpage</vt:lpstr>
      <vt:lpstr>Blank</vt:lpstr>
      <vt:lpstr>DESIGN ELEMENTS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Joey Schaffer</dc:creator>
  <cp:lastModifiedBy>Jack Johnson</cp:lastModifiedBy>
  <cp:revision>301</cp:revision>
  <cp:lastPrinted>2024-07-09T18:33:50Z</cp:lastPrinted>
  <dcterms:created xsi:type="dcterms:W3CDTF">2024-07-09T16:54:58Z</dcterms:created>
  <dcterms:modified xsi:type="dcterms:W3CDTF">2025-09-08T23:00:34Z</dcterms:modified>
</cp:coreProperties>
</file>